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46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4B142742-C4F6-4617-B81B-EE2ACBD6A7F5}" type="datetimeFigureOut">
              <a:rPr lang="nl-NL" smtClean="0"/>
              <a:t>23-1-2015</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4AEE9D-9B7C-4E7C-9EF5-0AE6130541B5}" type="slidenum">
              <a:rPr lang="nl-NL" smtClean="0"/>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4B142742-C4F6-4617-B81B-EE2ACBD6A7F5}" type="datetimeFigureOut">
              <a:rPr lang="nl-NL" smtClean="0"/>
              <a:t>23-1-2015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4AEE9D-9B7C-4E7C-9EF5-0AE6130541B5}"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C84AEE9D-9B7C-4E7C-9EF5-0AE6130541B5}" type="slidenum">
              <a:rPr lang="nl-NL" smtClean="0"/>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4B142742-C4F6-4617-B81B-EE2ACBD6A7F5}" type="datetimeFigureOut">
              <a:rPr lang="nl-NL" smtClean="0"/>
              <a:t>23-1-2015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4B142742-C4F6-4617-B81B-EE2ACBD6A7F5}" type="datetimeFigureOut">
              <a:rPr lang="nl-NL" smtClean="0"/>
              <a:t>23-1-2015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C84AEE9D-9B7C-4E7C-9EF5-0AE6130541B5}" type="slidenum">
              <a:rPr lang="nl-NL" smtClean="0"/>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4B142742-C4F6-4617-B81B-EE2ACBD6A7F5}" type="datetimeFigureOut">
              <a:rPr lang="nl-NL" smtClean="0"/>
              <a:t>23-1-2015</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4AEE9D-9B7C-4E7C-9EF5-0AE6130541B5}" type="slidenum">
              <a:rPr lang="nl-NL" smtClean="0"/>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4B142742-C4F6-4617-B81B-EE2ACBD6A7F5}" type="datetimeFigureOut">
              <a:rPr lang="nl-NL" smtClean="0"/>
              <a:t>23-1-2015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84AEE9D-9B7C-4E7C-9EF5-0AE6130541B5}" type="slidenum">
              <a:rPr lang="nl-NL" smtClean="0"/>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4B142742-C4F6-4617-B81B-EE2ACBD6A7F5}" type="datetimeFigureOut">
              <a:rPr lang="nl-NL" smtClean="0"/>
              <a:t>23-1-2015</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C84AEE9D-9B7C-4E7C-9EF5-0AE6130541B5}" type="slidenum">
              <a:rPr lang="nl-NL" smtClean="0"/>
              <a:t>‹nr.›</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4B142742-C4F6-4617-B81B-EE2ACBD6A7F5}" type="datetimeFigureOut">
              <a:rPr lang="nl-NL" smtClean="0"/>
              <a:t>23-1-2015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C84AEE9D-9B7C-4E7C-9EF5-0AE6130541B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4B142742-C4F6-4617-B81B-EE2ACBD6A7F5}" type="datetimeFigureOut">
              <a:rPr lang="nl-NL" smtClean="0"/>
              <a:t>23-1-2015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4AEE9D-9B7C-4E7C-9EF5-0AE6130541B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4AEE9D-9B7C-4E7C-9EF5-0AE6130541B5}" type="slidenum">
              <a:rPr lang="nl-NL" smtClean="0"/>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4B142742-C4F6-4617-B81B-EE2ACBD6A7F5}" type="datetimeFigureOut">
              <a:rPr lang="nl-NL" smtClean="0"/>
              <a:t>23-1-2015</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C84AEE9D-9B7C-4E7C-9EF5-0AE6130541B5}" type="slidenum">
              <a:rPr lang="nl-NL" smtClean="0"/>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4B142742-C4F6-4617-B81B-EE2ACBD6A7F5}" type="datetimeFigureOut">
              <a:rPr lang="nl-NL" smtClean="0"/>
              <a:t>23-1-2015</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B142742-C4F6-4617-B81B-EE2ACBD6A7F5}" type="datetimeFigureOut">
              <a:rPr lang="nl-NL" smtClean="0"/>
              <a:t>23-1-2015</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4AEE9D-9B7C-4E7C-9EF5-0AE6130541B5}" type="slidenum">
              <a:rPr lang="nl-NL" smtClean="0"/>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normAutofit fontScale="92500" lnSpcReduction="20000"/>
          </a:bodyPr>
          <a:lstStyle/>
          <a:p>
            <a:pPr algn="l"/>
            <a:r>
              <a:rPr lang="nl-NL" dirty="0" smtClean="0"/>
              <a:t>HFD3:</a:t>
            </a:r>
          </a:p>
          <a:p>
            <a:pPr algn="l"/>
            <a:r>
              <a:rPr lang="nl-NL" dirty="0" smtClean="0"/>
              <a:t>Chronologisch/Opsommend/</a:t>
            </a:r>
          </a:p>
          <a:p>
            <a:pPr algn="l"/>
            <a:r>
              <a:rPr lang="nl-NL" dirty="0" smtClean="0"/>
              <a:t>tegenstellend/vergelijkend</a:t>
            </a:r>
          </a:p>
          <a:p>
            <a:pPr algn="l"/>
            <a:endParaRPr lang="nl-NL" dirty="0"/>
          </a:p>
          <a:p>
            <a:pPr algn="l"/>
            <a:r>
              <a:rPr lang="nl-NL" dirty="0" smtClean="0"/>
              <a:t>Hfd4:</a:t>
            </a:r>
          </a:p>
          <a:p>
            <a:pPr algn="l"/>
            <a:r>
              <a:rPr lang="nl-NL" dirty="0" smtClean="0"/>
              <a:t>concluderend/voorwaardelijk/</a:t>
            </a:r>
          </a:p>
          <a:p>
            <a:pPr algn="l"/>
            <a:r>
              <a:rPr lang="nl-NL" dirty="0" smtClean="0"/>
              <a:t>oorzakelijk/redengevend</a:t>
            </a:r>
          </a:p>
          <a:p>
            <a:endParaRPr lang="nl-NL" dirty="0"/>
          </a:p>
        </p:txBody>
      </p:sp>
      <p:sp>
        <p:nvSpPr>
          <p:cNvPr id="2" name="Titel 1"/>
          <p:cNvSpPr>
            <a:spLocks noGrp="1"/>
          </p:cNvSpPr>
          <p:nvPr>
            <p:ph type="ctrTitle"/>
          </p:nvPr>
        </p:nvSpPr>
        <p:spPr/>
        <p:txBody>
          <a:bodyPr/>
          <a:lstStyle/>
          <a:p>
            <a:r>
              <a:rPr lang="nl-NL" dirty="0" smtClean="0"/>
              <a:t>Verbanden in een tekst</a:t>
            </a:r>
            <a:endParaRPr lang="nl-NL" dirty="0"/>
          </a:p>
        </p:txBody>
      </p:sp>
    </p:spTree>
    <p:extLst>
      <p:ext uri="{BB962C8B-B14F-4D97-AF65-F5344CB8AC3E}">
        <p14:creationId xmlns:p14="http://schemas.microsoft.com/office/powerpoint/2010/main" val="329167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Een tekstverband? Wat is dat ook alweer?</a:t>
            </a:r>
            <a:endParaRPr lang="nl-NL" dirty="0"/>
          </a:p>
        </p:txBody>
      </p:sp>
      <p:sp>
        <p:nvSpPr>
          <p:cNvPr id="5" name="Tijdelijke aanduiding voor inhoud 4"/>
          <p:cNvSpPr>
            <a:spLocks noGrp="1"/>
          </p:cNvSpPr>
          <p:nvPr>
            <p:ph sz="quarter" idx="1"/>
          </p:nvPr>
        </p:nvSpPr>
        <p:spPr/>
        <p:txBody>
          <a:bodyPr/>
          <a:lstStyle/>
          <a:p>
            <a:r>
              <a:rPr lang="nl-NL" dirty="0" smtClean="0"/>
              <a:t>In een tekst kun je zien dat </a:t>
            </a:r>
            <a:r>
              <a:rPr lang="nl-NL" b="1" dirty="0" smtClean="0"/>
              <a:t>zinnen of alinea`s</a:t>
            </a:r>
            <a:r>
              <a:rPr lang="nl-NL" dirty="0" smtClean="0"/>
              <a:t> met elkaar te maken hebben. Dit noem je </a:t>
            </a:r>
            <a:r>
              <a:rPr lang="nl-NL" b="1" dirty="0" smtClean="0"/>
              <a:t>tekstverbanden.</a:t>
            </a:r>
          </a:p>
          <a:p>
            <a:endParaRPr lang="nl-NL" b="1" dirty="0" smtClean="0"/>
          </a:p>
          <a:p>
            <a:r>
              <a:rPr lang="nl-NL" dirty="0" smtClean="0"/>
              <a:t>Je kunt deze verbanden herkennen aan </a:t>
            </a:r>
            <a:r>
              <a:rPr lang="nl-NL" b="1" dirty="0" smtClean="0"/>
              <a:t>signaalwoorden.</a:t>
            </a:r>
          </a:p>
          <a:p>
            <a:endParaRPr lang="nl-NL" b="1" dirty="0" smtClean="0"/>
          </a:p>
          <a:p>
            <a:r>
              <a:rPr lang="nl-NL" dirty="0" smtClean="0"/>
              <a:t>Bij </a:t>
            </a:r>
            <a:r>
              <a:rPr lang="nl-NL" b="1" dirty="0" smtClean="0"/>
              <a:t>ieder tekstverband </a:t>
            </a:r>
            <a:r>
              <a:rPr lang="nl-NL" dirty="0" smtClean="0"/>
              <a:t>horen verschillende </a:t>
            </a:r>
            <a:r>
              <a:rPr lang="nl-NL" b="1" dirty="0" smtClean="0"/>
              <a:t>signaalwoorden.</a:t>
            </a:r>
            <a:endParaRPr lang="nl-NL" b="1" dirty="0"/>
          </a:p>
        </p:txBody>
      </p:sp>
    </p:spTree>
    <p:extLst>
      <p:ext uri="{BB962C8B-B14F-4D97-AF65-F5344CB8AC3E}">
        <p14:creationId xmlns:p14="http://schemas.microsoft.com/office/powerpoint/2010/main" val="179767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 je eraan?</a:t>
            </a:r>
            <a:endParaRPr lang="nl-NL" dirty="0"/>
          </a:p>
        </p:txBody>
      </p:sp>
      <p:sp>
        <p:nvSpPr>
          <p:cNvPr id="3" name="Tijdelijke aanduiding voor inhoud 2"/>
          <p:cNvSpPr>
            <a:spLocks noGrp="1"/>
          </p:cNvSpPr>
          <p:nvPr>
            <p:ph sz="quarter" idx="1"/>
          </p:nvPr>
        </p:nvSpPr>
        <p:spPr/>
        <p:txBody>
          <a:bodyPr/>
          <a:lstStyle/>
          <a:p>
            <a:r>
              <a:rPr lang="nl-NL" dirty="0" smtClean="0"/>
              <a:t>Als je snel een </a:t>
            </a:r>
            <a:r>
              <a:rPr lang="nl-NL" b="1" dirty="0" smtClean="0"/>
              <a:t>tekstverband</a:t>
            </a:r>
            <a:r>
              <a:rPr lang="nl-NL" dirty="0" smtClean="0"/>
              <a:t> herkent kun je een tekst </a:t>
            </a:r>
            <a:r>
              <a:rPr lang="nl-NL" b="1" dirty="0" smtClean="0"/>
              <a:t>sneller snappen</a:t>
            </a:r>
            <a:r>
              <a:rPr lang="nl-NL" dirty="0" smtClean="0"/>
              <a:t>.  Je kunt dan al </a:t>
            </a:r>
            <a:r>
              <a:rPr lang="nl-NL" b="1" dirty="0" smtClean="0"/>
              <a:t>voorspellen</a:t>
            </a:r>
            <a:r>
              <a:rPr lang="nl-NL" dirty="0" smtClean="0"/>
              <a:t> wat de inhoud van de tekst is.</a:t>
            </a:r>
          </a:p>
        </p:txBody>
      </p:sp>
    </p:spTree>
    <p:extLst>
      <p:ext uri="{BB962C8B-B14F-4D97-AF65-F5344CB8AC3E}">
        <p14:creationId xmlns:p14="http://schemas.microsoft.com/office/powerpoint/2010/main" val="34578859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nl-NL" dirty="0" smtClean="0"/>
              <a:t>Herhaling </a:t>
            </a:r>
            <a:r>
              <a:rPr lang="nl-NL" dirty="0" err="1" smtClean="0"/>
              <a:t>hfd</a:t>
            </a:r>
            <a:r>
              <a:rPr lang="nl-NL" dirty="0" smtClean="0"/>
              <a:t> 3Verschillende tekstverbanden</a:t>
            </a:r>
            <a:endParaRPr lang="nl-NL" dirty="0"/>
          </a:p>
        </p:txBody>
      </p:sp>
      <p:sp>
        <p:nvSpPr>
          <p:cNvPr id="5" name="Tijdelijke aanduiding voor inhoud 4"/>
          <p:cNvSpPr>
            <a:spLocks noGrp="1"/>
          </p:cNvSpPr>
          <p:nvPr>
            <p:ph sz="half" idx="1"/>
          </p:nvPr>
        </p:nvSpPr>
        <p:spPr/>
        <p:txBody>
          <a:bodyPr>
            <a:normAutofit fontScale="85000" lnSpcReduction="10000"/>
          </a:bodyPr>
          <a:lstStyle/>
          <a:p>
            <a:r>
              <a:rPr lang="nl-NL" b="1" dirty="0" smtClean="0"/>
              <a:t>Tekstverband</a:t>
            </a:r>
          </a:p>
          <a:p>
            <a:pPr marL="457200" indent="-457200">
              <a:buFont typeface="+mj-lt"/>
              <a:buAutoNum type="arabicPeriod"/>
            </a:pPr>
            <a:r>
              <a:rPr lang="nl-NL" dirty="0" smtClean="0"/>
              <a:t>Chronologisch (</a:t>
            </a:r>
            <a:r>
              <a:rPr lang="nl-NL" dirty="0" err="1" smtClean="0"/>
              <a:t>chronos</a:t>
            </a:r>
            <a:r>
              <a:rPr lang="nl-NL" dirty="0" smtClean="0"/>
              <a:t>=Grieks voor tijd)</a:t>
            </a:r>
          </a:p>
          <a:p>
            <a:pPr marL="457200" indent="-457200">
              <a:buFont typeface="+mj-lt"/>
              <a:buAutoNum type="arabicPeriod"/>
            </a:pPr>
            <a:r>
              <a:rPr lang="nl-NL" dirty="0" smtClean="0"/>
              <a:t>Opsommend </a:t>
            </a:r>
          </a:p>
          <a:p>
            <a:pPr marL="457200" indent="-457200">
              <a:buFont typeface="+mj-lt"/>
              <a:buAutoNum type="arabicPeriod"/>
            </a:pPr>
            <a:r>
              <a:rPr lang="nl-NL" dirty="0" smtClean="0"/>
              <a:t>Tegenstellend</a:t>
            </a:r>
          </a:p>
          <a:p>
            <a:pPr marL="457200" indent="-457200">
              <a:buFont typeface="+mj-lt"/>
              <a:buAutoNum type="arabicPeriod"/>
            </a:pPr>
            <a:r>
              <a:rPr lang="nl-NL" dirty="0" smtClean="0"/>
              <a:t>Vergelijkend</a:t>
            </a:r>
            <a:endParaRPr lang="nl-NL" dirty="0"/>
          </a:p>
        </p:txBody>
      </p:sp>
      <p:sp>
        <p:nvSpPr>
          <p:cNvPr id="6" name="Tijdelijke aanduiding voor inhoud 5"/>
          <p:cNvSpPr>
            <a:spLocks noGrp="1"/>
          </p:cNvSpPr>
          <p:nvPr>
            <p:ph sz="half" idx="2"/>
          </p:nvPr>
        </p:nvSpPr>
        <p:spPr/>
        <p:txBody>
          <a:bodyPr>
            <a:normAutofit fontScale="85000" lnSpcReduction="10000"/>
          </a:bodyPr>
          <a:lstStyle/>
          <a:p>
            <a:r>
              <a:rPr lang="nl-NL" b="1" dirty="0" smtClean="0"/>
              <a:t>Signaalwoorden</a:t>
            </a:r>
          </a:p>
          <a:p>
            <a:pPr marL="457200" indent="-457200">
              <a:buFont typeface="+mj-lt"/>
              <a:buAutoNum type="arabicPeriod"/>
            </a:pPr>
            <a:r>
              <a:rPr lang="nl-NL" dirty="0" smtClean="0"/>
              <a:t>Vroeger, eerst, later, nu, daarna vervolgens, nadat, terwijl, dadelijk, intussen</a:t>
            </a:r>
          </a:p>
          <a:p>
            <a:pPr marL="457200" indent="-457200">
              <a:buFont typeface="+mj-lt"/>
              <a:buAutoNum type="arabicPeriod"/>
            </a:pPr>
            <a:r>
              <a:rPr lang="nl-NL" dirty="0" smtClean="0"/>
              <a:t>Ten eerste, ten tweede, om te beginnen,  ook (nog), bovendien, ten slotte, en, opsommingstekens</a:t>
            </a:r>
          </a:p>
          <a:p>
            <a:pPr marL="457200" indent="-457200">
              <a:buFont typeface="+mj-lt"/>
              <a:buAutoNum type="arabicPeriod"/>
            </a:pPr>
            <a:r>
              <a:rPr lang="nl-NL" dirty="0" smtClean="0"/>
              <a:t>Tegenover, daarentegen, maar, hoewel, echter, toch, ofschoon, ondanks dat, aan de ene kant…maar aan de andere kant…</a:t>
            </a:r>
          </a:p>
          <a:p>
            <a:pPr marL="457200" indent="-457200">
              <a:buFont typeface="+mj-lt"/>
              <a:buAutoNum type="arabicPeriod"/>
            </a:pPr>
            <a:r>
              <a:rPr lang="nl-NL" dirty="0" smtClean="0"/>
              <a:t>Net zoals, evenals, meer dan, groter dan, beter dan</a:t>
            </a:r>
            <a:endParaRPr lang="nl-NL" dirty="0"/>
          </a:p>
        </p:txBody>
      </p:sp>
    </p:spTree>
    <p:extLst>
      <p:ext uri="{BB962C8B-B14F-4D97-AF65-F5344CB8AC3E}">
        <p14:creationId xmlns:p14="http://schemas.microsoft.com/office/powerpoint/2010/main" val="26549825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nl-NL" dirty="0" smtClean="0"/>
              <a:t>Tekstverbanden h4</a:t>
            </a:r>
            <a:endParaRPr lang="nl-NL" dirty="0"/>
          </a:p>
        </p:txBody>
      </p:sp>
      <p:sp>
        <p:nvSpPr>
          <p:cNvPr id="5" name="Tijdelijke aanduiding voor inhoud 4"/>
          <p:cNvSpPr>
            <a:spLocks noGrp="1"/>
          </p:cNvSpPr>
          <p:nvPr>
            <p:ph sz="half" idx="1"/>
          </p:nvPr>
        </p:nvSpPr>
        <p:spPr>
          <a:xfrm>
            <a:off x="301752" y="1371600"/>
            <a:ext cx="4038600" cy="5729808"/>
          </a:xfrm>
        </p:spPr>
        <p:txBody>
          <a:bodyPr>
            <a:normAutofit fontScale="25000" lnSpcReduction="20000"/>
          </a:bodyPr>
          <a:lstStyle/>
          <a:p>
            <a:pPr marL="0" indent="0">
              <a:buNone/>
            </a:pPr>
            <a:r>
              <a:rPr lang="nl-NL" sz="8000" b="1" dirty="0" smtClean="0"/>
              <a:t>Tekstverbanden</a:t>
            </a:r>
          </a:p>
          <a:p>
            <a:pPr marL="0" indent="0">
              <a:buNone/>
            </a:pPr>
            <a:r>
              <a:rPr lang="nl-NL" sz="8000" b="1" dirty="0" smtClean="0"/>
              <a:t>Concluderend</a:t>
            </a:r>
            <a:r>
              <a:rPr lang="nl-NL" sz="8000" dirty="0" smtClean="0"/>
              <a:t>: </a:t>
            </a:r>
            <a:r>
              <a:rPr lang="nl-NL" sz="8000" i="1" dirty="0" smtClean="0"/>
              <a:t>de schrijver geeft zijn conclusie over het onderwerp waar hij over schrijft.</a:t>
            </a:r>
          </a:p>
          <a:p>
            <a:pPr marL="0" indent="0">
              <a:buNone/>
            </a:pPr>
            <a:endParaRPr lang="nl-NL" sz="8000" i="1" dirty="0" smtClean="0"/>
          </a:p>
          <a:p>
            <a:pPr marL="0" indent="0">
              <a:buNone/>
            </a:pPr>
            <a:r>
              <a:rPr lang="nl-NL" sz="8000" b="1" dirty="0" smtClean="0"/>
              <a:t>Voorwaardelijk: </a:t>
            </a:r>
            <a:r>
              <a:rPr lang="nl-NL" sz="8000" dirty="0" smtClean="0"/>
              <a:t>beschrijft de voorwaarden waaronder iets gebeurt. </a:t>
            </a:r>
          </a:p>
          <a:p>
            <a:pPr marL="457200" indent="-457200">
              <a:buFont typeface="+mj-lt"/>
              <a:buAutoNum type="arabicPeriod"/>
            </a:pPr>
            <a:endParaRPr lang="nl-NL" sz="8000" dirty="0" smtClean="0"/>
          </a:p>
          <a:p>
            <a:pPr marL="0" indent="0">
              <a:buNone/>
            </a:pPr>
            <a:r>
              <a:rPr lang="nl-NL" sz="8000" b="1" dirty="0" smtClean="0"/>
              <a:t>Oorzakelijk</a:t>
            </a:r>
            <a:r>
              <a:rPr lang="nl-NL" sz="8000" dirty="0" smtClean="0"/>
              <a:t>: er worden oorzaken en gevolgen genoemd.</a:t>
            </a:r>
          </a:p>
          <a:p>
            <a:pPr marL="457200" indent="-457200">
              <a:buFont typeface="+mj-lt"/>
              <a:buAutoNum type="arabicPeriod"/>
            </a:pPr>
            <a:endParaRPr lang="nl-NL" sz="8000" dirty="0" smtClean="0"/>
          </a:p>
          <a:p>
            <a:pPr marL="0" indent="0">
              <a:buNone/>
            </a:pPr>
            <a:r>
              <a:rPr lang="nl-NL" sz="8000" b="1" dirty="0" smtClean="0"/>
              <a:t>Redengevend: </a:t>
            </a:r>
            <a:r>
              <a:rPr lang="nl-NL" sz="8000" dirty="0" smtClean="0"/>
              <a:t>lijkt op oorzakelijk, alleen bij een reden kun je zelf een besluit nemen bij een oorzaak niet.</a:t>
            </a:r>
          </a:p>
          <a:p>
            <a:pPr marL="0" indent="0">
              <a:buNone/>
            </a:pPr>
            <a:r>
              <a:rPr lang="nl-NL" sz="8000" dirty="0" smtClean="0"/>
              <a:t>Omdat het regent (reden), blijk ik thuis (besluit).</a:t>
            </a:r>
          </a:p>
          <a:p>
            <a:pPr marL="0" indent="0">
              <a:buNone/>
            </a:pPr>
            <a:r>
              <a:rPr lang="nl-NL" sz="8000" dirty="0" smtClean="0"/>
              <a:t>Doordat het regent (oorzaak) word ik nat (gevolg).</a:t>
            </a:r>
            <a:endParaRPr lang="nl-NL" sz="8000" dirty="0"/>
          </a:p>
        </p:txBody>
      </p:sp>
      <p:sp>
        <p:nvSpPr>
          <p:cNvPr id="6" name="Tijdelijke aanduiding voor inhoud 5"/>
          <p:cNvSpPr>
            <a:spLocks noGrp="1"/>
          </p:cNvSpPr>
          <p:nvPr>
            <p:ph sz="half" idx="2"/>
          </p:nvPr>
        </p:nvSpPr>
        <p:spPr/>
        <p:txBody>
          <a:bodyPr>
            <a:noAutofit/>
          </a:bodyPr>
          <a:lstStyle/>
          <a:p>
            <a:r>
              <a:rPr lang="nl-NL" sz="2400" b="1" dirty="0" smtClean="0"/>
              <a:t>Signaalwoorden</a:t>
            </a:r>
          </a:p>
          <a:p>
            <a:pPr marL="457200" indent="-457200">
              <a:buFont typeface="+mj-lt"/>
              <a:buAutoNum type="arabicPeriod"/>
            </a:pPr>
            <a:r>
              <a:rPr lang="nl-NL" sz="2400" dirty="0" smtClean="0"/>
              <a:t>Kortom, dus, daarom, al met al, hieruit volgt</a:t>
            </a:r>
          </a:p>
          <a:p>
            <a:pPr marL="457200" indent="-457200">
              <a:buFont typeface="+mj-lt"/>
              <a:buAutoNum type="arabicPeriod"/>
            </a:pPr>
            <a:r>
              <a:rPr lang="nl-NL" sz="2400" dirty="0" smtClean="0"/>
              <a:t>Als…dan, indien, mits, tenzij, wanneer, gesteld dat</a:t>
            </a:r>
          </a:p>
          <a:p>
            <a:pPr marL="457200" indent="-457200">
              <a:buFont typeface="+mj-lt"/>
              <a:buAutoNum type="arabicPeriod"/>
            </a:pPr>
            <a:r>
              <a:rPr lang="nl-NL" sz="2400" dirty="0" smtClean="0"/>
              <a:t>Door, doordat, daardoor, als gevolg van, zodat, dat komt door, het gevolg is, dus, dankzij</a:t>
            </a:r>
          </a:p>
          <a:p>
            <a:pPr marL="457200" indent="-457200">
              <a:buFont typeface="+mj-lt"/>
              <a:buAutoNum type="arabicPeriod"/>
            </a:pPr>
            <a:r>
              <a:rPr lang="nl-NL" sz="2400" dirty="0" smtClean="0"/>
              <a:t>Omdat , daarom, dus , immers, want, de reden hiervoor is</a:t>
            </a:r>
          </a:p>
        </p:txBody>
      </p:sp>
    </p:spTree>
    <p:extLst>
      <p:ext uri="{BB962C8B-B14F-4D97-AF65-F5344CB8AC3E}">
        <p14:creationId xmlns:p14="http://schemas.microsoft.com/office/powerpoint/2010/main" val="1524118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nl-NL" dirty="0" smtClean="0"/>
              <a:t>Welke verbanden en signaalwoorden herken je?</a:t>
            </a:r>
            <a:endParaRPr lang="nl-NL" dirty="0"/>
          </a:p>
        </p:txBody>
      </p:sp>
      <p:sp>
        <p:nvSpPr>
          <p:cNvPr id="8" name="Tijdelijke aanduiding voor inhoud 7"/>
          <p:cNvSpPr>
            <a:spLocks noGrp="1"/>
          </p:cNvSpPr>
          <p:nvPr>
            <p:ph sz="quarter" idx="1"/>
          </p:nvPr>
        </p:nvSpPr>
        <p:spPr/>
        <p:txBody>
          <a:bodyPr>
            <a:normAutofit fontScale="62500" lnSpcReduction="20000"/>
          </a:bodyPr>
          <a:lstStyle/>
          <a:p>
            <a:pPr marL="0" indent="0">
              <a:buNone/>
            </a:pPr>
            <a:r>
              <a:rPr lang="nl-NL" b="1" dirty="0"/>
              <a:t>Verbod op MSN-taal Groningse scholen </a:t>
            </a:r>
          </a:p>
          <a:p>
            <a:pPr marL="0" indent="0">
              <a:buNone/>
            </a:pPr>
            <a:r>
              <a:rPr lang="nl-NL" dirty="0" smtClean="0"/>
              <a:t>1.OUDE </a:t>
            </a:r>
            <a:r>
              <a:rPr lang="nl-NL" dirty="0"/>
              <a:t>PEKELA - Vier scholen in de provincie Groningen hebben besloten een verbod uit te vaardigen op het gebruik van 'MSN- en sms-taal'. Het gebruik van deze talen is slecht voor de ontwikkeling van het Nederlands, vindt directeur Jaap Spelde van de </a:t>
            </a:r>
            <a:r>
              <a:rPr lang="nl-NL" dirty="0" err="1"/>
              <a:t>Feiko</a:t>
            </a:r>
            <a:r>
              <a:rPr lang="nl-NL" dirty="0"/>
              <a:t> </a:t>
            </a:r>
            <a:r>
              <a:rPr lang="nl-NL" dirty="0" err="1"/>
              <a:t>Clockbasisschool</a:t>
            </a:r>
            <a:r>
              <a:rPr lang="nl-NL" dirty="0"/>
              <a:t> in Oude Pekela, een van de initiatiefnemers van het verbod. Bovendien werkt het digitaal pesten in de hand, vindt hij. </a:t>
            </a:r>
          </a:p>
          <a:p>
            <a:pPr marL="0" indent="0">
              <a:buNone/>
            </a:pPr>
            <a:r>
              <a:rPr lang="nl-NL" dirty="0"/>
              <a:t> </a:t>
            </a:r>
          </a:p>
          <a:p>
            <a:pPr marL="0" indent="0">
              <a:buNone/>
            </a:pPr>
            <a:r>
              <a:rPr lang="nl-NL" dirty="0" smtClean="0"/>
              <a:t>2.Mensen </a:t>
            </a:r>
            <a:r>
              <a:rPr lang="nl-NL" dirty="0"/>
              <a:t>die chatten of sms'en gebruiken vaak afkortingen om dingen duidelijk te maken. Bij MSN wordt er bovendien veelvuldig gebruik gemaakt van zogenoemde </a:t>
            </a:r>
            <a:r>
              <a:rPr lang="nl-NL" dirty="0" err="1"/>
              <a:t>smileys</a:t>
            </a:r>
            <a:r>
              <a:rPr lang="nl-NL" dirty="0"/>
              <a:t>, zoals :). </a:t>
            </a:r>
          </a:p>
          <a:p>
            <a:pPr marL="0" indent="0">
              <a:buNone/>
            </a:pPr>
            <a:r>
              <a:rPr lang="nl-NL" dirty="0" smtClean="0"/>
              <a:t>Volgens </a:t>
            </a:r>
            <a:r>
              <a:rPr lang="nl-NL" dirty="0"/>
              <a:t>Spelde is het voor de leerkrachten niet mogelijk om de MSN- en sms-taal met de vele nieuwe afkortingen bij te houden. Daardoor hebben ze het niet altijd in de gaten wanneer kinderen elkaar digitaal pesten. </a:t>
            </a:r>
            <a:endParaRPr lang="nl-NL" dirty="0" smtClean="0"/>
          </a:p>
          <a:p>
            <a:pPr marL="0" indent="0">
              <a:buNone/>
            </a:pPr>
            <a:endParaRPr lang="nl-NL" dirty="0" smtClean="0"/>
          </a:p>
          <a:p>
            <a:pPr marL="0" indent="0">
              <a:buNone/>
            </a:pPr>
            <a:r>
              <a:rPr lang="nl-NL" dirty="0"/>
              <a:t>3. Volgens de basisschool-directeur moeten ook de ouders betrokken worden bij het taalverbod. "Tot nu toe zitten de kinderen vooral thuis achter de computer. Maar als ze elkaar in het weekend digitaal pesten, dan hebben wij daar op maandagmorgen op school als eerste mee te maken. Dus ook de ouders moeten een oogje in het zeil houden." Het protocol moet in juni door de scholen worden ondertekend. </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211651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nl-NL" dirty="0" smtClean="0"/>
              <a:t>Welke verbanden en signaalwoorden herken je?</a:t>
            </a:r>
            <a:endParaRPr lang="nl-NL" dirty="0"/>
          </a:p>
        </p:txBody>
      </p:sp>
      <p:sp>
        <p:nvSpPr>
          <p:cNvPr id="8" name="Tijdelijke aanduiding voor inhoud 7"/>
          <p:cNvSpPr>
            <a:spLocks noGrp="1"/>
          </p:cNvSpPr>
          <p:nvPr>
            <p:ph sz="quarter" idx="1"/>
          </p:nvPr>
        </p:nvSpPr>
        <p:spPr>
          <a:xfrm>
            <a:off x="301752" y="1527048"/>
            <a:ext cx="8503920" cy="5142312"/>
          </a:xfrm>
        </p:spPr>
        <p:txBody>
          <a:bodyPr>
            <a:normAutofit fontScale="62500" lnSpcReduction="20000"/>
          </a:bodyPr>
          <a:lstStyle/>
          <a:p>
            <a:pPr marL="0" indent="0">
              <a:buNone/>
            </a:pPr>
            <a:r>
              <a:rPr lang="nl-NL" b="1" dirty="0"/>
              <a:t>Verbod op MSN-taal Groningse scholen </a:t>
            </a:r>
          </a:p>
          <a:p>
            <a:pPr marL="0" indent="0">
              <a:buNone/>
            </a:pPr>
            <a:r>
              <a:rPr lang="nl-NL" dirty="0" smtClean="0"/>
              <a:t>1.OUDE </a:t>
            </a:r>
            <a:r>
              <a:rPr lang="nl-NL" dirty="0"/>
              <a:t>PEKELA - Vier scholen in de provincie Groningen hebben besloten een verbod uit te vaardigen op het gebruik van 'MSN- en sms-taal'. Het gebruik van deze talen is slecht voor de ontwikkeling van het Nederlands, vindt directeur Jaap Spelde van de </a:t>
            </a:r>
            <a:r>
              <a:rPr lang="nl-NL" dirty="0" err="1"/>
              <a:t>Feiko</a:t>
            </a:r>
            <a:r>
              <a:rPr lang="nl-NL" dirty="0"/>
              <a:t> </a:t>
            </a:r>
            <a:r>
              <a:rPr lang="nl-NL" dirty="0" err="1"/>
              <a:t>Clockbasisschool</a:t>
            </a:r>
            <a:r>
              <a:rPr lang="nl-NL" dirty="0"/>
              <a:t> in Oude Pekela, een van de initiatiefnemers van het verbod. Bovendien werkt het digitaal pesten in de hand, vindt hij. </a:t>
            </a:r>
          </a:p>
          <a:p>
            <a:pPr marL="0" indent="0">
              <a:buNone/>
            </a:pPr>
            <a:r>
              <a:rPr lang="nl-NL" dirty="0"/>
              <a:t> </a:t>
            </a:r>
          </a:p>
          <a:p>
            <a:pPr marL="0" indent="0">
              <a:buNone/>
            </a:pPr>
            <a:r>
              <a:rPr lang="nl-NL" dirty="0" smtClean="0"/>
              <a:t>2.Mensen </a:t>
            </a:r>
            <a:r>
              <a:rPr lang="nl-NL" dirty="0"/>
              <a:t>die chatten of sms'en gebruiken vaak afkortingen om dingen duidelijk te maken. Bij MSN wordt er bovendien veelvuldig gebruik gemaakt van zogenoemde </a:t>
            </a:r>
            <a:r>
              <a:rPr lang="nl-NL" dirty="0" err="1"/>
              <a:t>smileys</a:t>
            </a:r>
            <a:r>
              <a:rPr lang="nl-NL" dirty="0"/>
              <a:t>, </a:t>
            </a:r>
            <a:r>
              <a:rPr lang="nl-NL" sz="3200" dirty="0">
                <a:solidFill>
                  <a:srgbClr val="FF0000"/>
                </a:solidFill>
              </a:rPr>
              <a:t>zoals</a:t>
            </a:r>
            <a:r>
              <a:rPr lang="nl-NL" sz="3200" dirty="0"/>
              <a:t> :). </a:t>
            </a:r>
          </a:p>
          <a:p>
            <a:pPr marL="0" indent="0">
              <a:buNone/>
            </a:pPr>
            <a:r>
              <a:rPr lang="nl-NL" dirty="0" smtClean="0"/>
              <a:t>Volgens </a:t>
            </a:r>
            <a:r>
              <a:rPr lang="nl-NL" dirty="0"/>
              <a:t>Spelde is het voor de leerkrachten niet mogelijk om de MSN- en sms-taal met de vele nieuwe afkortingen bij te houden. </a:t>
            </a:r>
            <a:r>
              <a:rPr lang="nl-NL" sz="3200" dirty="0">
                <a:solidFill>
                  <a:srgbClr val="FF0000"/>
                </a:solidFill>
              </a:rPr>
              <a:t>Daardoor</a:t>
            </a:r>
            <a:r>
              <a:rPr lang="nl-NL" sz="3200" dirty="0"/>
              <a:t> </a:t>
            </a:r>
            <a:r>
              <a:rPr lang="nl-NL" dirty="0"/>
              <a:t>hebben ze het niet altijd in de gaten wanneer kinderen elkaar digitaal pesten. </a:t>
            </a:r>
            <a:endParaRPr lang="nl-NL" dirty="0" smtClean="0"/>
          </a:p>
          <a:p>
            <a:pPr marL="0" indent="0">
              <a:buNone/>
            </a:pPr>
            <a:endParaRPr lang="nl-NL" dirty="0" smtClean="0"/>
          </a:p>
          <a:p>
            <a:pPr marL="0" indent="0">
              <a:buNone/>
            </a:pPr>
            <a:r>
              <a:rPr lang="nl-NL" dirty="0"/>
              <a:t>3. Volgens de basisschool-directeur moeten ook de ouders betrokken worden bij het taalverbod. "Tot nu toe zitten de kinderen vooral thuis achter de computer. Maar</a:t>
            </a:r>
            <a:r>
              <a:rPr lang="nl-NL" dirty="0">
                <a:solidFill>
                  <a:srgbClr val="FF0000"/>
                </a:solidFill>
              </a:rPr>
              <a:t> </a:t>
            </a:r>
            <a:r>
              <a:rPr lang="nl-NL" sz="3200" dirty="0">
                <a:solidFill>
                  <a:srgbClr val="FF0000"/>
                </a:solidFill>
              </a:rPr>
              <a:t>als </a:t>
            </a:r>
            <a:r>
              <a:rPr lang="nl-NL" dirty="0"/>
              <a:t>ze elkaar in het weekend digitaal pesten, </a:t>
            </a:r>
            <a:r>
              <a:rPr lang="nl-NL" sz="3200" dirty="0">
                <a:solidFill>
                  <a:srgbClr val="FF0000"/>
                </a:solidFill>
              </a:rPr>
              <a:t>dan </a:t>
            </a:r>
            <a:r>
              <a:rPr lang="nl-NL" dirty="0"/>
              <a:t>hebben wij daar op maandagmorgen op school als eerste mee te maken. </a:t>
            </a:r>
            <a:r>
              <a:rPr lang="nl-NL" sz="3200" dirty="0">
                <a:solidFill>
                  <a:srgbClr val="FF0000"/>
                </a:solidFill>
              </a:rPr>
              <a:t>Dus</a:t>
            </a:r>
            <a:r>
              <a:rPr lang="nl-NL" dirty="0"/>
              <a:t> ook de ouders moeten een oogje in het zeil houden." Het protocol moet in juni door de scholen worden ondertekend. </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531964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TotalTime>
  <Words>775</Words>
  <Application>Microsoft Office PowerPoint</Application>
  <PresentationFormat>Diavoorstelling (4:3)</PresentationFormat>
  <Paragraphs>61</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Civiel</vt:lpstr>
      <vt:lpstr>Verbanden in een tekst</vt:lpstr>
      <vt:lpstr>Een tekstverband? Wat is dat ook alweer?</vt:lpstr>
      <vt:lpstr>Wat heb je eraan?</vt:lpstr>
      <vt:lpstr>Herhaling hfd 3Verschillende tekstverbanden</vt:lpstr>
      <vt:lpstr>Tekstverbanden h4</vt:lpstr>
      <vt:lpstr>Welke verbanden en signaalwoorden herken je?</vt:lpstr>
      <vt:lpstr>Welke verbanden en signaalwoorden herken je?</vt:lpstr>
    </vt:vector>
  </TitlesOfParts>
  <Company>De Onderwijsspecialisten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Verbanden in een tekst</dc:title>
  <dc:creator>Vrancken, Remco</dc:creator>
  <cp:lastModifiedBy>Vrancken, Remco</cp:lastModifiedBy>
  <cp:revision>8</cp:revision>
  <dcterms:created xsi:type="dcterms:W3CDTF">2013-11-11T10:12:42Z</dcterms:created>
  <dcterms:modified xsi:type="dcterms:W3CDTF">2015-01-23T12:12:29Z</dcterms:modified>
</cp:coreProperties>
</file>