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308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290C-3E65-4A22-8099-CD02086CC45D}" type="datetimeFigureOut">
              <a:rPr lang="nl-NL" smtClean="0"/>
              <a:t>2-2-2016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B825FCA-A42E-45AB-A1DA-87A75AB91B84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290C-3E65-4A22-8099-CD02086CC45D}" type="datetimeFigureOut">
              <a:rPr lang="nl-NL" smtClean="0"/>
              <a:t>2-2-2016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25FCA-A42E-45AB-A1DA-87A75AB91B84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B825FCA-A42E-45AB-A1DA-87A75AB91B84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290C-3E65-4A22-8099-CD02086CC45D}" type="datetimeFigureOut">
              <a:rPr lang="nl-NL" smtClean="0"/>
              <a:t>2-2-2016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290C-3E65-4A22-8099-CD02086CC45D}" type="datetimeFigureOut">
              <a:rPr lang="nl-NL" smtClean="0"/>
              <a:t>2-2-2016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B825FCA-A42E-45AB-A1DA-87A75AB91B84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290C-3E65-4A22-8099-CD02086CC45D}" type="datetimeFigureOut">
              <a:rPr lang="nl-NL" smtClean="0"/>
              <a:t>2-2-2016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B825FCA-A42E-45AB-A1DA-87A75AB91B84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CAD290C-3E65-4A22-8099-CD02086CC45D}" type="datetimeFigureOut">
              <a:rPr lang="nl-NL" smtClean="0"/>
              <a:t>2-2-2016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25FCA-A42E-45AB-A1DA-87A75AB91B84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290C-3E65-4A22-8099-CD02086CC45D}" type="datetimeFigureOut">
              <a:rPr lang="nl-NL" smtClean="0"/>
              <a:t>2-2-2016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nl-NL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B825FCA-A42E-45AB-A1DA-87A75AB91B84}" type="slidenum">
              <a:rPr lang="nl-NL" smtClean="0"/>
              <a:t>‹nr.›</a:t>
            </a:fld>
            <a:endParaRPr lang="nl-NL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290C-3E65-4A22-8099-CD02086CC45D}" type="datetimeFigureOut">
              <a:rPr lang="nl-NL" smtClean="0"/>
              <a:t>2-2-2016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B825FCA-A42E-45AB-A1DA-87A75AB91B8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290C-3E65-4A22-8099-CD02086CC45D}" type="datetimeFigureOut">
              <a:rPr lang="nl-NL" smtClean="0"/>
              <a:t>2-2-2016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B825FCA-A42E-45AB-A1DA-87A75AB91B8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B825FCA-A42E-45AB-A1DA-87A75AB91B84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290C-3E65-4A22-8099-CD02086CC45D}" type="datetimeFigureOut">
              <a:rPr lang="nl-NL" smtClean="0"/>
              <a:t>2-2-2016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B825FCA-A42E-45AB-A1DA-87A75AB91B84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CAD290C-3E65-4A22-8099-CD02086CC45D}" type="datetimeFigureOut">
              <a:rPr lang="nl-NL" smtClean="0"/>
              <a:t>2-2-2016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CAD290C-3E65-4A22-8099-CD02086CC45D}" type="datetimeFigureOut">
              <a:rPr lang="nl-NL" smtClean="0"/>
              <a:t>2-2-2016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B825FCA-A42E-45AB-A1DA-87A75AB91B84}" type="slidenum">
              <a:rPr lang="nl-NL" smtClean="0"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285750" indent="-285750" algn="l">
              <a:buFont typeface="Arial" pitchFamily="34" charset="0"/>
              <a:buChar char="•"/>
            </a:pPr>
            <a:r>
              <a:rPr lang="nl-NL" dirty="0"/>
              <a:t>Werkwoorden met vaste voorzetsels </a:t>
            </a:r>
            <a:endParaRPr lang="nl-NL" dirty="0" smtClean="0"/>
          </a:p>
          <a:p>
            <a:pPr marL="285750" indent="-285750" algn="l">
              <a:buFont typeface="Arial" pitchFamily="34" charset="0"/>
              <a:buChar char="•"/>
            </a:pPr>
            <a:r>
              <a:rPr lang="nl-NL" dirty="0" smtClean="0"/>
              <a:t>werkwoordelijke </a:t>
            </a:r>
            <a:r>
              <a:rPr lang="nl-NL" dirty="0"/>
              <a:t>uitdrukkingen </a:t>
            </a:r>
            <a:endParaRPr lang="nl-NL" dirty="0" smtClean="0"/>
          </a:p>
          <a:p>
            <a:pPr marL="285750" indent="-285750" algn="l">
              <a:buFont typeface="Arial" pitchFamily="34" charset="0"/>
              <a:buChar char="•"/>
            </a:pPr>
            <a:r>
              <a:rPr lang="nl-NL" dirty="0" smtClean="0"/>
              <a:t>voorzetseluitdrukkingen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Taal en woordenschat h3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3555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het einde van deze les weet je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Wat </a:t>
            </a:r>
            <a:r>
              <a:rPr lang="nl-NL" dirty="0" err="1" smtClean="0"/>
              <a:t>ww</a:t>
            </a:r>
            <a:r>
              <a:rPr lang="nl-NL" dirty="0" smtClean="0"/>
              <a:t> met vaste voorzetsels zijn en je kunt er enkele noemen.</a:t>
            </a:r>
          </a:p>
          <a:p>
            <a:r>
              <a:rPr lang="nl-NL" dirty="0" smtClean="0"/>
              <a:t>Wat </a:t>
            </a:r>
            <a:r>
              <a:rPr lang="nl-NL" dirty="0" err="1" smtClean="0"/>
              <a:t>ww</a:t>
            </a:r>
            <a:r>
              <a:rPr lang="nl-NL" dirty="0"/>
              <a:t>-</a:t>
            </a:r>
            <a:r>
              <a:rPr lang="nl-NL" dirty="0" smtClean="0"/>
              <a:t>uitdrukkingen zijn.</a:t>
            </a:r>
          </a:p>
          <a:p>
            <a:r>
              <a:rPr lang="nl-NL" dirty="0" smtClean="0"/>
              <a:t>Wat </a:t>
            </a:r>
            <a:r>
              <a:rPr lang="nl-NL" dirty="0" err="1" smtClean="0"/>
              <a:t>vz</a:t>
            </a:r>
            <a:r>
              <a:rPr lang="nl-NL" dirty="0" smtClean="0"/>
              <a:t>-uitdrukkingen zijn.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1939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de onderstaande zinnen eens af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De jongen ontkwam maar net …..de politie.</a:t>
            </a:r>
          </a:p>
          <a:p>
            <a:r>
              <a:rPr lang="nl-NL" dirty="0"/>
              <a:t>De jongen </a:t>
            </a:r>
            <a:r>
              <a:rPr lang="nl-NL" dirty="0">
                <a:solidFill>
                  <a:srgbClr val="FF0000"/>
                </a:solidFill>
              </a:rPr>
              <a:t>ontkwam</a:t>
            </a:r>
            <a:r>
              <a:rPr lang="nl-NL" dirty="0"/>
              <a:t> maar </a:t>
            </a:r>
            <a:r>
              <a:rPr lang="nl-NL" dirty="0" smtClean="0"/>
              <a:t>net</a:t>
            </a:r>
            <a:r>
              <a:rPr lang="nl-NL" dirty="0" smtClean="0">
                <a:solidFill>
                  <a:srgbClr val="FF0000"/>
                </a:solidFill>
              </a:rPr>
              <a:t> aan </a:t>
            </a:r>
            <a:r>
              <a:rPr lang="nl-NL" dirty="0" smtClean="0"/>
              <a:t>de </a:t>
            </a:r>
            <a:r>
              <a:rPr lang="nl-NL" dirty="0"/>
              <a:t>politie.</a:t>
            </a:r>
          </a:p>
          <a:p>
            <a:endParaRPr lang="nl-NL" dirty="0" smtClean="0"/>
          </a:p>
          <a:p>
            <a:r>
              <a:rPr lang="nl-NL" dirty="0" smtClean="0"/>
              <a:t>De klas zag erg …. tegen het proefwerk.</a:t>
            </a:r>
          </a:p>
          <a:p>
            <a:r>
              <a:rPr lang="nl-NL" dirty="0"/>
              <a:t>De klas </a:t>
            </a:r>
            <a:r>
              <a:rPr lang="nl-NL" dirty="0">
                <a:solidFill>
                  <a:srgbClr val="FF0000"/>
                </a:solidFill>
              </a:rPr>
              <a:t>zag</a:t>
            </a:r>
            <a:r>
              <a:rPr lang="nl-NL" dirty="0"/>
              <a:t> </a:t>
            </a:r>
            <a:r>
              <a:rPr lang="nl-NL" dirty="0" smtClean="0"/>
              <a:t>erg </a:t>
            </a:r>
            <a:r>
              <a:rPr lang="nl-NL" dirty="0" smtClean="0">
                <a:solidFill>
                  <a:srgbClr val="FF0000"/>
                </a:solidFill>
              </a:rPr>
              <a:t>op</a:t>
            </a:r>
            <a:r>
              <a:rPr lang="nl-NL" dirty="0" smtClean="0"/>
              <a:t>  </a:t>
            </a:r>
            <a:r>
              <a:rPr lang="nl-NL" dirty="0"/>
              <a:t>tegen het proefwerk</a:t>
            </a:r>
            <a:r>
              <a:rPr lang="nl-NL" dirty="0" smtClean="0"/>
              <a:t>.</a:t>
            </a:r>
          </a:p>
          <a:p>
            <a:endParaRPr lang="nl-NL" dirty="0"/>
          </a:p>
          <a:p>
            <a:r>
              <a:rPr lang="nl-NL" dirty="0" smtClean="0"/>
              <a:t>Hij houdt erg …. </a:t>
            </a:r>
            <a:r>
              <a:rPr lang="nl-NL" dirty="0"/>
              <a:t>m</a:t>
            </a:r>
            <a:r>
              <a:rPr lang="nl-NL" dirty="0" smtClean="0"/>
              <a:t>acaroni!</a:t>
            </a:r>
            <a:endParaRPr lang="nl-NL" dirty="0"/>
          </a:p>
          <a:p>
            <a:r>
              <a:rPr lang="nl-NL" dirty="0" smtClean="0"/>
              <a:t>Hij </a:t>
            </a:r>
            <a:r>
              <a:rPr lang="nl-NL" dirty="0">
                <a:solidFill>
                  <a:srgbClr val="FF0000"/>
                </a:solidFill>
              </a:rPr>
              <a:t>houdt</a:t>
            </a:r>
            <a:r>
              <a:rPr lang="nl-NL" dirty="0"/>
              <a:t> </a:t>
            </a:r>
            <a:r>
              <a:rPr lang="nl-NL" dirty="0" smtClean="0"/>
              <a:t>erg </a:t>
            </a:r>
            <a:r>
              <a:rPr lang="nl-NL" dirty="0" smtClean="0">
                <a:solidFill>
                  <a:srgbClr val="FF0000"/>
                </a:solidFill>
              </a:rPr>
              <a:t>van</a:t>
            </a:r>
            <a:r>
              <a:rPr lang="nl-NL" dirty="0" smtClean="0"/>
              <a:t> </a:t>
            </a:r>
            <a:r>
              <a:rPr lang="nl-NL" dirty="0"/>
              <a:t>macaroni!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9580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LET OP: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De betekenis van het werkwoord kan veranderen door het voorzetsel</a:t>
            </a:r>
          </a:p>
          <a:p>
            <a:endParaRPr lang="nl-NL" dirty="0"/>
          </a:p>
          <a:p>
            <a:r>
              <a:rPr lang="nl-NL" dirty="0" smtClean="0"/>
              <a:t>Vergelijk de volgende zinnen maar eens: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De vereniging </a:t>
            </a:r>
            <a:r>
              <a:rPr lang="nl-NL" dirty="0" smtClean="0">
                <a:solidFill>
                  <a:srgbClr val="FF0000"/>
                </a:solidFill>
              </a:rPr>
              <a:t>bestaat </a:t>
            </a:r>
            <a:r>
              <a:rPr lang="nl-NL" dirty="0" smtClean="0"/>
              <a:t>tien jaar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De vereniging </a:t>
            </a:r>
            <a:r>
              <a:rPr lang="nl-NL" dirty="0" smtClean="0">
                <a:solidFill>
                  <a:srgbClr val="FF0000"/>
                </a:solidFill>
              </a:rPr>
              <a:t>bestaat uit</a:t>
            </a:r>
            <a:r>
              <a:rPr lang="nl-NL" dirty="0" smtClean="0"/>
              <a:t> tien leden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Meneer Vrancken </a:t>
            </a:r>
            <a:r>
              <a:rPr lang="nl-NL" dirty="0" smtClean="0">
                <a:solidFill>
                  <a:srgbClr val="FF0000"/>
                </a:solidFill>
              </a:rPr>
              <a:t>houdt</a:t>
            </a:r>
            <a:r>
              <a:rPr lang="nl-NL" dirty="0" smtClean="0"/>
              <a:t> al jaren kippen in zijn achtertuin.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Meneer Vrancken </a:t>
            </a:r>
            <a:r>
              <a:rPr lang="nl-NL" dirty="0" smtClean="0">
                <a:solidFill>
                  <a:srgbClr val="FF0000"/>
                </a:solidFill>
              </a:rPr>
              <a:t>houdt van </a:t>
            </a:r>
            <a:r>
              <a:rPr lang="nl-NL" dirty="0" smtClean="0"/>
              <a:t>kip.</a:t>
            </a:r>
          </a:p>
          <a:p>
            <a:pPr marL="514350" indent="-514350">
              <a:buFont typeface="+mj-lt"/>
              <a:buAutoNum type="arabi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59404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Werkwoordelijke uitdrukking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503920" cy="4572000"/>
          </a:xfrm>
        </p:spPr>
        <p:txBody>
          <a:bodyPr>
            <a:normAutofit/>
          </a:bodyPr>
          <a:lstStyle/>
          <a:p>
            <a:r>
              <a:rPr lang="nl-NL" dirty="0" err="1" smtClean="0"/>
              <a:t>Werkwoord+ander</a:t>
            </a:r>
            <a:r>
              <a:rPr lang="nl-NL" dirty="0" smtClean="0"/>
              <a:t> woord (meestal </a:t>
            </a:r>
            <a:r>
              <a:rPr lang="nl-NL" dirty="0" err="1" smtClean="0"/>
              <a:t>zn</a:t>
            </a:r>
            <a:r>
              <a:rPr lang="nl-NL" dirty="0" smtClean="0"/>
              <a:t>, met of zonder lw)+vast voorzetsel= </a:t>
            </a:r>
            <a:r>
              <a:rPr lang="nl-NL" dirty="0" smtClean="0">
                <a:solidFill>
                  <a:srgbClr val="FF0000"/>
                </a:solidFill>
              </a:rPr>
              <a:t>werkwoordelijke uitdrukking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Welke werkwoordelijke uitdrukkingen herken je?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Meneer Vrancken heeft last van lawaai in de klas.</a:t>
            </a:r>
          </a:p>
          <a:p>
            <a:pPr marL="0" indent="0">
              <a:buNone/>
            </a:pPr>
            <a:r>
              <a:rPr lang="nl-NL" dirty="0"/>
              <a:t>Meneer Vrancken </a:t>
            </a:r>
            <a:r>
              <a:rPr lang="nl-NL" dirty="0">
                <a:solidFill>
                  <a:srgbClr val="FF0000"/>
                </a:solidFill>
              </a:rPr>
              <a:t>heeft last van </a:t>
            </a:r>
            <a:r>
              <a:rPr lang="nl-NL" dirty="0"/>
              <a:t>lawaai in de klas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r>
              <a:rPr lang="nl-NL" dirty="0" smtClean="0"/>
              <a:t>Leerlingen hebben een hekel aan huiswerk!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Leerlingen </a:t>
            </a:r>
            <a:r>
              <a:rPr lang="nl-NL" dirty="0">
                <a:solidFill>
                  <a:srgbClr val="FF0000"/>
                </a:solidFill>
              </a:rPr>
              <a:t>hebben een hekel aan </a:t>
            </a:r>
            <a:r>
              <a:rPr lang="nl-NL" dirty="0"/>
              <a:t>huiswerk!</a:t>
            </a:r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61800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Voorzetseluitdrukkingen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>
                <a:latin typeface="+mj-lt"/>
              </a:rPr>
              <a:t>Woordcombinaties zoals: </a:t>
            </a:r>
            <a:r>
              <a:rPr lang="nl-NL" dirty="0" smtClean="0">
                <a:solidFill>
                  <a:srgbClr val="FF0000"/>
                </a:solidFill>
                <a:latin typeface="+mj-lt"/>
              </a:rPr>
              <a:t>in verband met, ten behoeve van, met ingang van, op aandringen van</a:t>
            </a:r>
            <a:r>
              <a:rPr lang="nl-NL" dirty="0" smtClean="0">
                <a:latin typeface="+mj-lt"/>
              </a:rPr>
              <a:t> noem je voorzetseluitdrukkingen.</a:t>
            </a:r>
          </a:p>
          <a:p>
            <a:pPr marL="0" indent="0">
              <a:buNone/>
            </a:pPr>
            <a:endParaRPr lang="nl-NL" dirty="0">
              <a:latin typeface="+mj-lt"/>
            </a:endParaRPr>
          </a:p>
          <a:p>
            <a:pPr marL="0" indent="0">
              <a:buNone/>
            </a:pPr>
            <a:r>
              <a:rPr lang="nl-NL" dirty="0" smtClean="0">
                <a:latin typeface="+mj-lt"/>
              </a:rPr>
              <a:t>Je kunt ze </a:t>
            </a:r>
            <a:r>
              <a:rPr lang="nl-NL" dirty="0" smtClean="0">
                <a:solidFill>
                  <a:srgbClr val="FF0000"/>
                </a:solidFill>
                <a:latin typeface="+mj-lt"/>
              </a:rPr>
              <a:t>VAAK</a:t>
            </a:r>
            <a:r>
              <a:rPr lang="nl-NL" dirty="0" smtClean="0">
                <a:latin typeface="+mj-lt"/>
              </a:rPr>
              <a:t> vervangen door </a:t>
            </a:r>
            <a:r>
              <a:rPr lang="nl-NL" dirty="0" smtClean="0">
                <a:solidFill>
                  <a:srgbClr val="FF0000"/>
                </a:solidFill>
                <a:latin typeface="+mj-lt"/>
              </a:rPr>
              <a:t>één voorzetsel:</a:t>
            </a:r>
          </a:p>
          <a:p>
            <a:r>
              <a:rPr lang="nl-NL" dirty="0">
                <a:latin typeface="+mj-lt"/>
              </a:rPr>
              <a:t> </a:t>
            </a:r>
            <a:r>
              <a:rPr lang="nl-NL" dirty="0" smtClean="0">
                <a:solidFill>
                  <a:srgbClr val="FF0000"/>
                </a:solidFill>
                <a:latin typeface="+mj-lt"/>
              </a:rPr>
              <a:t>Ten behoeve van </a:t>
            </a:r>
            <a:r>
              <a:rPr lang="nl-NL" dirty="0" smtClean="0">
                <a:latin typeface="+mj-lt"/>
              </a:rPr>
              <a:t>een goede werksfeer zijn er regels.</a:t>
            </a:r>
          </a:p>
          <a:p>
            <a:pPr marL="0" indent="0">
              <a:buNone/>
            </a:pPr>
            <a:r>
              <a:rPr lang="nl-NL" dirty="0" smtClean="0">
                <a:solidFill>
                  <a:srgbClr val="FF0000"/>
                </a:solidFill>
                <a:latin typeface="+mj-lt"/>
              </a:rPr>
              <a:t>Voor</a:t>
            </a:r>
            <a:r>
              <a:rPr lang="nl-NL" dirty="0" smtClean="0">
                <a:latin typeface="+mj-lt"/>
              </a:rPr>
              <a:t> een goede werksfeer zijn er regels.</a:t>
            </a:r>
          </a:p>
          <a:p>
            <a:r>
              <a:rPr lang="nl-NL" dirty="0" smtClean="0">
                <a:solidFill>
                  <a:srgbClr val="FF0000"/>
                </a:solidFill>
                <a:latin typeface="+mj-lt"/>
              </a:rPr>
              <a:t>Als gevolg van </a:t>
            </a:r>
            <a:r>
              <a:rPr lang="nl-NL" dirty="0" smtClean="0">
                <a:latin typeface="+mj-lt"/>
              </a:rPr>
              <a:t>de harde wind knakten de bomen.</a:t>
            </a:r>
          </a:p>
          <a:p>
            <a:pPr marL="0" indent="0">
              <a:buNone/>
            </a:pPr>
            <a:r>
              <a:rPr lang="nl-NL" dirty="0" smtClean="0">
                <a:solidFill>
                  <a:srgbClr val="FF0000"/>
                </a:solidFill>
                <a:latin typeface="+mj-lt"/>
              </a:rPr>
              <a:t>Door</a:t>
            </a:r>
            <a:r>
              <a:rPr lang="nl-NL" dirty="0" smtClean="0">
                <a:latin typeface="+mj-lt"/>
              </a:rPr>
              <a:t> de harde wind knakte de bomen.</a:t>
            </a:r>
            <a:endParaRPr lang="nl-N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3870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Handig lijstje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995709"/>
              </p:ext>
            </p:extLst>
          </p:nvPr>
        </p:nvGraphicFramePr>
        <p:xfrm>
          <a:off x="301625" y="1803277"/>
          <a:ext cx="8504238" cy="4019796"/>
        </p:xfrm>
        <a:graphic>
          <a:graphicData uri="http://schemas.openxmlformats.org/drawingml/2006/table">
            <a:tbl>
              <a:tblPr/>
              <a:tblGrid>
                <a:gridCol w="4252119"/>
                <a:gridCol w="4252119"/>
              </a:tblGrid>
              <a:tr h="364467">
                <a:tc>
                  <a:txBody>
                    <a:bodyPr/>
                    <a:lstStyle/>
                    <a:p>
                      <a:r>
                        <a:rPr lang="nl-NL" sz="1800" dirty="0">
                          <a:solidFill>
                            <a:srgbClr val="FF0000"/>
                          </a:solidFill>
                        </a:rPr>
                        <a:t>Voorzetseluitdrukking</a:t>
                      </a:r>
                    </a:p>
                  </a:txBody>
                  <a:tcPr marL="91117" marR="91117" marT="45558" marB="45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800" dirty="0">
                          <a:solidFill>
                            <a:srgbClr val="FF0000"/>
                          </a:solidFill>
                        </a:rPr>
                        <a:t>Vervanger</a:t>
                      </a:r>
                    </a:p>
                  </a:txBody>
                  <a:tcPr marL="91117" marR="91117" marT="45558" marB="45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467">
                <a:tc>
                  <a:txBody>
                    <a:bodyPr/>
                    <a:lstStyle/>
                    <a:p>
                      <a:r>
                        <a:rPr lang="nl-NL" sz="1800"/>
                        <a:t>ten aanzien van</a:t>
                      </a:r>
                    </a:p>
                  </a:txBody>
                  <a:tcPr marL="91117" marR="91117" marT="45558" marB="45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800"/>
                        <a:t>op, over, jegens, van, voor</a:t>
                      </a:r>
                    </a:p>
                  </a:txBody>
                  <a:tcPr marL="91117" marR="91117" marT="45558" marB="45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467">
                <a:tc>
                  <a:txBody>
                    <a:bodyPr/>
                    <a:lstStyle/>
                    <a:p>
                      <a:r>
                        <a:rPr lang="nl-NL" sz="1800"/>
                        <a:t>met betrekking tot</a:t>
                      </a:r>
                    </a:p>
                  </a:txBody>
                  <a:tcPr marL="91117" marR="91117" marT="45558" marB="45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800"/>
                        <a:t>over, voor</a:t>
                      </a:r>
                    </a:p>
                  </a:txBody>
                  <a:tcPr marL="91117" marR="91117" marT="45558" marB="45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467">
                <a:tc>
                  <a:txBody>
                    <a:bodyPr/>
                    <a:lstStyle/>
                    <a:p>
                      <a:r>
                        <a:rPr lang="nl-NL" sz="1800"/>
                        <a:t>ten behoeve van</a:t>
                      </a:r>
                    </a:p>
                  </a:txBody>
                  <a:tcPr marL="91117" marR="91117" marT="45558" marB="45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800"/>
                        <a:t>voor</a:t>
                      </a:r>
                    </a:p>
                  </a:txBody>
                  <a:tcPr marL="91117" marR="91117" marT="45558" marB="45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467">
                <a:tc>
                  <a:txBody>
                    <a:bodyPr/>
                    <a:lstStyle/>
                    <a:p>
                      <a:r>
                        <a:rPr lang="nl-NL" sz="1800"/>
                        <a:t>met behulp van</a:t>
                      </a:r>
                    </a:p>
                  </a:txBody>
                  <a:tcPr marL="91117" marR="91117" marT="45558" marB="45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800"/>
                        <a:t>met</a:t>
                      </a:r>
                    </a:p>
                  </a:txBody>
                  <a:tcPr marL="91117" marR="91117" marT="45558" marB="45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467">
                <a:tc>
                  <a:txBody>
                    <a:bodyPr/>
                    <a:lstStyle/>
                    <a:p>
                      <a:r>
                        <a:rPr lang="nl-NL" sz="1800"/>
                        <a:t>op het gebied van</a:t>
                      </a:r>
                    </a:p>
                  </a:txBody>
                  <a:tcPr marL="91117" marR="91117" marT="45558" marB="45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800"/>
                        <a:t>op, voor</a:t>
                      </a:r>
                    </a:p>
                  </a:txBody>
                  <a:tcPr marL="91117" marR="91117" marT="45558" marB="45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467">
                <a:tc>
                  <a:txBody>
                    <a:bodyPr/>
                    <a:lstStyle/>
                    <a:p>
                      <a:r>
                        <a:rPr lang="nl-NL" sz="1800"/>
                        <a:t>als gevolg van</a:t>
                      </a:r>
                    </a:p>
                  </a:txBody>
                  <a:tcPr marL="91117" marR="91117" marT="45558" marB="45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800"/>
                        <a:t>door</a:t>
                      </a:r>
                    </a:p>
                  </a:txBody>
                  <a:tcPr marL="91117" marR="91117" marT="45558" marB="45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467">
                <a:tc>
                  <a:txBody>
                    <a:bodyPr/>
                    <a:lstStyle/>
                    <a:p>
                      <a:r>
                        <a:rPr lang="nl-NL" sz="1800"/>
                        <a:t>onder invloed van</a:t>
                      </a:r>
                    </a:p>
                  </a:txBody>
                  <a:tcPr marL="91117" marR="91117" marT="45558" marB="45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800"/>
                        <a:t>door</a:t>
                      </a:r>
                    </a:p>
                  </a:txBody>
                  <a:tcPr marL="91117" marR="91117" marT="45558" marB="45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467">
                <a:tc>
                  <a:txBody>
                    <a:bodyPr/>
                    <a:lstStyle/>
                    <a:p>
                      <a:r>
                        <a:rPr lang="nl-NL" sz="1800"/>
                        <a:t>door middel van</a:t>
                      </a:r>
                    </a:p>
                  </a:txBody>
                  <a:tcPr marL="91117" marR="91117" marT="45558" marB="45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800"/>
                        <a:t>door</a:t>
                      </a:r>
                    </a:p>
                  </a:txBody>
                  <a:tcPr marL="91117" marR="91117" marT="45558" marB="45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467">
                <a:tc>
                  <a:txBody>
                    <a:bodyPr/>
                    <a:lstStyle/>
                    <a:p>
                      <a:r>
                        <a:rPr lang="nl-NL" sz="1800"/>
                        <a:t>ter zake van</a:t>
                      </a:r>
                    </a:p>
                  </a:txBody>
                  <a:tcPr marL="91117" marR="91117" marT="45558" marB="45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800"/>
                        <a:t>over</a:t>
                      </a:r>
                    </a:p>
                  </a:txBody>
                  <a:tcPr marL="91117" marR="91117" marT="45558" marB="45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467">
                <a:tc>
                  <a:txBody>
                    <a:bodyPr/>
                    <a:lstStyle/>
                    <a:p>
                      <a:r>
                        <a:rPr lang="nl-NL" sz="1800"/>
                        <a:t>van de kant van</a:t>
                      </a:r>
                    </a:p>
                  </a:txBody>
                  <a:tcPr marL="91117" marR="91117" marT="45558" marB="45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800" dirty="0"/>
                        <a:t>van, vanuit</a:t>
                      </a:r>
                    </a:p>
                  </a:txBody>
                  <a:tcPr marL="91117" marR="91117" marT="45558" marB="45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199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Geef antwoord op de volgende vragen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Wat </a:t>
            </a:r>
            <a:r>
              <a:rPr lang="nl-NL" dirty="0" smtClean="0"/>
              <a:t>zijn </a:t>
            </a:r>
            <a:r>
              <a:rPr lang="nl-NL" dirty="0" err="1" smtClean="0"/>
              <a:t>ww</a:t>
            </a:r>
            <a:r>
              <a:rPr lang="nl-NL" dirty="0" smtClean="0"/>
              <a:t> </a:t>
            </a:r>
            <a:r>
              <a:rPr lang="nl-NL" dirty="0"/>
              <a:t>met vaste voorzetsels zijn </a:t>
            </a:r>
            <a:r>
              <a:rPr lang="nl-NL" dirty="0" smtClean="0"/>
              <a:t>en kun je </a:t>
            </a:r>
            <a:r>
              <a:rPr lang="nl-NL" dirty="0"/>
              <a:t>er enkele </a:t>
            </a:r>
            <a:r>
              <a:rPr lang="nl-NL" dirty="0" smtClean="0"/>
              <a:t>noemen?</a:t>
            </a:r>
            <a:endParaRPr lang="nl-NL" dirty="0"/>
          </a:p>
          <a:p>
            <a:r>
              <a:rPr lang="nl-NL" dirty="0"/>
              <a:t>Wat </a:t>
            </a:r>
            <a:r>
              <a:rPr lang="nl-NL" dirty="0" smtClean="0"/>
              <a:t>zijn </a:t>
            </a:r>
            <a:r>
              <a:rPr lang="nl-NL" dirty="0" err="1" smtClean="0"/>
              <a:t>ww</a:t>
            </a:r>
            <a:r>
              <a:rPr lang="nl-NL" dirty="0" smtClean="0"/>
              <a:t>-uitdrukkingen?</a:t>
            </a:r>
            <a:endParaRPr lang="nl-NL" dirty="0"/>
          </a:p>
          <a:p>
            <a:r>
              <a:rPr lang="nl-NL" dirty="0"/>
              <a:t>Wat </a:t>
            </a:r>
            <a:r>
              <a:rPr lang="nl-NL" dirty="0" smtClean="0"/>
              <a:t>zijn </a:t>
            </a:r>
            <a:r>
              <a:rPr lang="nl-NL" dirty="0" err="1" smtClean="0"/>
              <a:t>vz</a:t>
            </a:r>
            <a:r>
              <a:rPr lang="nl-NL" dirty="0" smtClean="0"/>
              <a:t>-uitdrukkingen?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9338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el">
  <a:themeElements>
    <a:clrScheme name="Civie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e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e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113</TotalTime>
  <Words>356</Words>
  <Application>Microsoft Office PowerPoint</Application>
  <PresentationFormat>Diavoorstelling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Civiel</vt:lpstr>
      <vt:lpstr>Taal en woordenschat h3</vt:lpstr>
      <vt:lpstr>Aan het einde van deze les weet je</vt:lpstr>
      <vt:lpstr>Maak de onderstaande zinnen eens af</vt:lpstr>
      <vt:lpstr>LET OP:</vt:lpstr>
      <vt:lpstr>Werkwoordelijke uitdrukking</vt:lpstr>
      <vt:lpstr>Voorzetseluitdrukkingen</vt:lpstr>
      <vt:lpstr>Handig lijstje</vt:lpstr>
      <vt:lpstr>Geef antwoord op de volgende vragen</vt:lpstr>
    </vt:vector>
  </TitlesOfParts>
  <Company>De Onderwijsspecialisten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schrijven van een nieuwsbericht</dc:title>
  <dc:creator>Vrancken, Remco</dc:creator>
  <cp:lastModifiedBy>Vrancken, Remco</cp:lastModifiedBy>
  <cp:revision>10</cp:revision>
  <dcterms:created xsi:type="dcterms:W3CDTF">2013-11-22T11:23:39Z</dcterms:created>
  <dcterms:modified xsi:type="dcterms:W3CDTF">2016-02-02T14:45:07Z</dcterms:modified>
</cp:coreProperties>
</file>