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8" r:id="rId3"/>
    <p:sldId id="257" r:id="rId4"/>
    <p:sldId id="267" r:id="rId5"/>
    <p:sldId id="269" r:id="rId6"/>
    <p:sldId id="273" r:id="rId7"/>
    <p:sldId id="27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68"/>
            <p14:sldId id="257"/>
            <p14:sldId id="267"/>
            <p14:sldId id="269"/>
            <p14:sldId id="273"/>
            <p14:sldId id="274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co" initials="R" lastIdx="1" clrIdx="0">
    <p:extLst>
      <p:ext uri="{19B8F6BF-5375-455C-9EA6-DF929625EA0E}">
        <p15:presenceInfo xmlns:p15="http://schemas.microsoft.com/office/powerpoint/2012/main" xmlns="" userId="09723d7543cb9b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3,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3,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Lezen </a:t>
            </a:r>
            <a:r>
              <a:rPr lang="nl-NL" dirty="0" smtClean="0"/>
              <a:t>2.4</a:t>
            </a:r>
            <a:br>
              <a:rPr lang="nl-NL" dirty="0" smtClean="0"/>
            </a:br>
            <a:r>
              <a:rPr lang="nl-NL" dirty="0" smtClean="0"/>
              <a:t>les 2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Tekstopbouw, functie van de inleiding en verwijswoorden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</a:t>
            </a:r>
            <a:r>
              <a:rPr lang="nl-NL" dirty="0" smtClean="0"/>
              <a:t>leren deze </a:t>
            </a:r>
            <a:r>
              <a:rPr lang="nl-NL" dirty="0"/>
              <a:t>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Hoe je uitzoekt waarnaar een verwijswoord verwijst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Wat samenvattende en concluderende tekstverbanden zijn en hoe je ze herkent.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74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les?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Bespreken van de antwoorden van de vragen </a:t>
            </a:r>
            <a:r>
              <a:rPr lang="nl-NL" dirty="0" smtClean="0"/>
              <a:t> (10m)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Uitleg signaalwoorden en  verwijswoorden (10m)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Maken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/>
              <a:t>7</a:t>
            </a:r>
            <a:r>
              <a:rPr lang="nl-NL" dirty="0" smtClean="0"/>
              <a:t> </a:t>
            </a:r>
            <a:r>
              <a:rPr lang="nl-NL" dirty="0" err="1" smtClean="0"/>
              <a:t>tm</a:t>
            </a:r>
            <a:r>
              <a:rPr lang="nl-NL" dirty="0" smtClean="0"/>
              <a:t> </a:t>
            </a:r>
            <a:r>
              <a:rPr lang="nl-NL" dirty="0" smtClean="0"/>
              <a:t>10</a:t>
            </a:r>
            <a:r>
              <a:rPr lang="nl-NL" dirty="0" smtClean="0"/>
              <a:t> </a:t>
            </a:r>
            <a:r>
              <a:rPr lang="nl-NL" dirty="0" smtClean="0"/>
              <a:t>(</a:t>
            </a:r>
            <a:r>
              <a:rPr lang="nl-NL" dirty="0" smtClean="0"/>
              <a:t>30m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Welke verwijswoorden zie je in onderstaande zinnen?</a:t>
            </a:r>
            <a:endParaRPr lang="nl-NL" sz="280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1095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heb mijn huiswerk echt gemaakt. Ik heb het gister gedaan! </a:t>
            </a:r>
            <a:endParaRPr lang="nl-NL" dirty="0"/>
          </a:p>
          <a:p>
            <a:r>
              <a:rPr lang="nl-NL" sz="1600" dirty="0" smtClean="0">
                <a:solidFill>
                  <a:srgbClr val="FF0000"/>
                </a:solidFill>
              </a:rPr>
              <a:t>Wat heb ik gister echt gedaan?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Dat klusje moet je nog even afmaken. Doe je dat zo?</a:t>
            </a:r>
          </a:p>
          <a:p>
            <a:r>
              <a:rPr lang="nl-NL" sz="1600" dirty="0" smtClean="0">
                <a:solidFill>
                  <a:srgbClr val="FF0000"/>
                </a:solidFill>
              </a:rPr>
              <a:t>Wat doe je zo?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Ik kan net niet bij mijn sleutels. Geef ze even aan a.u.b.</a:t>
            </a:r>
          </a:p>
          <a:p>
            <a:r>
              <a:rPr lang="nl-NL" sz="1600" dirty="0" smtClean="0">
                <a:solidFill>
                  <a:srgbClr val="FF0000"/>
                </a:solidFill>
              </a:rPr>
              <a:t>Wat geef ik even aan?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135117" y="5640381"/>
            <a:ext cx="6314549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nl-NL" dirty="0" smtClean="0"/>
              <a:t>Om erachter te komen </a:t>
            </a:r>
            <a:r>
              <a:rPr lang="nl-NL" dirty="0" smtClean="0">
                <a:solidFill>
                  <a:srgbClr val="FF0000"/>
                </a:solidFill>
              </a:rPr>
              <a:t>waar </a:t>
            </a:r>
            <a:r>
              <a:rPr lang="nl-NL" dirty="0" smtClean="0"/>
              <a:t>een verwijswoord </a:t>
            </a:r>
            <a:r>
              <a:rPr lang="nl-NL" dirty="0" smtClean="0">
                <a:solidFill>
                  <a:srgbClr val="FF0000"/>
                </a:solidFill>
              </a:rPr>
              <a:t>naar verwijst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Maak</a:t>
            </a:r>
            <a:r>
              <a:rPr lang="nl-NL" dirty="0" smtClean="0"/>
              <a:t> voor jezelf een </a:t>
            </a:r>
            <a:r>
              <a:rPr lang="nl-NL" dirty="0" smtClean="0">
                <a:solidFill>
                  <a:srgbClr val="FF0000"/>
                </a:solidFill>
              </a:rPr>
              <a:t>vraag!</a:t>
            </a:r>
            <a:r>
              <a:rPr lang="nl-NL" dirty="0" smtClean="0"/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3637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72192"/>
          </a:xfrm>
        </p:spPr>
        <p:txBody>
          <a:bodyPr>
            <a:normAutofit/>
          </a:bodyPr>
          <a:lstStyle/>
          <a:p>
            <a:r>
              <a:rPr lang="nl-NL" sz="2800" dirty="0" smtClean="0"/>
              <a:t>Tekstopbouw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19504"/>
            <a:ext cx="7620000" cy="510666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Iedere tekst heeft een </a:t>
            </a:r>
            <a:r>
              <a:rPr lang="nl-NL" dirty="0" smtClean="0">
                <a:solidFill>
                  <a:srgbClr val="FF0000"/>
                </a:solidFill>
              </a:rPr>
              <a:t>opbouw/structuur.</a:t>
            </a:r>
            <a:r>
              <a:rPr lang="nl-NL" dirty="0" smtClean="0"/>
              <a:t> Meestal is dat:</a:t>
            </a:r>
          </a:p>
          <a:p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Inleiding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Middenstuk/kern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Slot   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/>
          </a:p>
          <a:p>
            <a:r>
              <a:rPr lang="nl-NL" dirty="0" smtClean="0"/>
              <a:t>Sommige teksten hebben een </a:t>
            </a:r>
            <a:r>
              <a:rPr lang="nl-NL" dirty="0" smtClean="0">
                <a:solidFill>
                  <a:srgbClr val="FF0000"/>
                </a:solidFill>
              </a:rPr>
              <a:t>andere opbouw/structuur </a:t>
            </a:r>
          </a:p>
          <a:p>
            <a:endParaRPr lang="nl-NL" dirty="0">
              <a:solidFill>
                <a:srgbClr val="FF0000"/>
              </a:solidFill>
            </a:endParaRPr>
          </a:p>
          <a:p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Inleiding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Kern  </a:t>
            </a:r>
            <a:r>
              <a:rPr lang="nl-NL" dirty="0" smtClean="0">
                <a:solidFill>
                  <a:srgbClr val="FF0000"/>
                </a:solidFill>
              </a:rPr>
              <a:t>         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5" name="PIJL-RECHTS 4"/>
          <p:cNvSpPr/>
          <p:nvPr/>
        </p:nvSpPr>
        <p:spPr>
          <a:xfrm rot="5400000">
            <a:off x="890608" y="1826108"/>
            <a:ext cx="614810" cy="189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3573517" y="2396359"/>
            <a:ext cx="39308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Zakelijk brief, artikel, verslag enz.</a:t>
            </a:r>
            <a:endParaRPr lang="nl-NL" dirty="0"/>
          </a:p>
        </p:txBody>
      </p:sp>
      <p:sp>
        <p:nvSpPr>
          <p:cNvPr id="9" name="PIJL-RECHTS 8"/>
          <p:cNvSpPr/>
          <p:nvPr/>
        </p:nvSpPr>
        <p:spPr>
          <a:xfrm rot="5400000">
            <a:off x="885187" y="4521972"/>
            <a:ext cx="614810" cy="189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2758965" y="5397063"/>
            <a:ext cx="393086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Nieuwberichten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1980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99434" cy="1371600"/>
          </a:xfrm>
        </p:spPr>
        <p:txBody>
          <a:bodyPr/>
          <a:lstStyle/>
          <a:p>
            <a:r>
              <a:rPr lang="nl-NL" dirty="0" smtClean="0"/>
              <a:t>Oude Tekstverbanden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967409"/>
              </p:ext>
            </p:extLst>
          </p:nvPr>
        </p:nvGraphicFramePr>
        <p:xfrm>
          <a:off x="537171" y="1491583"/>
          <a:ext cx="7140168" cy="31558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opsommend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Ten</a:t>
                      </a:r>
                      <a:r>
                        <a:rPr lang="nl-NL" sz="1600" baseline="0" dirty="0" smtClean="0"/>
                        <a:t> eerste, tweede, ook, eveneens, verder, tevens, verder, ten slotte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rgbClr val="FF0000"/>
                          </a:solidFill>
                        </a:rPr>
                        <a:t>Ten eerste </a:t>
                      </a:r>
                      <a:r>
                        <a:rPr lang="nl-NL" sz="1600" dirty="0" smtClean="0"/>
                        <a:t>vind ik</a:t>
                      </a:r>
                      <a:r>
                        <a:rPr lang="nl-NL" sz="1600" baseline="0" dirty="0" smtClean="0"/>
                        <a:t> Nederlands leuk,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tweede</a:t>
                      </a:r>
                      <a:r>
                        <a:rPr lang="nl-NL" sz="1600" baseline="0" dirty="0" smtClean="0"/>
                        <a:t> erg uitdagend en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ten slotte </a:t>
                      </a:r>
                      <a:r>
                        <a:rPr lang="nl-NL" sz="1600" baseline="0" dirty="0" smtClean="0"/>
                        <a:t>geweldig!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tegenstellend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Maar, echter, evenwel,</a:t>
                      </a:r>
                      <a:r>
                        <a:rPr lang="nl-NL" sz="1600" baseline="0" dirty="0" smtClean="0"/>
                        <a:t> toch, daarentegen, enerzijds/anderzijds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Meneer</a:t>
                      </a:r>
                      <a:r>
                        <a:rPr lang="nl-NL" sz="1600" baseline="0" dirty="0" smtClean="0"/>
                        <a:t> </a:t>
                      </a:r>
                      <a:r>
                        <a:rPr lang="nl-NL" sz="1600" baseline="0" dirty="0" err="1" smtClean="0"/>
                        <a:t>Vrancken</a:t>
                      </a:r>
                      <a:r>
                        <a:rPr lang="nl-NL" sz="1600" baseline="0" dirty="0" smtClean="0"/>
                        <a:t> is net nieuw,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maar</a:t>
                      </a:r>
                      <a:r>
                        <a:rPr lang="nl-NL" sz="1600" baseline="0" dirty="0" smtClean="0"/>
                        <a:t> hij voelt zich al helemaal thuis.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332515"/>
              </p:ext>
            </p:extLst>
          </p:nvPr>
        </p:nvGraphicFramePr>
        <p:xfrm>
          <a:off x="537171" y="4643647"/>
          <a:ext cx="7140168" cy="11361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Uitleggend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Bijvoorbeeld, dat wil zeggen, met andere woorden, zoals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>
                          <a:solidFill>
                            <a:schemeClr val="tx1"/>
                          </a:solidFill>
                        </a:rPr>
                        <a:t>Meneer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l-NL" sz="1600" baseline="0" dirty="0" err="1" smtClean="0">
                          <a:solidFill>
                            <a:schemeClr val="tx1"/>
                          </a:solidFill>
                        </a:rPr>
                        <a:t>Vrancken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vindt dit een leuke klas. </a:t>
                      </a:r>
                      <a:r>
                        <a:rPr lang="nl-NL" sz="1600" b="1" baseline="0" dirty="0" smtClean="0">
                          <a:solidFill>
                            <a:schemeClr val="tx2"/>
                          </a:solidFill>
                        </a:rPr>
                        <a:t>Met andere woorden:</a:t>
                      </a:r>
                      <a:r>
                        <a:rPr lang="nl-NL" sz="1600" baseline="0" dirty="0" smtClean="0">
                          <a:solidFill>
                            <a:schemeClr val="tx1"/>
                          </a:solidFill>
                        </a:rPr>
                        <a:t> hij komt hier graag!</a:t>
                      </a:r>
                      <a:endParaRPr lang="nl-NL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386615"/>
              </p:ext>
            </p:extLst>
          </p:nvPr>
        </p:nvGraphicFramePr>
        <p:xfrm>
          <a:off x="547735" y="5779748"/>
          <a:ext cx="7129604" cy="64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33738"/>
                <a:gridCol w="2209046"/>
                <a:gridCol w="318682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vergelijkend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Net</a:t>
                      </a:r>
                      <a:r>
                        <a:rPr lang="nl-NL" baseline="0" dirty="0" smtClean="0"/>
                        <a:t> als, zoals, evenals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Deze les is interessant</a:t>
                      </a:r>
                      <a:r>
                        <a:rPr lang="nl-NL" baseline="0" dirty="0" smtClean="0"/>
                        <a:t>, </a:t>
                      </a:r>
                      <a:r>
                        <a:rPr lang="nl-NL" b="1" baseline="0" dirty="0" smtClean="0">
                          <a:solidFill>
                            <a:schemeClr val="tx2"/>
                          </a:solidFill>
                        </a:rPr>
                        <a:t>net als </a:t>
                      </a:r>
                      <a:r>
                        <a:rPr lang="nl-NL" baseline="0" dirty="0" smtClean="0"/>
                        <a:t>de vorige les!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30662" cy="1371600"/>
          </a:xfrm>
        </p:spPr>
        <p:txBody>
          <a:bodyPr>
            <a:normAutofit/>
          </a:bodyPr>
          <a:lstStyle/>
          <a:p>
            <a:r>
              <a:rPr lang="nl-NL" dirty="0" smtClean="0"/>
              <a:t> nieuwe Tekstverbanden</a:t>
            </a:r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2045905"/>
              </p:ext>
            </p:extLst>
          </p:nvPr>
        </p:nvGraphicFramePr>
        <p:xfrm>
          <a:off x="537171" y="1491583"/>
          <a:ext cx="7140168" cy="3323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4302"/>
                <a:gridCol w="2196235"/>
                <a:gridCol w="3199631"/>
              </a:tblGrid>
              <a:tr h="883634">
                <a:tc>
                  <a:txBody>
                    <a:bodyPr/>
                    <a:lstStyle/>
                    <a:p>
                      <a:r>
                        <a:rPr lang="nl-NL" dirty="0" smtClean="0"/>
                        <a:t>Tekstverband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Signaalwoorden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Voorbeeld</a:t>
                      </a:r>
                      <a:endParaRPr lang="nl-NL" dirty="0"/>
                    </a:p>
                  </a:txBody>
                  <a:tcPr/>
                </a:tc>
              </a:tr>
              <a:tr h="1303404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concluderend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Dus, al met al, concluderend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Meneer Vrancken</a:t>
                      </a:r>
                      <a:r>
                        <a:rPr lang="nl-NL" sz="1600" baseline="0" dirty="0" smtClean="0"/>
                        <a:t> heeft het uitgelegd 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dus</a:t>
                      </a:r>
                      <a:r>
                        <a:rPr lang="nl-NL" sz="1600" baseline="0" dirty="0" smtClean="0"/>
                        <a:t> nu snap je het!</a:t>
                      </a:r>
                      <a:endParaRPr lang="nl-NL" sz="1600" dirty="0"/>
                    </a:p>
                  </a:txBody>
                  <a:tcPr/>
                </a:tc>
              </a:tr>
              <a:tr h="1136101">
                <a:tc>
                  <a:txBody>
                    <a:bodyPr/>
                    <a:lstStyle/>
                    <a:p>
                      <a:r>
                        <a:rPr lang="nl-NL" sz="1600" dirty="0" smtClean="0"/>
                        <a:t>samenvattend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Kortom, samengevat,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/>
                        <a:t>Kort</a:t>
                      </a:r>
                      <a:r>
                        <a:rPr lang="nl-NL" sz="1600" baseline="0" dirty="0" smtClean="0"/>
                        <a:t> gezegd..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 smtClean="0">
                          <a:solidFill>
                            <a:srgbClr val="FF0000"/>
                          </a:solidFill>
                        </a:rPr>
                        <a:t>Sam</a:t>
                      </a:r>
                      <a:r>
                        <a:rPr lang="nl-NL" sz="1600" baseline="0" dirty="0" smtClean="0">
                          <a:solidFill>
                            <a:srgbClr val="FF0000"/>
                          </a:solidFill>
                        </a:rPr>
                        <a:t>engevat</a:t>
                      </a:r>
                      <a:r>
                        <a:rPr lang="nl-NL" sz="1600" baseline="0" dirty="0" smtClean="0"/>
                        <a:t> kunnen we zeggen dat jullie weer een hoop geleerd hebben.</a:t>
                      </a:r>
                      <a:endParaRPr lang="nl-NL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5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9" b="5247"/>
          <a:stretch/>
        </p:blipFill>
        <p:spPr>
          <a:xfrm>
            <a:off x="3575050" y="738394"/>
            <a:ext cx="5111750" cy="5342366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Maken opdrachten lezen 2.2 </a:t>
            </a:r>
            <a:r>
              <a:rPr lang="nl-NL" dirty="0" smtClean="0"/>
              <a:t>7 t/m 10</a:t>
            </a:r>
          </a:p>
          <a:p>
            <a:endParaRPr lang="nl-NL" dirty="0"/>
          </a:p>
          <a:p>
            <a:r>
              <a:rPr lang="nl-NL" dirty="0" smtClean="0"/>
              <a:t>Klaar?</a:t>
            </a:r>
          </a:p>
          <a:p>
            <a:endParaRPr lang="nl-NL" dirty="0"/>
          </a:p>
          <a:p>
            <a:r>
              <a:rPr lang="nl-NL" dirty="0" smtClean="0"/>
              <a:t>Maak de </a:t>
            </a:r>
            <a:r>
              <a:rPr lang="nl-NL" dirty="0" err="1" smtClean="0"/>
              <a:t>leestaak</a:t>
            </a:r>
            <a:r>
              <a:rPr lang="nl-NL" dirty="0" smtClean="0"/>
              <a:t> op </a:t>
            </a:r>
            <a:r>
              <a:rPr lang="nl-NL" dirty="0" err="1" smtClean="0"/>
              <a:t>blz</a:t>
            </a:r>
            <a:r>
              <a:rPr lang="nl-NL" smtClean="0"/>
              <a:t> 76</a:t>
            </a:r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823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226</TotalTime>
  <Words>354</Words>
  <Application>Microsoft Office PowerPoint</Application>
  <PresentationFormat>Diavoorstelling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Lezen 2.4 les 2 </vt:lpstr>
      <vt:lpstr>Wat gaan we leren deze les? </vt:lpstr>
      <vt:lpstr>Wat gaan we doen deze les? </vt:lpstr>
      <vt:lpstr>Welke verwijswoorden zie je in onderstaande zinnen?</vt:lpstr>
      <vt:lpstr>Tekstopbouw</vt:lpstr>
      <vt:lpstr>Oude Tekstverbanden</vt:lpstr>
      <vt:lpstr> nieuwe Tekstverbanden</vt:lpstr>
      <vt:lpstr>Huiswerk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30</cp:revision>
  <dcterms:created xsi:type="dcterms:W3CDTF">2015-08-26T11:58:10Z</dcterms:created>
  <dcterms:modified xsi:type="dcterms:W3CDTF">2015-11-03T13:46:58Z</dcterms:modified>
</cp:coreProperties>
</file>