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5" r:id="rId1"/>
  </p:sldMasterIdLst>
  <p:notesMasterIdLst>
    <p:notesMasterId r:id="rId9"/>
  </p:notesMasterIdLst>
  <p:handoutMasterIdLst>
    <p:handoutMasterId r:id="rId10"/>
  </p:handoutMasterIdLst>
  <p:sldIdLst>
    <p:sldId id="261" r:id="rId2"/>
    <p:sldId id="271" r:id="rId3"/>
    <p:sldId id="285" r:id="rId4"/>
    <p:sldId id="290" r:id="rId5"/>
    <p:sldId id="289" r:id="rId6"/>
    <p:sldId id="291" r:id="rId7"/>
    <p:sldId id="283" r:id="rId8"/>
  </p:sldIdLst>
  <p:sldSz cx="9144000" cy="6858000" type="screen4x3"/>
  <p:notesSz cx="6797675" cy="9928225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45A"/>
    <a:srgbClr val="CC006A"/>
    <a:srgbClr val="BAA879"/>
    <a:srgbClr val="2886A3"/>
    <a:srgbClr val="FFFFFF"/>
    <a:srgbClr val="B0A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701" autoAdjust="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DEDA-8E36-4DFB-8E4D-D1D6DB4D9F0E}" type="datetimeFigureOut">
              <a:rPr lang="nl-NL" smtClean="0"/>
              <a:pPr/>
              <a:t>22-11-2015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A290-BA50-4A20-9420-36625EF70DC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3891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7E3D-53D2-40D8-B702-9292685B6CC8}" type="datetimeFigureOut">
              <a:rPr lang="nl-NL" smtClean="0"/>
              <a:pPr/>
              <a:t>22-11-2015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F4A8-050B-42C0-A480-AB8DEF94A52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811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November 22,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November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November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D0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3501008"/>
            <a:ext cx="6912768" cy="792163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ts val="2300"/>
              </a:lnSpc>
            </a:pPr>
            <a:r>
              <a:rPr lang="nl-NL" sz="1200" dirty="0" smtClean="0"/>
              <a:t>Naam auteur/spreker</a:t>
            </a:r>
            <a:br>
              <a:rPr lang="nl-NL" sz="1200" dirty="0" smtClean="0"/>
            </a:br>
            <a:r>
              <a:rPr lang="nl-NL" sz="1200" dirty="0" smtClean="0"/>
              <a:t>Plaats, datum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74172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7884432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 smtClean="0"/>
              <a:t>Tekstdia</a:t>
            </a:r>
            <a:r>
              <a:rPr lang="nl-NL" dirty="0" smtClean="0"/>
              <a:t> 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948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smal"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D0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1112283" y="1044000"/>
            <a:ext cx="3024000" cy="3177088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 smtClean="0"/>
              <a:t>Klik om een titel te maken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04000" y="1080000"/>
            <a:ext cx="3024384" cy="1052856"/>
          </a:xfrm>
        </p:spPr>
        <p:txBody>
          <a:bodyPr lIns="0" tIns="0" rIns="0" bIns="0"/>
          <a:lstStyle>
            <a:lvl1pPr marL="0" indent="0" algn="l">
              <a:lnSpc>
                <a:spcPts val="23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3800" y="3284984"/>
            <a:ext cx="3024188" cy="792163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ts val="2300"/>
              </a:lnSpc>
            </a:pPr>
            <a:r>
              <a:rPr lang="nl-NL" sz="1200" dirty="0" smtClean="0"/>
              <a:t>Naam auteur/spreker</a:t>
            </a:r>
            <a:br>
              <a:rPr lang="nl-NL" sz="1200" dirty="0" smtClean="0"/>
            </a:br>
            <a:r>
              <a:rPr lang="nl-NL" sz="1200" dirty="0" smtClean="0"/>
              <a:t>Plaats, datum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7498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5144400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5859344" y="1772816"/>
            <a:ext cx="2592000" cy="43948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itchFamily="34" charset="0"/>
              <a:buChar char="•"/>
              <a:tabLst/>
              <a:defRPr/>
            </a:lvl1pPr>
          </a:lstStyle>
          <a:p>
            <a:r>
              <a:rPr lang="nl-NL" dirty="0" smtClean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87600" y="1844824"/>
            <a:ext cx="7772400" cy="432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87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November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November 22,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November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November 22,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November 22,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November 22,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November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November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November 22,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50" r:id="rId14"/>
    <p:sldLayoutId id="2147483653" r:id="rId15"/>
    <p:sldLayoutId id="2147483651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Woorden </a:t>
            </a:r>
            <a:r>
              <a:rPr lang="nl-NL" dirty="0"/>
              <a:t>6</a:t>
            </a:r>
            <a:r>
              <a:rPr lang="nl-NL" dirty="0" smtClean="0"/>
              <a:t>.7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Spreekwoorden en uitdrukking </a:t>
            </a:r>
            <a:r>
              <a:rPr lang="nl-NL" dirty="0" smtClean="0"/>
              <a:t>uit de oudheid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3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nl-NL" dirty="0" smtClean="0"/>
              <a:t>De betekenis van de woorden uit deze paragraaf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 smtClean="0"/>
              <a:t>Een aantal spreekwoorden/uitdrukkingen uit </a:t>
            </a:r>
            <a:r>
              <a:rPr lang="nl-NL" dirty="0" smtClean="0"/>
              <a:t>klassieke oudheid.</a:t>
            </a:r>
            <a:endParaRPr lang="nl-NL" dirty="0" smtClean="0"/>
          </a:p>
          <a:p>
            <a:pPr marL="342900" indent="-342900">
              <a:buAutoNum type="arabicPeriod"/>
            </a:pP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Aan het einde van deze les weet 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37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8316480" cy="4395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Uitleg theorie (5-10m)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Maken opdracht 1 t/m 7 paragraaf 6.7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Samenvatting maken/aanvullen paragrafen 1.7 t/m 5.7 (30m</a:t>
            </a:r>
            <a:r>
              <a:rPr lang="nl-NL" dirty="0" smtClean="0"/>
              <a:t>)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2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6" y="1706760"/>
            <a:ext cx="2914650" cy="15716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53" y="1524000"/>
            <a:ext cx="2238375" cy="20383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444" y="1638567"/>
            <a:ext cx="2339752" cy="3123046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5791200" cy="1371600"/>
          </a:xfrm>
        </p:spPr>
        <p:txBody>
          <a:bodyPr/>
          <a:lstStyle/>
          <a:p>
            <a:r>
              <a:rPr lang="nl-NL" dirty="0" smtClean="0"/>
              <a:t>Grieks mythen 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14894" y="3319591"/>
            <a:ext cx="172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Odyssee</a:t>
            </a:r>
          </a:p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036275" y="3617070"/>
            <a:ext cx="172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‘Iets met Argusogen bekijken.’</a:t>
            </a:r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587994" y="4773369"/>
            <a:ext cx="1728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</a:t>
            </a:r>
            <a:r>
              <a:rPr lang="nl-NL" i="1" dirty="0" smtClean="0"/>
              <a:t>Daar zit zijn achilleshiel’</a:t>
            </a:r>
          </a:p>
          <a:p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" y="3653089"/>
            <a:ext cx="2481339" cy="3169347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2536404" y="6034615"/>
            <a:ext cx="377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</a:t>
            </a:r>
            <a:r>
              <a:rPr lang="nl-NL" i="1" dirty="0" smtClean="0"/>
              <a:t>Hem hangt het zwaard van </a:t>
            </a:r>
            <a:r>
              <a:rPr lang="nl-NL" i="1" dirty="0" err="1" smtClean="0"/>
              <a:t>Damocles</a:t>
            </a:r>
            <a:r>
              <a:rPr lang="nl-NL" i="1" dirty="0" smtClean="0"/>
              <a:t> boven het hoofd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23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82801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Verspreiding Van het Latijn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980728"/>
            <a:ext cx="4230588" cy="3596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427160" y="4576728"/>
            <a:ext cx="8075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Latijn is een </a:t>
            </a:r>
            <a:r>
              <a:rPr lang="nl-NL" dirty="0" smtClean="0">
                <a:solidFill>
                  <a:srgbClr val="FF0000"/>
                </a:solidFill>
              </a:rPr>
              <a:t>heel belangrijk taal </a:t>
            </a:r>
            <a:r>
              <a:rPr lang="nl-NL" dirty="0" smtClean="0"/>
              <a:t>geweest&gt; taal van de </a:t>
            </a:r>
            <a:r>
              <a:rPr lang="nl-NL" dirty="0" smtClean="0">
                <a:solidFill>
                  <a:srgbClr val="FF0000"/>
                </a:solidFill>
              </a:rPr>
              <a:t>wetenschap/godsdienst </a:t>
            </a:r>
            <a:r>
              <a:rPr lang="nl-NL" dirty="0" smtClean="0"/>
              <a:t>(rooms-katholieke kerk)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Ter vergelijk: </a:t>
            </a:r>
            <a:r>
              <a:rPr lang="nl-NL" dirty="0" smtClean="0">
                <a:solidFill>
                  <a:srgbClr val="FF0000"/>
                </a:solidFill>
              </a:rPr>
              <a:t>Latijn </a:t>
            </a:r>
            <a:r>
              <a:rPr lang="nl-NL" dirty="0" smtClean="0"/>
              <a:t>was (16</a:t>
            </a:r>
            <a:r>
              <a:rPr lang="nl-NL" baseline="30000" dirty="0" smtClean="0"/>
              <a:t>de</a:t>
            </a:r>
            <a:r>
              <a:rPr lang="nl-NL" dirty="0" smtClean="0"/>
              <a:t> 17</a:t>
            </a:r>
            <a:r>
              <a:rPr lang="nl-NL" baseline="30000" dirty="0" smtClean="0"/>
              <a:t>de</a:t>
            </a:r>
            <a:r>
              <a:rPr lang="nl-NL" dirty="0" smtClean="0"/>
              <a:t> eeuw) net zo </a:t>
            </a:r>
            <a:r>
              <a:rPr lang="nl-NL" dirty="0" smtClean="0">
                <a:solidFill>
                  <a:srgbClr val="FF0000"/>
                </a:solidFill>
              </a:rPr>
              <a:t>belangrijk</a:t>
            </a:r>
            <a:r>
              <a:rPr lang="nl-NL" dirty="0" smtClean="0"/>
              <a:t> als </a:t>
            </a:r>
            <a:r>
              <a:rPr lang="nl-NL" dirty="0" smtClean="0">
                <a:solidFill>
                  <a:srgbClr val="FF0000"/>
                </a:solidFill>
              </a:rPr>
              <a:t>Engels</a:t>
            </a:r>
            <a:r>
              <a:rPr lang="nl-NL" dirty="0" smtClean="0"/>
              <a:t> nu!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920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Woorden uit het latijn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717" y="1524318"/>
            <a:ext cx="5018520" cy="3146226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07504" y="1628800"/>
            <a:ext cx="3600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 Nederland woonde </a:t>
            </a:r>
            <a:r>
              <a:rPr lang="nl-NL" dirty="0" smtClean="0">
                <a:solidFill>
                  <a:srgbClr val="FF0000"/>
                </a:solidFill>
              </a:rPr>
              <a:t>de Germanen</a:t>
            </a:r>
          </a:p>
          <a:p>
            <a:endParaRPr lang="nl-NL" dirty="0"/>
          </a:p>
          <a:p>
            <a:r>
              <a:rPr lang="nl-NL" dirty="0" smtClean="0"/>
              <a:t>Toch veel </a:t>
            </a:r>
            <a:r>
              <a:rPr lang="nl-NL" dirty="0" smtClean="0">
                <a:solidFill>
                  <a:srgbClr val="FF0000"/>
                </a:solidFill>
              </a:rPr>
              <a:t>woorden</a:t>
            </a:r>
            <a:r>
              <a:rPr lang="nl-NL" dirty="0" smtClean="0"/>
              <a:t> met </a:t>
            </a:r>
            <a:r>
              <a:rPr lang="nl-NL" dirty="0" smtClean="0">
                <a:solidFill>
                  <a:srgbClr val="FF0000"/>
                </a:solidFill>
              </a:rPr>
              <a:t>Latijnse afkomst: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Cum laude= </a:t>
            </a:r>
          </a:p>
          <a:p>
            <a:r>
              <a:rPr lang="nl-NL" dirty="0" smtClean="0"/>
              <a:t>met veel lof/eer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err="1" smtClean="0"/>
              <a:t>Veni</a:t>
            </a:r>
            <a:r>
              <a:rPr lang="nl-NL" b="1" dirty="0" smtClean="0"/>
              <a:t>/</a:t>
            </a:r>
            <a:r>
              <a:rPr lang="nl-NL" b="1" dirty="0" err="1" smtClean="0"/>
              <a:t>vedi</a:t>
            </a:r>
            <a:r>
              <a:rPr lang="nl-NL" b="1" dirty="0" smtClean="0"/>
              <a:t>/</a:t>
            </a:r>
            <a:r>
              <a:rPr lang="nl-NL" b="1" dirty="0" err="1" smtClean="0"/>
              <a:t>vice</a:t>
            </a:r>
            <a:r>
              <a:rPr lang="nl-NL" b="1" dirty="0" smtClean="0"/>
              <a:t>=</a:t>
            </a:r>
          </a:p>
          <a:p>
            <a:r>
              <a:rPr lang="nl-NL" dirty="0" smtClean="0"/>
              <a:t>ik kwam, ik zag, ik overwon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err="1" smtClean="0"/>
              <a:t>Carpe</a:t>
            </a:r>
            <a:r>
              <a:rPr lang="nl-NL" b="1" dirty="0" smtClean="0"/>
              <a:t> </a:t>
            </a:r>
            <a:r>
              <a:rPr lang="nl-NL" b="1" dirty="0" err="1" smtClean="0"/>
              <a:t>diem</a:t>
            </a:r>
            <a:r>
              <a:rPr lang="nl-NL" b="1" dirty="0" smtClean="0"/>
              <a:t>=</a:t>
            </a:r>
          </a:p>
          <a:p>
            <a:r>
              <a:rPr lang="nl-NL" b="1" dirty="0" smtClean="0"/>
              <a:t> </a:t>
            </a:r>
            <a:r>
              <a:rPr lang="nl-NL" dirty="0" smtClean="0"/>
              <a:t>pluk de dag</a:t>
            </a:r>
          </a:p>
          <a:p>
            <a:endParaRPr lang="nl-NL" dirty="0" smtClean="0"/>
          </a:p>
          <a:p>
            <a:endParaRPr lang="nl-NL" b="1" dirty="0" smtClean="0"/>
          </a:p>
          <a:p>
            <a:endParaRPr lang="nl-NL" b="1" dirty="0"/>
          </a:p>
          <a:p>
            <a:r>
              <a:rPr lang="nl-NL" b="1" dirty="0" smtClean="0"/>
              <a:t>Moderne variant=YOLO (</a:t>
            </a:r>
            <a:r>
              <a:rPr lang="nl-NL" b="1" dirty="0" err="1" smtClean="0"/>
              <a:t>YouOnlyLiveOnce</a:t>
            </a:r>
            <a:r>
              <a:rPr lang="nl-NL" b="1" dirty="0" smtClean="0"/>
              <a:t>)</a:t>
            </a:r>
            <a:endParaRPr lang="nl-NL" b="1" dirty="0"/>
          </a:p>
        </p:txBody>
      </p:sp>
      <p:sp>
        <p:nvSpPr>
          <p:cNvPr id="7" name="PIJL-OMLAAG 6"/>
          <p:cNvSpPr/>
          <p:nvPr/>
        </p:nvSpPr>
        <p:spPr>
          <a:xfrm>
            <a:off x="1423072" y="53012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88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het werk/huiswerk</a:t>
            </a:r>
            <a:endParaRPr lang="nl-NL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Maak </a:t>
            </a:r>
            <a:r>
              <a:rPr lang="nl-NL" dirty="0" smtClean="0"/>
              <a:t>de opdrachten 1 t/m </a:t>
            </a:r>
            <a:r>
              <a:rPr lang="nl-NL" dirty="0" smtClean="0"/>
              <a:t>7 </a:t>
            </a:r>
            <a:r>
              <a:rPr lang="nl-NL" dirty="0" smtClean="0"/>
              <a:t>van paragraaf </a:t>
            </a:r>
            <a:r>
              <a:rPr lang="nl-NL" dirty="0" smtClean="0"/>
              <a:t>6.7 </a:t>
            </a:r>
            <a:r>
              <a:rPr lang="nl-NL" dirty="0" smtClean="0"/>
              <a:t>op </a:t>
            </a:r>
            <a:r>
              <a:rPr lang="nl-NL" dirty="0" err="1" smtClean="0"/>
              <a:t>blz</a:t>
            </a:r>
            <a:r>
              <a:rPr lang="nl-NL" dirty="0" smtClean="0"/>
              <a:t> </a:t>
            </a:r>
            <a:r>
              <a:rPr lang="nl-NL" dirty="0" smtClean="0"/>
              <a:t>251/252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Samenvatting </a:t>
            </a:r>
            <a:r>
              <a:rPr lang="nl-NL" dirty="0"/>
              <a:t>maken/aanvullen paragrafen 1.7 t/m 5.7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Succes!!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2938437" cy="25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4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JABLOON" val="Standaard"/>
  <p:tag name="BEDRIJFID" val="7"/>
  <p:tag name="BEDRIJF" val="Centrale Diensten"/>
  <p:tag name="AUTEUR1EMAIL" val="h.vanhartingsveldt@deonderwijsspecialisten.nl"/>
  <p:tag name="AUTEUR1FUNCTIE" val="Medewerker Pr &amp; Communicatie"/>
  <p:tag name="TAAL" val="Nederlands"/>
  <p:tag name="TITELAUTEURS" val="0"/>
  <p:tag name="AUTEUR1" val="Hester van Hartingsveldt"/>
  <p:tag name="VIEWOFFICEVERSIE" val="2012.1.6.12160"/>
  <p:tag name="TITEL" val="En de naam is...."/>
  <p:tag name="DATUM" val="41375,5533795486"/>
  <p:tag name="DATUMTEKST" val="11-4-2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191</Words>
  <Application>Microsoft Office PowerPoint</Application>
  <PresentationFormat>Diavoorstelling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Essentieel</vt:lpstr>
      <vt:lpstr>Woorden 6.7</vt:lpstr>
      <vt:lpstr>Aan het einde van deze les weet je</vt:lpstr>
      <vt:lpstr>Wat gaan we doen</vt:lpstr>
      <vt:lpstr>Grieks mythen </vt:lpstr>
      <vt:lpstr>Verspreiding Van het Latijn</vt:lpstr>
      <vt:lpstr>Woorden uit het latijn</vt:lpstr>
      <vt:lpstr>Aan het werk/huiswerk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2015-01-05T08:29:18Z</dcterms:created>
  <dcterms:modified xsi:type="dcterms:W3CDTF">2015-11-22T15:07:17Z</dcterms:modified>
</cp:coreProperties>
</file>