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1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281" r:id="rId3"/>
    <p:sldId id="282" r:id="rId4"/>
    <p:sldId id="283" r:id="rId5"/>
    <p:sldId id="271" r:id="rId6"/>
    <p:sldId id="263" r:id="rId7"/>
    <p:sldId id="277" r:id="rId8"/>
    <p:sldId id="272" r:id="rId9"/>
    <p:sldId id="273" r:id="rId10"/>
    <p:sldId id="262" r:id="rId11"/>
    <p:sldId id="274" r:id="rId12"/>
    <p:sldId id="278" r:id="rId13"/>
    <p:sldId id="279" r:id="rId14"/>
    <p:sldId id="280" r:id="rId15"/>
    <p:sldId id="284" r:id="rId16"/>
    <p:sldId id="285" r:id="rId17"/>
  </p:sldIdLst>
  <p:sldSz cx="9144000" cy="6858000" type="screen4x3"/>
  <p:notesSz cx="6797675" cy="9928225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01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14-9-2016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14-9-2016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31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731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0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289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6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 bwMode="white"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white"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3501008"/>
            <a:ext cx="691276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01667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09478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43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75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700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050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75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597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05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7F15B-EF4B-4AB7-A020-679FAFB9C6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990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15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6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805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57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525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949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077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7F15B-EF4B-4AB7-A020-679FAFB9C6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4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1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34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14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50" r:id="rId15"/>
    <p:sldLayoutId id="2147483651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D2D250-6499-4A2F-A6E1-BA7290C42AAB}" type="datetimeFigureOut">
              <a:rPr lang="nl-NL" smtClean="0"/>
              <a:pPr/>
              <a:t>14-9-2016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A7F15B-EF4B-4AB7-A020-679FAFB9C6AD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‹nr.›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4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Woordraadstrategieën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1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09307" cy="86400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Zoek op waar met een voorbeeld wordt uitgelegd wat aandoeningen en symptomen betekenen. </a:t>
            </a:r>
            <a:endParaRPr lang="nl-NL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77097"/>
            <a:ext cx="3998007" cy="61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8244472" cy="4395600"/>
          </a:xfrm>
        </p:spPr>
        <p:txBody>
          <a:bodyPr/>
          <a:lstStyle/>
          <a:p>
            <a:r>
              <a:rPr lang="nl-NL" dirty="0" smtClean="0"/>
              <a:t>Raad de betekenis  </a:t>
            </a:r>
            <a:r>
              <a:rPr lang="nl-NL" dirty="0"/>
              <a:t>door te zoeken </a:t>
            </a:r>
            <a:r>
              <a:rPr lang="nl-NL" u="sng" dirty="0"/>
              <a:t>naar een tegenstelling</a:t>
            </a:r>
            <a:r>
              <a:rPr lang="nl-NL" u="sng" dirty="0" smtClean="0"/>
              <a:t>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u="sng" dirty="0" smtClean="0"/>
              <a:t>Let op signaalwoorden </a:t>
            </a:r>
          </a:p>
          <a:p>
            <a:pPr marL="0" indent="0">
              <a:buNone/>
            </a:pPr>
            <a:r>
              <a:rPr lang="nl-NL" b="1" u="sng" dirty="0" smtClean="0"/>
              <a:t>zoals:</a:t>
            </a:r>
          </a:p>
          <a:p>
            <a:endParaRPr lang="nl-NL" b="1" u="sng" dirty="0"/>
          </a:p>
          <a:p>
            <a:pPr>
              <a:buNone/>
            </a:pPr>
            <a:r>
              <a:rPr lang="nl-NL" dirty="0" smtClean="0"/>
              <a:t>*maar</a:t>
            </a:r>
          </a:p>
          <a:p>
            <a:pPr>
              <a:buNone/>
            </a:pPr>
            <a:r>
              <a:rPr lang="nl-NL" dirty="0" smtClean="0"/>
              <a:t>*echter</a:t>
            </a:r>
          </a:p>
          <a:p>
            <a:pPr>
              <a:buNone/>
            </a:pPr>
            <a:r>
              <a:rPr lang="nl-NL" dirty="0" smtClean="0"/>
              <a:t>*daarentegen</a:t>
            </a:r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Tegenstellingen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985120" cy="223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Welke </a:t>
            </a:r>
            <a:r>
              <a:rPr lang="nl-NL" dirty="0"/>
              <a:t>tegenstelling horen hierbij?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Voldoende</a:t>
            </a:r>
            <a:endParaRPr lang="nl-NL" dirty="0"/>
          </a:p>
          <a:p>
            <a:r>
              <a:rPr lang="nl-NL" dirty="0"/>
              <a:t>Onvoldoende</a:t>
            </a:r>
          </a:p>
          <a:p>
            <a:r>
              <a:rPr lang="nl-NL" dirty="0"/>
              <a:t>Pech</a:t>
            </a:r>
          </a:p>
          <a:p>
            <a:r>
              <a:rPr lang="nl-NL" dirty="0" smtClean="0"/>
              <a:t>Geluk</a:t>
            </a:r>
          </a:p>
          <a:p>
            <a:r>
              <a:rPr lang="nl-NL" dirty="0" smtClean="0"/>
              <a:t>Inpakken</a:t>
            </a:r>
          </a:p>
          <a:p>
            <a:r>
              <a:rPr lang="nl-NL" dirty="0" smtClean="0"/>
              <a:t>Uitpakken</a:t>
            </a:r>
          </a:p>
          <a:p>
            <a:r>
              <a:rPr lang="nl-NL" dirty="0" smtClean="0"/>
              <a:t>Actief</a:t>
            </a:r>
          </a:p>
          <a:p>
            <a:r>
              <a:rPr lang="nl-NL" dirty="0" smtClean="0"/>
              <a:t>Inactief</a:t>
            </a:r>
          </a:p>
          <a:p>
            <a:r>
              <a:rPr lang="nl-NL" dirty="0" smtClean="0"/>
              <a:t>Spannend</a:t>
            </a:r>
          </a:p>
          <a:p>
            <a:r>
              <a:rPr lang="nl-NL" dirty="0" smtClean="0"/>
              <a:t>Saai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7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Tegenstellingen kunnen gevormd worden door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Een nieuw woord</a:t>
            </a:r>
          </a:p>
          <a:p>
            <a:endParaRPr lang="nl-NL" dirty="0" smtClean="0"/>
          </a:p>
          <a:p>
            <a:r>
              <a:rPr lang="nl-NL" dirty="0" smtClean="0"/>
              <a:t>Spannend-saai</a:t>
            </a:r>
          </a:p>
          <a:p>
            <a:endParaRPr lang="nl-NL" b="1" dirty="0" smtClean="0"/>
          </a:p>
          <a:p>
            <a:r>
              <a:rPr lang="nl-NL" b="1" dirty="0" smtClean="0"/>
              <a:t>Een voorvoegsel</a:t>
            </a:r>
          </a:p>
          <a:p>
            <a:endParaRPr lang="nl-NL" b="1" dirty="0" smtClean="0"/>
          </a:p>
          <a:p>
            <a:r>
              <a:rPr lang="nl-NL" b="1" dirty="0" smtClean="0"/>
              <a:t>Ac</a:t>
            </a:r>
            <a:r>
              <a:rPr lang="nl-NL" dirty="0" smtClean="0"/>
              <a:t>tief-</a:t>
            </a:r>
            <a:r>
              <a:rPr lang="nl-NL" b="1" dirty="0" smtClean="0"/>
              <a:t>in</a:t>
            </a:r>
            <a:r>
              <a:rPr lang="nl-NL" dirty="0" smtClean="0"/>
              <a:t>actief</a:t>
            </a:r>
          </a:p>
          <a:p>
            <a:endParaRPr lang="nl-NL" b="1" dirty="0" smtClean="0"/>
          </a:p>
          <a:p>
            <a:r>
              <a:rPr lang="nl-NL" b="1" dirty="0" smtClean="0"/>
              <a:t>Doordat het ene voorvoegsel een ander voorvoegsel vervangt</a:t>
            </a:r>
          </a:p>
          <a:p>
            <a:endParaRPr lang="nl-NL" b="1" dirty="0" smtClean="0"/>
          </a:p>
          <a:p>
            <a:r>
              <a:rPr lang="nl-NL" b="1" dirty="0" smtClean="0"/>
              <a:t>In</a:t>
            </a:r>
            <a:r>
              <a:rPr lang="nl-NL" dirty="0" smtClean="0"/>
              <a:t>pakken-</a:t>
            </a:r>
            <a:r>
              <a:rPr lang="nl-NL" b="1" dirty="0" smtClean="0"/>
              <a:t>uit</a:t>
            </a:r>
            <a:r>
              <a:rPr lang="nl-NL" dirty="0" smtClean="0"/>
              <a:t>pakken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0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 maak je gebruik van 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Bekijk de afbeelding/illustratie goed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Lees de tekst (onderschrift) die eventueel bij de afbeelding 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Kijk naar de cijfers, als die erbij staan.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Zoek in de tekst naar een verwijzing naar de afbeelding: </a:t>
            </a:r>
            <a:r>
              <a:rPr lang="nl-NL" i="1" dirty="0" smtClean="0"/>
              <a:t>‘Zie afbeelding 6’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482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Raad de onderstreepte woorden </a:t>
            </a:r>
            <a:br>
              <a:rPr lang="nl-NL" dirty="0" smtClean="0"/>
            </a:br>
            <a:r>
              <a:rPr lang="nl-NL" dirty="0" smtClean="0"/>
              <a:t>en maak gebruik van </a:t>
            </a:r>
            <a:r>
              <a:rPr lang="nl-NL" smtClean="0"/>
              <a:t>de afbeelding.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" y="1895411"/>
            <a:ext cx="420031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77" y="2018006"/>
            <a:ext cx="4651998" cy="36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deze les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Vier strategieën om onbekende woorden uit een tekst te ‘raden’.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9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Uitleg theorie met voorbeelden en opdrachten (10m)</a:t>
            </a:r>
          </a:p>
          <a:p>
            <a:r>
              <a:rPr lang="nl-NL" dirty="0" smtClean="0"/>
              <a:t>Maken </a:t>
            </a:r>
            <a:r>
              <a:rPr lang="nl-NL" dirty="0" err="1" smtClean="0"/>
              <a:t>Opdr</a:t>
            </a:r>
            <a:r>
              <a:rPr lang="nl-NL" dirty="0" smtClean="0"/>
              <a:t>. </a:t>
            </a:r>
            <a:r>
              <a:rPr lang="nl-NL" dirty="0" smtClean="0"/>
              <a:t>1,2,3,4 </a:t>
            </a:r>
            <a:r>
              <a:rPr lang="nl-NL" dirty="0" smtClean="0"/>
              <a:t>(35m)</a:t>
            </a:r>
          </a:p>
          <a:p>
            <a:r>
              <a:rPr lang="nl-NL" dirty="0" smtClean="0"/>
              <a:t>Afsluiting les (5m)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‘</a:t>
            </a:r>
            <a:r>
              <a:rPr lang="nl-NL" i="1" dirty="0" smtClean="0"/>
              <a:t>Een </a:t>
            </a:r>
            <a:r>
              <a:rPr lang="nl-NL" i="1" dirty="0"/>
              <a:t>manier om de betekenis van onbekende woorden in een tekst te </a:t>
            </a:r>
            <a:r>
              <a:rPr lang="nl-NL" i="1" dirty="0" smtClean="0"/>
              <a:t>vinden’</a:t>
            </a:r>
          </a:p>
          <a:p>
            <a:endParaRPr lang="nl-NL" i="1" dirty="0"/>
          </a:p>
          <a:p>
            <a:r>
              <a:rPr lang="nl-NL" i="1" dirty="0" smtClean="0"/>
              <a:t>1:Omschrijvingen of definities in de tekst</a:t>
            </a:r>
          </a:p>
          <a:p>
            <a:r>
              <a:rPr lang="nl-NL" i="1" dirty="0" smtClean="0"/>
              <a:t>2:Synoniemen in de tekst</a:t>
            </a:r>
          </a:p>
          <a:p>
            <a:r>
              <a:rPr lang="nl-NL" i="1" dirty="0" smtClean="0"/>
              <a:t>3: Uitleg d.m.v. voorbeelden uit de tekst</a:t>
            </a:r>
          </a:p>
          <a:p>
            <a:r>
              <a:rPr lang="nl-NL" i="1" dirty="0" smtClean="0"/>
              <a:t>4: Tegenstellingen</a:t>
            </a:r>
          </a:p>
          <a:p>
            <a:r>
              <a:rPr lang="nl-NL" i="1" dirty="0" smtClean="0"/>
              <a:t>5: Let op woorddelen</a:t>
            </a:r>
          </a:p>
          <a:p>
            <a:r>
              <a:rPr lang="nl-NL" i="1" dirty="0" smtClean="0"/>
              <a:t>6:Kijk goed naar afbeeldingen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Woorraadstrategieën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u="sng" dirty="0"/>
              <a:t>Definitie</a:t>
            </a:r>
            <a:r>
              <a:rPr lang="nl-NL" dirty="0"/>
              <a:t>= een </a:t>
            </a:r>
            <a:r>
              <a:rPr lang="nl-NL" b="0" u="sng" dirty="0"/>
              <a:t>nauwkeurige omschrijving </a:t>
            </a:r>
            <a:r>
              <a:rPr lang="nl-NL" dirty="0"/>
              <a:t>van een woord of begrip, zoals in een woordenboek.</a:t>
            </a:r>
          </a:p>
          <a:p>
            <a:pPr>
              <a:buNone/>
            </a:pPr>
            <a:endParaRPr lang="nl-NL" dirty="0"/>
          </a:p>
          <a:p>
            <a:r>
              <a:rPr lang="nl-NL" u="sng" dirty="0"/>
              <a:t>Omschrijving (uitleg): </a:t>
            </a:r>
            <a:r>
              <a:rPr lang="nl-NL" dirty="0"/>
              <a:t>het onbekende woord of begrip wordt </a:t>
            </a:r>
            <a:r>
              <a:rPr lang="nl-NL" b="0" u="sng" dirty="0"/>
              <a:t>omschreven of met voorbeelden uitgelegd.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Definities en omschrijvingen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5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896544"/>
          </a:xfrm>
        </p:spPr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Zoek de omschrijving van: </a:t>
            </a:r>
            <a:r>
              <a:rPr lang="nl-NL" i="1" dirty="0" smtClean="0"/>
              <a:t>memorabilia en zeldzame</a:t>
            </a:r>
            <a:endParaRPr lang="nl-NL" i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3248"/>
            <a:ext cx="4176464" cy="491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u="sng" dirty="0" smtClean="0"/>
              <a:t>Synoniemen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‘Een woord met </a:t>
            </a:r>
            <a:r>
              <a:rPr lang="nl-NL" u="sng" dirty="0"/>
              <a:t>dezelfde betekenis’ </a:t>
            </a:r>
            <a:endParaRPr lang="nl-NL" u="sng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vriend&gt;maat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praten&gt;spreken</a:t>
            </a:r>
          </a:p>
          <a:p>
            <a:pPr>
              <a:buNone/>
            </a:pPr>
            <a:r>
              <a:rPr lang="nl-NL" dirty="0" smtClean="0"/>
              <a:t> boos&gt;kwaad</a:t>
            </a:r>
          </a:p>
          <a:p>
            <a:pPr>
              <a:buNone/>
            </a:pPr>
            <a:endParaRPr lang="nl-NL" dirty="0"/>
          </a:p>
          <a:p>
            <a:endParaRPr lang="nl-NL" sz="1200" b="0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Synoniemen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37855"/>
            <a:ext cx="16954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endParaRPr lang="nl-NL" sz="1200" b="0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346" y="188640"/>
            <a:ext cx="7809307" cy="864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Zoek het synoniem van: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i="1" dirty="0" smtClean="0"/>
              <a:t>emotioneel, gereserveerd</a:t>
            </a:r>
            <a:endParaRPr lang="nl-NL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08" y="1006929"/>
            <a:ext cx="5544617" cy="58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Raad </a:t>
            </a:r>
            <a:r>
              <a:rPr lang="nl-NL" dirty="0"/>
              <a:t>de betekenis </a:t>
            </a:r>
            <a:r>
              <a:rPr lang="nl-NL" dirty="0" smtClean="0"/>
              <a:t>door </a:t>
            </a:r>
            <a:r>
              <a:rPr lang="nl-NL" dirty="0"/>
              <a:t>te </a:t>
            </a:r>
            <a:r>
              <a:rPr lang="nl-NL" u="sng" dirty="0"/>
              <a:t>zoeken naar een</a:t>
            </a:r>
            <a:r>
              <a:rPr lang="nl-NL" b="1" u="sng" dirty="0"/>
              <a:t> </a:t>
            </a:r>
            <a:r>
              <a:rPr lang="nl-NL" b="1" u="sng" dirty="0" smtClean="0"/>
              <a:t>voorbeeld. </a:t>
            </a:r>
          </a:p>
          <a:p>
            <a:endParaRPr lang="nl-NL" dirty="0"/>
          </a:p>
          <a:p>
            <a:r>
              <a:rPr lang="nl-NL" dirty="0"/>
              <a:t>Een voorbeeld is vaak </a:t>
            </a:r>
            <a:r>
              <a:rPr lang="nl-NL" b="1" u="sng" dirty="0"/>
              <a:t>duidelijker dan een lange omschrijving</a:t>
            </a:r>
            <a:r>
              <a:rPr lang="nl-NL" b="1" u="sng" dirty="0" smtClean="0"/>
              <a:t>.</a:t>
            </a:r>
          </a:p>
          <a:p>
            <a:endParaRPr lang="nl-NL" b="1" dirty="0" smtClean="0"/>
          </a:p>
          <a:p>
            <a:pPr marL="0" indent="0">
              <a:buNone/>
            </a:pPr>
            <a:r>
              <a:rPr lang="nl-NL" b="1" u="sng" dirty="0" smtClean="0"/>
              <a:t>Let op signaalwoorden zoals:</a:t>
            </a:r>
            <a:endParaRPr lang="nl-NL" b="1" u="sng" dirty="0"/>
          </a:p>
          <a:p>
            <a:r>
              <a:rPr lang="nl-NL" dirty="0"/>
              <a:t>Bijvoorbeeld…</a:t>
            </a:r>
          </a:p>
          <a:p>
            <a:r>
              <a:rPr lang="nl-NL" dirty="0"/>
              <a:t>Zoals…</a:t>
            </a:r>
          </a:p>
          <a:p>
            <a:r>
              <a:rPr lang="nl-NL" dirty="0"/>
              <a:t>Denk maar aan…</a:t>
            </a:r>
          </a:p>
          <a:p>
            <a:r>
              <a:rPr lang="nl-NL" dirty="0"/>
              <a:t>Neem nou…</a:t>
            </a:r>
          </a:p>
          <a:p>
            <a:r>
              <a:rPr lang="nl-NL" dirty="0"/>
              <a:t>Zo…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in de tekst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106589" cy="210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Diavoorstelling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Civiel</vt:lpstr>
      <vt:lpstr>1_Civiel</vt:lpstr>
      <vt:lpstr>Woordenschat </vt:lpstr>
      <vt:lpstr>Wat ga je deze les leren</vt:lpstr>
      <vt:lpstr>Wat gaan we doen?</vt:lpstr>
      <vt:lpstr>Woorraadstrategieën</vt:lpstr>
      <vt:lpstr>Definities en omschrijvingen</vt:lpstr>
      <vt:lpstr>Zoek de omschrijving van: memorabilia en zeldzame</vt:lpstr>
      <vt:lpstr>Synoniemen</vt:lpstr>
      <vt:lpstr>Zoek het synoniem van:  emotioneel, gereserveerd</vt:lpstr>
      <vt:lpstr>Voorbeelden in de tekst</vt:lpstr>
      <vt:lpstr>Zoek op waar met een voorbeeld wordt uitgelegd wat aandoeningen en symptomen betekenen. </vt:lpstr>
      <vt:lpstr>Tegenstellingen</vt:lpstr>
      <vt:lpstr>    Welke tegenstelling horen hierbij? </vt:lpstr>
      <vt:lpstr>Tegenstellingen kunnen gevormd worden door</vt:lpstr>
      <vt:lpstr>   Zo maak je gebruik van afbeeldingen</vt:lpstr>
      <vt:lpstr>Raad de onderstreepte woorden  en maak gebruik van de afbeelding.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2015-05-29T12:04:34Z</dcterms:created>
  <dcterms:modified xsi:type="dcterms:W3CDTF">2016-09-14T12:33:53Z</dcterms:modified>
</cp:coreProperties>
</file>