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9" r:id="rId3"/>
    <p:sldId id="257" r:id="rId4"/>
    <p:sldId id="267" r:id="rId5"/>
    <p:sldId id="268" r:id="rId6"/>
    <p:sldId id="265" r:id="rId7"/>
    <p:sldId id="266" r:id="rId8"/>
    <p:sldId id="270" r:id="rId9"/>
    <p:sldId id="27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9"/>
            <p14:sldId id="257"/>
            <p14:sldId id="267"/>
            <p14:sldId id="268"/>
            <p14:sldId id="265"/>
            <p14:sldId id="266"/>
            <p14:sldId id="270"/>
            <p14:sldId id="271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6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16,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16,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16,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Lezen 3.4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Publiek, tekstdoel, tekstsoort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9" b="5247"/>
          <a:stretch/>
        </p:blipFill>
        <p:spPr>
          <a:xfrm>
            <a:off x="3575050" y="824924"/>
            <a:ext cx="5111750" cy="5342366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Maken opdrachten lezen 3,4</a:t>
            </a:r>
          </a:p>
          <a:p>
            <a:r>
              <a:rPr lang="nl-NL" dirty="0"/>
              <a:t>1</a:t>
            </a:r>
            <a:r>
              <a:rPr lang="nl-NL" dirty="0" smtClean="0"/>
              <a:t> t/m 6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23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een schrijver rekening houdt met zijn publiek bij het schrijven van een tekst</a:t>
            </a:r>
          </a:p>
          <a:p>
            <a:endParaRPr lang="nl-NL" dirty="0"/>
          </a:p>
          <a:p>
            <a:r>
              <a:rPr lang="nl-NL" dirty="0" smtClean="0"/>
              <a:t>Welke tekstdoelen –soorten, en –vormen er zijn.</a:t>
            </a:r>
          </a:p>
          <a:p>
            <a:endParaRPr lang="nl-NL" dirty="0"/>
          </a:p>
          <a:p>
            <a:r>
              <a:rPr lang="nl-NL" dirty="0" smtClean="0"/>
              <a:t>Twee nieuwe tekstverbanden/signaalwoorden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26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Start paragraaf 3.4 lezen met korte opdracht</a:t>
            </a:r>
          </a:p>
          <a:p>
            <a:endParaRPr lang="nl-NL" dirty="0"/>
          </a:p>
          <a:p>
            <a:r>
              <a:rPr lang="nl-NL" dirty="0" smtClean="0"/>
              <a:t>Stuk theorie </a:t>
            </a:r>
          </a:p>
          <a:p>
            <a:endParaRPr lang="nl-NL" dirty="0"/>
          </a:p>
          <a:p>
            <a:r>
              <a:rPr lang="nl-NL" dirty="0" smtClean="0"/>
              <a:t>Maken </a:t>
            </a:r>
            <a:r>
              <a:rPr lang="nl-NL" dirty="0" err="1" smtClean="0"/>
              <a:t>opdr</a:t>
            </a:r>
            <a:r>
              <a:rPr lang="nl-NL" dirty="0" smtClean="0"/>
              <a:t> 1 </a:t>
            </a:r>
            <a:r>
              <a:rPr lang="nl-NL" dirty="0" err="1" smtClean="0"/>
              <a:t>tm</a:t>
            </a:r>
            <a:r>
              <a:rPr lang="nl-NL" dirty="0" smtClean="0"/>
              <a:t> 6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517739" y="36094"/>
            <a:ext cx="8216020" cy="2009273"/>
          </a:xfrm>
        </p:spPr>
        <p:txBody>
          <a:bodyPr>
            <a:noAutofit/>
          </a:bodyPr>
          <a:lstStyle/>
          <a:p>
            <a:r>
              <a:rPr lang="nl-NL" sz="2000" dirty="0" smtClean="0"/>
              <a:t>*Voor welk publiek zijn deze teksten/boeken denk je? </a:t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*Waarom denk je dat? </a:t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*Waar heeft de schrijver tijdens het schrijven rekening mee gehouden?</a:t>
            </a:r>
            <a:endParaRPr lang="nl-NL" sz="20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657" y="4466369"/>
            <a:ext cx="2324100" cy="19716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998" y="2172035"/>
            <a:ext cx="2143125" cy="21431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3277" y="4315160"/>
            <a:ext cx="1859040" cy="2447736"/>
          </a:xfrm>
          <a:prstGeom prst="rect">
            <a:avLst/>
          </a:prstGeom>
        </p:spPr>
      </p:pic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517739" y="2882961"/>
            <a:ext cx="2449057" cy="355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1" y="-9879"/>
            <a:ext cx="5791200" cy="679590"/>
          </a:xfrm>
        </p:spPr>
        <p:txBody>
          <a:bodyPr/>
          <a:lstStyle/>
          <a:p>
            <a:r>
              <a:rPr lang="nl-NL" dirty="0" smtClean="0"/>
              <a:t>Doel&gt;soort&gt;vorm 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934138" y="2145878"/>
            <a:ext cx="251686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Krantenbericht, schoolboekinstructie, handleiding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1863507" y="4640659"/>
            <a:ext cx="1335388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 smtClean="0"/>
              <a:t>Amuseren-de</a:t>
            </a:r>
            <a:r>
              <a:rPr lang="nl-NL" dirty="0" smtClean="0"/>
              <a:t> teksten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1863507" y="3828396"/>
            <a:ext cx="1489294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Activerende teksten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863506" y="3045609"/>
            <a:ext cx="1489295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Betogende teksten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1846152" y="2213413"/>
            <a:ext cx="1769954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Informatieve teksten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0" y="2284377"/>
            <a:ext cx="1348966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informeren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934137" y="4802925"/>
            <a:ext cx="2824682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Verhaal, roman, cartoon, column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4934138" y="3857028"/>
            <a:ext cx="2824681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Reclametekst, advertentie, pamflet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934137" y="3140035"/>
            <a:ext cx="307818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Recensie, bespreking, beschouwing</a:t>
            </a:r>
            <a:endParaRPr lang="nl-NL" dirty="0"/>
          </a:p>
        </p:txBody>
      </p:sp>
      <p:sp>
        <p:nvSpPr>
          <p:cNvPr id="3" name="PIJL-RECHTS 2"/>
          <p:cNvSpPr/>
          <p:nvPr/>
        </p:nvSpPr>
        <p:spPr>
          <a:xfrm>
            <a:off x="1371977" y="3155679"/>
            <a:ext cx="477948" cy="408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RECHTS 19"/>
          <p:cNvSpPr/>
          <p:nvPr/>
        </p:nvSpPr>
        <p:spPr>
          <a:xfrm>
            <a:off x="3740591" y="3652860"/>
            <a:ext cx="651850" cy="408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PIJL-RECHTS 22"/>
          <p:cNvSpPr/>
          <p:nvPr/>
        </p:nvSpPr>
        <p:spPr>
          <a:xfrm>
            <a:off x="3740591" y="2841441"/>
            <a:ext cx="651850" cy="408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457201" y="669711"/>
            <a:ext cx="7722606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Binnen  één </a:t>
            </a:r>
            <a:r>
              <a:rPr lang="nl-NL" dirty="0" smtClean="0">
                <a:solidFill>
                  <a:srgbClr val="FF0000"/>
                </a:solidFill>
              </a:rPr>
              <a:t>tekst</a:t>
            </a:r>
            <a:r>
              <a:rPr lang="nl-NL" dirty="0" smtClean="0"/>
              <a:t>&gt; </a:t>
            </a:r>
            <a:r>
              <a:rPr lang="nl-NL" dirty="0" smtClean="0">
                <a:solidFill>
                  <a:srgbClr val="FF0000"/>
                </a:solidFill>
              </a:rPr>
              <a:t>verschillende tekstdoelen.</a:t>
            </a:r>
            <a:r>
              <a:rPr lang="nl-NL" dirty="0" smtClean="0"/>
              <a:t>  </a:t>
            </a:r>
          </a:p>
          <a:p>
            <a:r>
              <a:rPr lang="nl-NL" dirty="0" smtClean="0"/>
              <a:t>Vraag jezelf ALTIJD af: wat is het hoofddoel/wat wil de schrijver van mij??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-34699" y="3162621"/>
            <a:ext cx="1348966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overtuigen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19238" y="3904876"/>
            <a:ext cx="1348966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activeren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0" y="4767530"/>
            <a:ext cx="1348966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amuseren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4880195" y="1675794"/>
            <a:ext cx="1348966" cy="369332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tekstvorm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0" y="1720194"/>
            <a:ext cx="1348966" cy="369332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tekstdoel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1805411" y="1710887"/>
            <a:ext cx="1348966" cy="369332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tekstsoort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541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" grpId="0" animBg="1"/>
      <p:bldP spid="20" grpId="0" animBg="1"/>
      <p:bldP spid="23" grpId="0" animBg="1"/>
      <p:bldP spid="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Tekstverbanden h1</a:t>
            </a:r>
            <a:endParaRPr lang="nl-NL" dirty="0"/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618013"/>
              </p:ext>
            </p:extLst>
          </p:nvPr>
        </p:nvGraphicFramePr>
        <p:xfrm>
          <a:off x="537171" y="1491583"/>
          <a:ext cx="7140168" cy="46285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4302"/>
                <a:gridCol w="2196235"/>
                <a:gridCol w="3199631"/>
              </a:tblGrid>
              <a:tr h="883634">
                <a:tc>
                  <a:txBody>
                    <a:bodyPr/>
                    <a:lstStyle/>
                    <a:p>
                      <a:r>
                        <a:rPr lang="nl-NL" dirty="0" smtClean="0"/>
                        <a:t>Tekstverband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Signaalwoorden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Voorbeeld</a:t>
                      </a:r>
                      <a:endParaRPr lang="nl-NL" dirty="0"/>
                    </a:p>
                  </a:txBody>
                  <a:tcPr/>
                </a:tc>
              </a:tr>
              <a:tr h="1136101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opsommend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Ten</a:t>
                      </a:r>
                      <a:r>
                        <a:rPr lang="nl-NL" sz="1600" baseline="0" dirty="0" smtClean="0"/>
                        <a:t> eerste, tweede, ook, eveneens, verder, tevens, verder, ten slotte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solidFill>
                            <a:srgbClr val="FF0000"/>
                          </a:solidFill>
                        </a:rPr>
                        <a:t>Ten eerste </a:t>
                      </a:r>
                      <a:r>
                        <a:rPr lang="nl-NL" sz="1600" dirty="0" smtClean="0"/>
                        <a:t>vind ik</a:t>
                      </a:r>
                      <a:r>
                        <a:rPr lang="nl-NL" sz="1600" baseline="0" dirty="0" smtClean="0"/>
                        <a:t> Nederlands leuk,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ten tweede</a:t>
                      </a:r>
                      <a:r>
                        <a:rPr lang="nl-NL" sz="1600" baseline="0" dirty="0" smtClean="0"/>
                        <a:t> erg uitdagend en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ten slotte </a:t>
                      </a:r>
                      <a:r>
                        <a:rPr lang="nl-NL" sz="1600" baseline="0" dirty="0" smtClean="0"/>
                        <a:t>geweldig!</a:t>
                      </a:r>
                      <a:endParaRPr lang="nl-NL" sz="1600" dirty="0"/>
                    </a:p>
                  </a:txBody>
                  <a:tcPr/>
                </a:tc>
              </a:tr>
              <a:tr h="1472723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tijdsvolgorde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Eerst, intussen, terwijl, toen, vervolgens, daarna, voordat/nadat,</a:t>
                      </a:r>
                      <a:r>
                        <a:rPr lang="nl-NL" sz="1600" baseline="0" dirty="0" smtClean="0"/>
                        <a:t> ten slotte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Meneer</a:t>
                      </a:r>
                      <a:r>
                        <a:rPr lang="nl-NL" sz="1600" baseline="0" dirty="0" smtClean="0"/>
                        <a:t> </a:t>
                      </a:r>
                      <a:r>
                        <a:rPr lang="nl-NL" sz="1600" baseline="0" dirty="0" err="1" smtClean="0"/>
                        <a:t>Vrancken</a:t>
                      </a:r>
                      <a:r>
                        <a:rPr lang="nl-NL" sz="1600" baseline="0" dirty="0" smtClean="0"/>
                        <a:t> legt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eerst </a:t>
                      </a:r>
                      <a:r>
                        <a:rPr lang="nl-NL" sz="1600" baseline="0" dirty="0" smtClean="0"/>
                        <a:t>wat uit en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daarna </a:t>
                      </a:r>
                      <a:r>
                        <a:rPr lang="nl-NL" sz="1600" baseline="0" dirty="0" smtClean="0"/>
                        <a:t>moet de leerlingen aan hun werk gaan.</a:t>
                      </a:r>
                      <a:endParaRPr lang="nl-NL" sz="1600" dirty="0"/>
                    </a:p>
                  </a:txBody>
                  <a:tcPr/>
                </a:tc>
              </a:tr>
              <a:tr h="1136101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tegenstellend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Maar, echter, evenwel,</a:t>
                      </a:r>
                      <a:r>
                        <a:rPr lang="nl-NL" sz="1600" baseline="0" dirty="0" smtClean="0"/>
                        <a:t> toch, daarentegen, enerzijds/anderzijds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Meneer</a:t>
                      </a:r>
                      <a:r>
                        <a:rPr lang="nl-NL" sz="1600" baseline="0" dirty="0" smtClean="0"/>
                        <a:t> </a:t>
                      </a:r>
                      <a:r>
                        <a:rPr lang="nl-NL" sz="1600" baseline="0" dirty="0" err="1" smtClean="0"/>
                        <a:t>Vrancken</a:t>
                      </a:r>
                      <a:r>
                        <a:rPr lang="nl-NL" sz="1600" baseline="0" dirty="0" smtClean="0"/>
                        <a:t> is net nieuw,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maar</a:t>
                      </a:r>
                      <a:r>
                        <a:rPr lang="nl-NL" sz="1600" baseline="0" dirty="0" smtClean="0"/>
                        <a:t> hij voelt zich al helemaal thuis.</a:t>
                      </a:r>
                      <a:endParaRPr lang="nl-NL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24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Tekstverbanden h2</a:t>
            </a:r>
            <a:endParaRPr lang="nl-NL" dirty="0"/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104751"/>
              </p:ext>
            </p:extLst>
          </p:nvPr>
        </p:nvGraphicFramePr>
        <p:xfrm>
          <a:off x="537171" y="1491583"/>
          <a:ext cx="7140168" cy="46285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4302"/>
                <a:gridCol w="2196235"/>
                <a:gridCol w="3199631"/>
              </a:tblGrid>
              <a:tr h="883634">
                <a:tc>
                  <a:txBody>
                    <a:bodyPr/>
                    <a:lstStyle/>
                    <a:p>
                      <a:r>
                        <a:rPr lang="nl-NL" dirty="0" smtClean="0"/>
                        <a:t>Tekstverband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Signaalwoorden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Voorbeeld</a:t>
                      </a:r>
                      <a:endParaRPr lang="nl-NL" dirty="0"/>
                    </a:p>
                  </a:txBody>
                  <a:tcPr/>
                </a:tc>
              </a:tr>
              <a:tr h="1136101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Uitleggend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Bijvoorbeeld, dat wil zeggen, met andere woorden, zoals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solidFill>
                            <a:schemeClr val="tx1"/>
                          </a:solidFill>
                        </a:rPr>
                        <a:t>Meneer</a:t>
                      </a:r>
                      <a:r>
                        <a:rPr lang="nl-NL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600" baseline="0" dirty="0" err="1" smtClean="0">
                          <a:solidFill>
                            <a:schemeClr val="tx1"/>
                          </a:solidFill>
                        </a:rPr>
                        <a:t>Vrancken</a:t>
                      </a:r>
                      <a:r>
                        <a:rPr lang="nl-NL" sz="1600" baseline="0" dirty="0" smtClean="0">
                          <a:solidFill>
                            <a:schemeClr val="tx1"/>
                          </a:solidFill>
                        </a:rPr>
                        <a:t> vindt dit een leuke klas. </a:t>
                      </a:r>
                      <a:r>
                        <a:rPr lang="nl-NL" sz="1600" b="1" baseline="0" dirty="0" smtClean="0">
                          <a:solidFill>
                            <a:schemeClr val="tx2"/>
                          </a:solidFill>
                        </a:rPr>
                        <a:t>Met andere woorden:</a:t>
                      </a:r>
                      <a:r>
                        <a:rPr lang="nl-NL" sz="1600" baseline="0" dirty="0" smtClean="0">
                          <a:solidFill>
                            <a:schemeClr val="tx1"/>
                          </a:solidFill>
                        </a:rPr>
                        <a:t> hij komt hier graag!</a:t>
                      </a:r>
                      <a:endParaRPr lang="nl-N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72723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redengevend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Want, omdat,</a:t>
                      </a:r>
                      <a:r>
                        <a:rPr lang="nl-NL" sz="1600" baseline="0" dirty="0" smtClean="0"/>
                        <a:t> daarom, immers, namelijk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Er</a:t>
                      </a:r>
                      <a:r>
                        <a:rPr lang="nl-NL" sz="1600" baseline="0" dirty="0" smtClean="0"/>
                        <a:t> stond een file en </a:t>
                      </a:r>
                      <a:r>
                        <a:rPr lang="nl-NL" sz="1600" b="1" baseline="0" dirty="0" smtClean="0">
                          <a:solidFill>
                            <a:schemeClr val="tx2"/>
                          </a:solidFill>
                        </a:rPr>
                        <a:t>daarom</a:t>
                      </a:r>
                      <a:r>
                        <a:rPr lang="nl-NL" sz="1600" baseline="0" dirty="0" smtClean="0"/>
                        <a:t> ben ik te laat!</a:t>
                      </a:r>
                      <a:endParaRPr lang="nl-NL" sz="1600" dirty="0"/>
                    </a:p>
                  </a:txBody>
                  <a:tcPr/>
                </a:tc>
              </a:tr>
              <a:tr h="1136101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concluderend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Maar, echter, evenwel,</a:t>
                      </a:r>
                      <a:r>
                        <a:rPr lang="nl-NL" sz="1600" baseline="0" dirty="0" smtClean="0"/>
                        <a:t> toch, daarentegen, enerzijds/anderzijds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Meneer</a:t>
                      </a:r>
                      <a:r>
                        <a:rPr lang="nl-NL" sz="1600" baseline="0" dirty="0" smtClean="0"/>
                        <a:t> </a:t>
                      </a:r>
                      <a:r>
                        <a:rPr lang="nl-NL" sz="1600" baseline="0" dirty="0" err="1" smtClean="0"/>
                        <a:t>Vrancken</a:t>
                      </a:r>
                      <a:r>
                        <a:rPr lang="nl-NL" sz="1600" baseline="0" dirty="0" smtClean="0"/>
                        <a:t> is net nieuw,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maar</a:t>
                      </a:r>
                      <a:r>
                        <a:rPr lang="nl-NL" sz="1600" baseline="0" dirty="0" smtClean="0"/>
                        <a:t> hij voelt zich al helemaal thuis.</a:t>
                      </a:r>
                      <a:endParaRPr lang="nl-NL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999410"/>
              </p:ext>
            </p:extLst>
          </p:nvPr>
        </p:nvGraphicFramePr>
        <p:xfrm>
          <a:off x="547735" y="6120141"/>
          <a:ext cx="7129604" cy="64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33738"/>
                <a:gridCol w="2209046"/>
                <a:gridCol w="318682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vergelijkend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Net</a:t>
                      </a:r>
                      <a:r>
                        <a:rPr lang="nl-NL" baseline="0" dirty="0" smtClean="0"/>
                        <a:t> als, zoals, evenals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Deze les is interessant</a:t>
                      </a:r>
                      <a:r>
                        <a:rPr lang="nl-NL" baseline="0" dirty="0" smtClean="0"/>
                        <a:t>, </a:t>
                      </a:r>
                      <a:r>
                        <a:rPr lang="nl-NL" b="1" baseline="0" dirty="0" smtClean="0">
                          <a:solidFill>
                            <a:schemeClr val="tx2"/>
                          </a:solidFill>
                        </a:rPr>
                        <a:t>net als </a:t>
                      </a:r>
                      <a:r>
                        <a:rPr lang="nl-NL" baseline="0" dirty="0" smtClean="0"/>
                        <a:t>de vorige les!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86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Tekstverbanden h3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77514" y="3144707"/>
            <a:ext cx="767614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Doordat het regende werden de straten nat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Ten gevolge van de file op de A12 kwam </a:t>
            </a:r>
            <a:r>
              <a:rPr lang="nl-NL" dirty="0" err="1" smtClean="0"/>
              <a:t>dhr</a:t>
            </a:r>
            <a:r>
              <a:rPr lang="nl-NL" dirty="0" smtClean="0"/>
              <a:t> Vrancken te laat.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Dhr. Vrancken was te laat in de les, waardoor 2th3 er niet in kon.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57200" y="1439324"/>
            <a:ext cx="7676147" cy="92333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Om wat voor een soort tekstverband denk je dat het gaat in onderstaande zinnen?</a:t>
            </a:r>
          </a:p>
          <a:p>
            <a:r>
              <a:rPr lang="nl-NL" dirty="0" smtClean="0"/>
              <a:t>Aan welke woorden herken je dat? Onderstreep deze woorden.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77514" y="4873699"/>
            <a:ext cx="767614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Dhr. Vrancken gebruikt een </a:t>
            </a:r>
            <a:r>
              <a:rPr lang="nl-NL" dirty="0" err="1" smtClean="0"/>
              <a:t>binnendoorweg</a:t>
            </a:r>
            <a:r>
              <a:rPr lang="nl-NL" dirty="0" smtClean="0"/>
              <a:t> om op tijd te zijn.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PowerPointlessen gebruikt </a:t>
            </a:r>
            <a:r>
              <a:rPr lang="nl-NL" dirty="0" err="1" smtClean="0"/>
              <a:t>Dhr.Vrancken</a:t>
            </a:r>
            <a:r>
              <a:rPr lang="nl-NL" dirty="0" smtClean="0"/>
              <a:t> om zijn lessen te geven.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Het boek is het middel waarmee </a:t>
            </a:r>
            <a:r>
              <a:rPr lang="nl-NL" dirty="0" err="1" smtClean="0"/>
              <a:t>hii</a:t>
            </a:r>
            <a:r>
              <a:rPr lang="nl-NL" dirty="0" smtClean="0"/>
              <a:t> de PowerPoint maakt.</a:t>
            </a:r>
          </a:p>
        </p:txBody>
      </p:sp>
    </p:spTree>
    <p:extLst>
      <p:ext uri="{BB962C8B-B14F-4D97-AF65-F5344CB8AC3E}">
        <p14:creationId xmlns:p14="http://schemas.microsoft.com/office/powerpoint/2010/main" val="25319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Tekstverbanden h3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77514" y="2134054"/>
            <a:ext cx="767614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Doordat het regende werden de straten nat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Ten gevolge van de file op de A12 kwam </a:t>
            </a:r>
            <a:r>
              <a:rPr lang="nl-NL" dirty="0" err="1" smtClean="0"/>
              <a:t>dhr</a:t>
            </a:r>
            <a:r>
              <a:rPr lang="nl-NL" dirty="0" smtClean="0"/>
              <a:t> Vrancken te laat.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Dhr. Vrancken was te laat in de les, waardoor 2th3 er niet in kon.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77513" y="5583562"/>
            <a:ext cx="767614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Dhr. Vrancken gebruikt een </a:t>
            </a:r>
            <a:r>
              <a:rPr lang="nl-NL" dirty="0" err="1" smtClean="0"/>
              <a:t>binnendoorweg</a:t>
            </a:r>
            <a:r>
              <a:rPr lang="nl-NL" dirty="0" smtClean="0"/>
              <a:t> om op tijd te zijn.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PowerPointlessen gebruikt </a:t>
            </a:r>
            <a:r>
              <a:rPr lang="nl-NL" dirty="0" err="1" smtClean="0"/>
              <a:t>Dhr.Vrancken</a:t>
            </a:r>
            <a:r>
              <a:rPr lang="nl-NL" dirty="0" smtClean="0"/>
              <a:t> om zijn lessen te geven.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Het boek is het middel waarmee </a:t>
            </a:r>
            <a:r>
              <a:rPr lang="nl-NL" dirty="0" err="1" smtClean="0"/>
              <a:t>hii</a:t>
            </a:r>
            <a:r>
              <a:rPr lang="nl-NL" dirty="0" smtClean="0"/>
              <a:t> de PowerPoint maakt.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77512" y="2134054"/>
            <a:ext cx="767614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Doordat</a:t>
            </a:r>
            <a:r>
              <a:rPr lang="nl-NL" dirty="0" smtClean="0"/>
              <a:t> het regende werden de straten nat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Ten gevolge van </a:t>
            </a:r>
            <a:r>
              <a:rPr lang="nl-NL" dirty="0" smtClean="0"/>
              <a:t>de file op de A12 kwam </a:t>
            </a:r>
            <a:r>
              <a:rPr lang="nl-NL" dirty="0" err="1" smtClean="0"/>
              <a:t>dhr</a:t>
            </a:r>
            <a:r>
              <a:rPr lang="nl-NL" dirty="0" smtClean="0"/>
              <a:t> Vrancken te laat.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Dhr. Vrancken was te laat in de les,</a:t>
            </a:r>
            <a:r>
              <a:rPr lang="nl-NL" dirty="0" smtClean="0">
                <a:solidFill>
                  <a:srgbClr val="FF0000"/>
                </a:solidFill>
              </a:rPr>
              <a:t> waardoor </a:t>
            </a:r>
            <a:r>
              <a:rPr lang="nl-NL" dirty="0" smtClean="0"/>
              <a:t>2th3 er niet in kon.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577511" y="5583562"/>
            <a:ext cx="767614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Dhr. Vrancken gebruikt een </a:t>
            </a:r>
            <a:r>
              <a:rPr lang="nl-NL" dirty="0" err="1" smtClean="0"/>
              <a:t>binnendoorweg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om</a:t>
            </a:r>
            <a:r>
              <a:rPr lang="nl-NL" dirty="0" smtClean="0"/>
              <a:t> op tijd </a:t>
            </a:r>
            <a:r>
              <a:rPr lang="nl-NL" dirty="0" smtClean="0">
                <a:solidFill>
                  <a:srgbClr val="FF0000"/>
                </a:solidFill>
              </a:rPr>
              <a:t>te</a:t>
            </a:r>
            <a:r>
              <a:rPr lang="nl-NL" dirty="0" smtClean="0"/>
              <a:t> zijn.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PowerPointlessen gebruikt </a:t>
            </a:r>
            <a:r>
              <a:rPr lang="nl-NL" dirty="0" err="1" smtClean="0"/>
              <a:t>Dhr.Vrancken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om</a:t>
            </a:r>
            <a:r>
              <a:rPr lang="nl-NL" dirty="0" smtClean="0"/>
              <a:t> zijn lessen </a:t>
            </a:r>
            <a:r>
              <a:rPr lang="nl-NL" dirty="0" smtClean="0">
                <a:solidFill>
                  <a:srgbClr val="FF0000"/>
                </a:solidFill>
              </a:rPr>
              <a:t>te </a:t>
            </a:r>
            <a:r>
              <a:rPr lang="nl-NL" dirty="0" smtClean="0"/>
              <a:t>geven.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Het boek is het middel </a:t>
            </a:r>
            <a:r>
              <a:rPr lang="nl-NL" dirty="0" smtClean="0">
                <a:solidFill>
                  <a:srgbClr val="FF0000"/>
                </a:solidFill>
              </a:rPr>
              <a:t>waarmee</a:t>
            </a:r>
            <a:r>
              <a:rPr lang="nl-NL" dirty="0" smtClean="0"/>
              <a:t> </a:t>
            </a:r>
            <a:r>
              <a:rPr lang="nl-NL" dirty="0" err="1" smtClean="0"/>
              <a:t>hii</a:t>
            </a:r>
            <a:r>
              <a:rPr lang="nl-NL" dirty="0" smtClean="0"/>
              <a:t> de PowerPoint maakt.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950495" y="3994484"/>
            <a:ext cx="2081463" cy="36933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Oorzaak/gevolg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518485" y="3978442"/>
            <a:ext cx="2081463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Doel-middel</a:t>
            </a:r>
            <a:endParaRPr lang="nl-NL" dirty="0"/>
          </a:p>
        </p:txBody>
      </p:sp>
      <p:sp>
        <p:nvSpPr>
          <p:cNvPr id="5" name="PIJL-OMHOOG 4"/>
          <p:cNvSpPr/>
          <p:nvPr/>
        </p:nvSpPr>
        <p:spPr>
          <a:xfrm>
            <a:off x="1732547" y="3133584"/>
            <a:ext cx="258679" cy="8021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OMLAAG 11"/>
          <p:cNvSpPr/>
          <p:nvPr/>
        </p:nvSpPr>
        <p:spPr>
          <a:xfrm>
            <a:off x="6400799" y="4435091"/>
            <a:ext cx="312821" cy="10864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6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2" grpId="0" animBg="1"/>
      <p:bldP spid="10" grpId="0" animBg="1"/>
      <p:bldP spid="5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189</TotalTime>
  <Words>582</Words>
  <Application>Microsoft Office PowerPoint</Application>
  <PresentationFormat>Diavoorstelling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Essentieel</vt:lpstr>
      <vt:lpstr>Lezen 3.4</vt:lpstr>
      <vt:lpstr>Aan het einde van deze les weet je..</vt:lpstr>
      <vt:lpstr>Wat gaan we doen deze les? </vt:lpstr>
      <vt:lpstr>*Voor welk publiek zijn deze teksten/boeken denk je?   *Waarom denk je dat?   *Waar heeft de schrijver tijdens het schrijven rekening mee gehouden?</vt:lpstr>
      <vt:lpstr>Doel&gt;soort&gt;vorm </vt:lpstr>
      <vt:lpstr>Tekstverbanden h1</vt:lpstr>
      <vt:lpstr>Tekstverbanden h2</vt:lpstr>
      <vt:lpstr>Tekstverbanden h3</vt:lpstr>
      <vt:lpstr>Tekstverbanden h3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Remco</cp:lastModifiedBy>
  <cp:revision>35</cp:revision>
  <dcterms:created xsi:type="dcterms:W3CDTF">2015-08-26T11:58:10Z</dcterms:created>
  <dcterms:modified xsi:type="dcterms:W3CDTF">2016-03-16T09:56:37Z</dcterms:modified>
</cp:coreProperties>
</file>