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63" r:id="rId6"/>
    <p:sldId id="264" r:id="rId7"/>
    <p:sldId id="262" r:id="rId8"/>
    <p:sldId id="259" r:id="rId9"/>
    <p:sldId id="261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3C20-B133-4C36-AFE5-8B4306FD9140}" type="datetimeFigureOut">
              <a:rPr lang="nl-NL" smtClean="0"/>
              <a:t>02-06-16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C879-126D-42F7-9F0A-AF296976FDF9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3C20-B133-4C36-AFE5-8B4306FD9140}" type="datetimeFigureOut">
              <a:rPr lang="nl-NL" smtClean="0"/>
              <a:t>02-06-16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C879-126D-42F7-9F0A-AF296976FD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3C20-B133-4C36-AFE5-8B4306FD9140}" type="datetimeFigureOut">
              <a:rPr lang="nl-NL" smtClean="0"/>
              <a:t>02-06-16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C879-126D-42F7-9F0A-AF296976FD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3C20-B133-4C36-AFE5-8B4306FD9140}" type="datetimeFigureOut">
              <a:rPr lang="nl-NL" smtClean="0"/>
              <a:t>02-06-16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C879-126D-42F7-9F0A-AF296976FD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3C20-B133-4C36-AFE5-8B4306FD9140}" type="datetimeFigureOut">
              <a:rPr lang="nl-NL" smtClean="0"/>
              <a:t>02-06-16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C879-126D-42F7-9F0A-AF296976FDF9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3C20-B133-4C36-AFE5-8B4306FD9140}" type="datetimeFigureOut">
              <a:rPr lang="nl-NL" smtClean="0"/>
              <a:t>02-06-16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C879-126D-42F7-9F0A-AF296976FD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3C20-B133-4C36-AFE5-8B4306FD9140}" type="datetimeFigureOut">
              <a:rPr lang="nl-NL" smtClean="0"/>
              <a:t>02-06-16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C879-126D-42F7-9F0A-AF296976FDF9}" type="slidenum">
              <a:rPr lang="nl-NL" smtClean="0"/>
              <a:t>‹nr.›</a:t>
            </a:fld>
            <a:endParaRPr lang="nl-N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3C20-B133-4C36-AFE5-8B4306FD9140}" type="datetimeFigureOut">
              <a:rPr lang="nl-NL" smtClean="0"/>
              <a:t>02-06-16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C879-126D-42F7-9F0A-AF296976FD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3C20-B133-4C36-AFE5-8B4306FD9140}" type="datetimeFigureOut">
              <a:rPr lang="nl-NL" smtClean="0"/>
              <a:t>02-06-16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C879-126D-42F7-9F0A-AF296976FD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3C20-B133-4C36-AFE5-8B4306FD9140}" type="datetimeFigureOut">
              <a:rPr lang="nl-NL" smtClean="0"/>
              <a:t>02-06-16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C879-126D-42F7-9F0A-AF296976FDF9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3C20-B133-4C36-AFE5-8B4306FD9140}" type="datetimeFigureOut">
              <a:rPr lang="nl-NL" smtClean="0"/>
              <a:t>02-06-16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C879-126D-42F7-9F0A-AF296976FDF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EF93C20-B133-4C36-AFE5-8B4306FD9140}" type="datetimeFigureOut">
              <a:rPr lang="nl-NL" smtClean="0"/>
              <a:t>02-06-16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0D1C879-126D-42F7-9F0A-AF296976FDF9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Spelling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Vormen van het werkwoord</a:t>
            </a:r>
          </a:p>
          <a:p>
            <a:r>
              <a:rPr lang="nl-NL" dirty="0" smtClean="0"/>
              <a:t>Oude naamvalsvormen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7261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leer je deze les?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Welke verschijningsvormen een werkwoord kan hebben;</a:t>
            </a:r>
          </a:p>
          <a:p>
            <a:r>
              <a:rPr lang="nl-NL" dirty="0" smtClean="0"/>
              <a:t>De herkomst van de naamvallen in het Nederlands;</a:t>
            </a:r>
          </a:p>
          <a:p>
            <a:r>
              <a:rPr lang="nl-NL" dirty="0" smtClean="0"/>
              <a:t>Een aantal ‘versteende</a:t>
            </a:r>
            <a:r>
              <a:rPr lang="nl-NL" smtClean="0"/>
              <a:t>’ uitdrukkingen.</a:t>
            </a:r>
          </a:p>
        </p:txBody>
      </p:sp>
    </p:spTree>
    <p:extLst>
      <p:ext uri="{BB962C8B-B14F-4D97-AF65-F5344CB8AC3E}">
        <p14:creationId xmlns:p14="http://schemas.microsoft.com/office/powerpoint/2010/main" val="3456979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al 6"/>
          <p:cNvSpPr/>
          <p:nvPr/>
        </p:nvSpPr>
        <p:spPr>
          <a:xfrm>
            <a:off x="3618424" y="1958482"/>
            <a:ext cx="1728192" cy="20882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werkwoorden</a:t>
            </a:r>
            <a:endParaRPr lang="nl-NL" dirty="0"/>
          </a:p>
        </p:txBody>
      </p:sp>
      <p:cxnSp>
        <p:nvCxnSpPr>
          <p:cNvPr id="9" name="Rechte verbindingslijn met pijl 8"/>
          <p:cNvCxnSpPr>
            <a:stCxn id="7" idx="5"/>
          </p:cNvCxnSpPr>
          <p:nvPr/>
        </p:nvCxnSpPr>
        <p:spPr>
          <a:xfrm>
            <a:off x="5093528" y="3740900"/>
            <a:ext cx="757144" cy="9538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>
            <a:stCxn id="7" idx="3"/>
          </p:cNvCxnSpPr>
          <p:nvPr/>
        </p:nvCxnSpPr>
        <p:spPr>
          <a:xfrm flipH="1">
            <a:off x="3042360" y="3740900"/>
            <a:ext cx="829152" cy="8098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>
            <a:stCxn id="7" idx="2"/>
          </p:cNvCxnSpPr>
          <p:nvPr/>
        </p:nvCxnSpPr>
        <p:spPr>
          <a:xfrm flipH="1">
            <a:off x="2610312" y="3002598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 flipV="1">
            <a:off x="5346616" y="2204864"/>
            <a:ext cx="936104" cy="274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6372200" y="3140968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Persoonsvorm verleden tijd en tegenwoordige tijd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5652120" y="4725144"/>
            <a:ext cx="1601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infinitief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1907704" y="2708920"/>
            <a:ext cx="70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stam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1835696" y="4581128"/>
            <a:ext cx="156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Voltooid deelwoord</a:t>
            </a:r>
            <a:endParaRPr lang="nl-NL" dirty="0"/>
          </a:p>
        </p:txBody>
      </p:sp>
      <p:cxnSp>
        <p:nvCxnSpPr>
          <p:cNvPr id="21" name="Rechte verbindingslijn met pijl 20"/>
          <p:cNvCxnSpPr>
            <a:stCxn id="7" idx="4"/>
          </p:cNvCxnSpPr>
          <p:nvPr/>
        </p:nvCxnSpPr>
        <p:spPr>
          <a:xfrm>
            <a:off x="4482520" y="4046714"/>
            <a:ext cx="0" cy="1150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vak 21"/>
          <p:cNvSpPr txBox="1"/>
          <p:nvPr/>
        </p:nvSpPr>
        <p:spPr>
          <a:xfrm>
            <a:off x="3851920" y="5229200"/>
            <a:ext cx="1475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Onvoltooid deelwoord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179512" y="404664"/>
            <a:ext cx="4869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Welke </a:t>
            </a:r>
            <a:r>
              <a:rPr lang="nl-NL" b="1" u="sng" dirty="0" smtClean="0"/>
              <a:t>verschijningsvormen kan </a:t>
            </a:r>
            <a:r>
              <a:rPr lang="nl-NL" b="1" u="sng" dirty="0" smtClean="0"/>
              <a:t>een werkwoord </a:t>
            </a:r>
            <a:r>
              <a:rPr lang="nl-NL" b="1" u="sng" dirty="0" smtClean="0"/>
              <a:t>hebben</a:t>
            </a:r>
            <a:r>
              <a:rPr lang="nl-NL" b="1" u="sng" dirty="0" smtClean="0"/>
              <a:t>?</a:t>
            </a:r>
            <a:endParaRPr lang="nl-NL" b="1" u="sng" dirty="0"/>
          </a:p>
        </p:txBody>
      </p:sp>
      <p:cxnSp>
        <p:nvCxnSpPr>
          <p:cNvPr id="14" name="Rechte verbindingslijn met pijl 13"/>
          <p:cNvCxnSpPr/>
          <p:nvPr/>
        </p:nvCxnSpPr>
        <p:spPr>
          <a:xfrm>
            <a:off x="5385850" y="3429000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vak 19"/>
          <p:cNvSpPr txBox="1"/>
          <p:nvPr/>
        </p:nvSpPr>
        <p:spPr>
          <a:xfrm>
            <a:off x="6372200" y="1628800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Bijvoeglijk gebruikte deelwoorden</a:t>
            </a:r>
            <a:endParaRPr lang="nl-NL" dirty="0"/>
          </a:p>
        </p:txBody>
      </p:sp>
      <p:cxnSp>
        <p:nvCxnSpPr>
          <p:cNvPr id="29" name="Rechte verbindingslijn met pijl 28"/>
          <p:cNvCxnSpPr/>
          <p:nvPr/>
        </p:nvCxnSpPr>
        <p:spPr>
          <a:xfrm flipV="1">
            <a:off x="4355976" y="1412776"/>
            <a:ext cx="360040" cy="5622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kstvak 30"/>
          <p:cNvSpPr txBox="1"/>
          <p:nvPr/>
        </p:nvSpPr>
        <p:spPr>
          <a:xfrm>
            <a:off x="4788024" y="83671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Gebiedende wijs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3414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/>
      <p:bldP spid="17" grpId="0"/>
      <p:bldP spid="18" grpId="0"/>
      <p:bldP spid="19" grpId="0"/>
      <p:bldP spid="22" grpId="0"/>
      <p:bldP spid="2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8614"/>
            <a:ext cx="8229600" cy="1426170"/>
          </a:xfrm>
        </p:spPr>
        <p:txBody>
          <a:bodyPr>
            <a:normAutofit/>
          </a:bodyPr>
          <a:lstStyle/>
          <a:p>
            <a:r>
              <a:rPr lang="nl-NL" sz="3600" dirty="0" smtClean="0"/>
              <a:t>Om welke vorm gaat het bij de werkwoorden uit onderstaande zinnen?</a:t>
            </a:r>
            <a:endParaRPr lang="nl-NL" sz="3600" dirty="0"/>
          </a:p>
        </p:txBody>
      </p:sp>
      <p:sp>
        <p:nvSpPr>
          <p:cNvPr id="3" name="Tekstvak 2"/>
          <p:cNvSpPr txBox="1"/>
          <p:nvPr/>
        </p:nvSpPr>
        <p:spPr>
          <a:xfrm>
            <a:off x="179512" y="1484784"/>
            <a:ext cx="878497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Meneer Vrancken heeft het een cursus </a:t>
            </a:r>
            <a:r>
              <a:rPr lang="nl-NL" dirty="0" smtClean="0"/>
              <a:t>werkwoordspelling </a:t>
            </a:r>
            <a:r>
              <a:rPr lang="nl-NL" dirty="0" smtClean="0"/>
              <a:t>gemaakt.</a:t>
            </a:r>
          </a:p>
          <a:p>
            <a:r>
              <a:rPr lang="nl-NL" sz="2400" dirty="0" err="1" smtClean="0">
                <a:solidFill>
                  <a:srgbClr val="FF0000"/>
                </a:solidFill>
              </a:rPr>
              <a:t>heeft+pv</a:t>
            </a:r>
            <a:r>
              <a:rPr lang="nl-NL" sz="2400" dirty="0" smtClean="0">
                <a:solidFill>
                  <a:srgbClr val="FF0000"/>
                </a:solidFill>
              </a:rPr>
              <a:t> </a:t>
            </a:r>
            <a:r>
              <a:rPr lang="nl-NL" sz="2400" dirty="0" err="1" smtClean="0">
                <a:solidFill>
                  <a:srgbClr val="FF0000"/>
                </a:solidFill>
              </a:rPr>
              <a:t>tt</a:t>
            </a:r>
            <a:r>
              <a:rPr lang="nl-NL" sz="2400" dirty="0" smtClean="0">
                <a:solidFill>
                  <a:srgbClr val="FF0000"/>
                </a:solidFill>
              </a:rPr>
              <a:t>  gemaakt=voltooid deelwoord</a:t>
            </a:r>
          </a:p>
          <a:p>
            <a:endParaRPr lang="nl-NL" sz="2400" dirty="0">
              <a:solidFill>
                <a:srgbClr val="FF0000"/>
              </a:solidFill>
            </a:endParaRPr>
          </a:p>
          <a:p>
            <a:r>
              <a:rPr lang="nl-NL" dirty="0" smtClean="0"/>
              <a:t>Wij doen erg ons best om de stof te begrijpen.</a:t>
            </a:r>
          </a:p>
          <a:p>
            <a:r>
              <a:rPr lang="nl-NL" sz="2400" dirty="0" smtClean="0">
                <a:solidFill>
                  <a:srgbClr val="FF0000"/>
                </a:solidFill>
              </a:rPr>
              <a:t>Doen=pv </a:t>
            </a:r>
            <a:r>
              <a:rPr lang="nl-NL" sz="2400" dirty="0" err="1" smtClean="0">
                <a:solidFill>
                  <a:srgbClr val="FF0000"/>
                </a:solidFill>
              </a:rPr>
              <a:t>tt</a:t>
            </a:r>
            <a:r>
              <a:rPr lang="nl-NL" sz="2400" dirty="0" smtClean="0">
                <a:solidFill>
                  <a:srgbClr val="FF0000"/>
                </a:solidFill>
              </a:rPr>
              <a:t>  begrijpen=infinitief</a:t>
            </a:r>
          </a:p>
          <a:p>
            <a:endParaRPr lang="nl-NL" dirty="0"/>
          </a:p>
          <a:p>
            <a:r>
              <a:rPr lang="nl-NL" dirty="0" smtClean="0"/>
              <a:t>Het wordt ons niet makkelijk gemaakt.</a:t>
            </a:r>
          </a:p>
          <a:p>
            <a:r>
              <a:rPr lang="nl-NL" sz="2400" dirty="0" smtClean="0">
                <a:solidFill>
                  <a:srgbClr val="FF0000"/>
                </a:solidFill>
              </a:rPr>
              <a:t>Wordt=pv </a:t>
            </a:r>
            <a:r>
              <a:rPr lang="nl-NL" sz="2400" dirty="0" err="1" smtClean="0">
                <a:solidFill>
                  <a:srgbClr val="FF0000"/>
                </a:solidFill>
              </a:rPr>
              <a:t>tt</a:t>
            </a:r>
            <a:r>
              <a:rPr lang="nl-NL" sz="2400" dirty="0" smtClean="0">
                <a:solidFill>
                  <a:srgbClr val="FF0000"/>
                </a:solidFill>
              </a:rPr>
              <a:t> gemaakt= voltooid deelwoord</a:t>
            </a:r>
          </a:p>
          <a:p>
            <a:endParaRPr lang="nl-NL" dirty="0"/>
          </a:p>
          <a:p>
            <a:r>
              <a:rPr lang="nl-NL" dirty="0" smtClean="0"/>
              <a:t>Leer  het nou toch eens die werkwoordspelling!</a:t>
            </a:r>
          </a:p>
          <a:p>
            <a:r>
              <a:rPr lang="nl-NL" sz="2400" dirty="0" smtClean="0">
                <a:solidFill>
                  <a:srgbClr val="FF0000"/>
                </a:solidFill>
              </a:rPr>
              <a:t>Leer= pv </a:t>
            </a:r>
            <a:r>
              <a:rPr lang="nl-NL" sz="2400" dirty="0" err="1" smtClean="0">
                <a:solidFill>
                  <a:srgbClr val="FF0000"/>
                </a:solidFill>
              </a:rPr>
              <a:t>tt</a:t>
            </a:r>
            <a:r>
              <a:rPr lang="nl-NL" sz="2400" dirty="0" smtClean="0">
                <a:solidFill>
                  <a:srgbClr val="FF0000"/>
                </a:solidFill>
              </a:rPr>
              <a:t> </a:t>
            </a:r>
            <a:r>
              <a:rPr lang="nl-NL" sz="2400" dirty="0" smtClean="0">
                <a:solidFill>
                  <a:srgbClr val="FF0000"/>
                </a:solidFill>
              </a:rPr>
              <a:t>(</a:t>
            </a:r>
            <a:r>
              <a:rPr lang="nl-NL" sz="2400" dirty="0" err="1" smtClean="0">
                <a:solidFill>
                  <a:srgbClr val="FF0000"/>
                </a:solidFill>
              </a:rPr>
              <a:t>stam-</a:t>
            </a:r>
            <a:r>
              <a:rPr lang="nl-NL" sz="2400" dirty="0" err="1" smtClean="0">
                <a:solidFill>
                  <a:srgbClr val="FF0000"/>
                </a:solidFill>
              </a:rPr>
              <a:t>vorm</a:t>
            </a:r>
            <a:r>
              <a:rPr lang="nl-NL" sz="2400" dirty="0" smtClean="0">
                <a:solidFill>
                  <a:srgbClr val="FF0000"/>
                </a:solidFill>
              </a:rPr>
              <a:t> </a:t>
            </a:r>
            <a:r>
              <a:rPr lang="nl-NL" sz="2400" dirty="0" smtClean="0">
                <a:solidFill>
                  <a:srgbClr val="FF0000"/>
                </a:solidFill>
              </a:rPr>
              <a:t>i.v.m. gebiedende wijs) </a:t>
            </a:r>
          </a:p>
          <a:p>
            <a:endParaRPr lang="nl-NL" dirty="0"/>
          </a:p>
          <a:p>
            <a:r>
              <a:rPr lang="nl-NL" dirty="0" smtClean="0"/>
              <a:t>Vroeger werd er meer aandacht aan besteed.</a:t>
            </a:r>
          </a:p>
          <a:p>
            <a:r>
              <a:rPr lang="nl-NL" sz="2400" dirty="0" smtClean="0">
                <a:solidFill>
                  <a:srgbClr val="FF0000"/>
                </a:solidFill>
              </a:rPr>
              <a:t>Werd =pv </a:t>
            </a:r>
            <a:r>
              <a:rPr lang="nl-NL" sz="2400" dirty="0" err="1" smtClean="0">
                <a:solidFill>
                  <a:srgbClr val="FF0000"/>
                </a:solidFill>
              </a:rPr>
              <a:t>vt</a:t>
            </a:r>
            <a:r>
              <a:rPr lang="nl-NL" sz="2400" dirty="0" smtClean="0">
                <a:solidFill>
                  <a:srgbClr val="FF0000"/>
                </a:solidFill>
              </a:rPr>
              <a:t> besteed=voltooid deelwoord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r>
              <a:rPr lang="nl-NL" dirty="0" smtClean="0"/>
              <a:t>Zwetend van inspanning waren de leerlingen aan het werk.</a:t>
            </a:r>
          </a:p>
          <a:p>
            <a:r>
              <a:rPr lang="nl-NL" sz="2400" dirty="0" smtClean="0">
                <a:solidFill>
                  <a:srgbClr val="FF0000"/>
                </a:solidFill>
              </a:rPr>
              <a:t>Zwetend=onvoltooid </a:t>
            </a:r>
            <a:r>
              <a:rPr lang="nl-NL" sz="2400" dirty="0" err="1" smtClean="0">
                <a:solidFill>
                  <a:srgbClr val="FF0000"/>
                </a:solidFill>
              </a:rPr>
              <a:t>deeldwoord</a:t>
            </a:r>
            <a:r>
              <a:rPr lang="nl-NL" sz="2400" dirty="0" smtClean="0">
                <a:solidFill>
                  <a:srgbClr val="FF0000"/>
                </a:solidFill>
              </a:rPr>
              <a:t> waren=pv </a:t>
            </a:r>
            <a:r>
              <a:rPr lang="nl-NL" sz="2400" dirty="0" err="1" smtClean="0">
                <a:solidFill>
                  <a:srgbClr val="FF0000"/>
                </a:solidFill>
              </a:rPr>
              <a:t>vt</a:t>
            </a:r>
            <a:endParaRPr lang="nl-NL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386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Naamvallen in het Nederlands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67544" y="1628800"/>
            <a:ext cx="5194920" cy="4718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b="1" u="sng" dirty="0" smtClean="0"/>
              <a:t>Middelnederlands kende vier naamvallen:</a:t>
            </a:r>
          </a:p>
          <a:p>
            <a:pPr marL="0" indent="0">
              <a:buNone/>
            </a:pPr>
            <a:endParaRPr lang="nl-NL" sz="1800" b="1" u="sng" dirty="0"/>
          </a:p>
          <a:p>
            <a:pPr marL="342900" indent="-342900">
              <a:buAutoNum type="arabicPeriod"/>
            </a:pPr>
            <a:r>
              <a:rPr lang="nl-NL" sz="1800" dirty="0" smtClean="0"/>
              <a:t>De </a:t>
            </a:r>
            <a:r>
              <a:rPr lang="nl-NL" sz="1800" b="1" u="sng" dirty="0"/>
              <a:t>eerste naamval </a:t>
            </a:r>
            <a:r>
              <a:rPr lang="nl-NL" sz="1800" dirty="0" smtClean="0"/>
              <a:t>duidde meestal het </a:t>
            </a:r>
            <a:r>
              <a:rPr lang="nl-NL" sz="1800" b="1" u="sng" dirty="0" smtClean="0"/>
              <a:t> onderwerp </a:t>
            </a:r>
            <a:r>
              <a:rPr lang="nl-NL" sz="1800" dirty="0" smtClean="0"/>
              <a:t>aan </a:t>
            </a:r>
          </a:p>
          <a:p>
            <a:pPr marL="0" indent="0">
              <a:buNone/>
            </a:pPr>
            <a:endParaRPr lang="nl-NL" sz="1800" dirty="0" smtClean="0"/>
          </a:p>
          <a:p>
            <a:pPr marL="0" indent="0">
              <a:buNone/>
            </a:pPr>
            <a:r>
              <a:rPr lang="nl-NL" sz="1800" i="1" dirty="0" smtClean="0">
                <a:solidFill>
                  <a:srgbClr val="FF0000"/>
                </a:solidFill>
              </a:rPr>
              <a:t>‘ </a:t>
            </a:r>
            <a:r>
              <a:rPr lang="nl-NL" sz="1800" b="1" i="1" u="sng" dirty="0" smtClean="0">
                <a:solidFill>
                  <a:srgbClr val="FF0000"/>
                </a:solidFill>
              </a:rPr>
              <a:t>die </a:t>
            </a:r>
            <a:r>
              <a:rPr lang="nl-NL" sz="1800" b="1" i="1" u="sng" dirty="0" err="1">
                <a:solidFill>
                  <a:srgbClr val="FF0000"/>
                </a:solidFill>
              </a:rPr>
              <a:t>coninc</a:t>
            </a:r>
            <a:r>
              <a:rPr lang="nl-NL" sz="1800" b="1" i="1" u="sng" dirty="0">
                <a:solidFill>
                  <a:srgbClr val="FF0000"/>
                </a:solidFill>
              </a:rPr>
              <a:t> </a:t>
            </a:r>
            <a:r>
              <a:rPr lang="nl-NL" sz="1800" i="1" dirty="0"/>
              <a:t>wart </a:t>
            </a:r>
            <a:r>
              <a:rPr lang="nl-NL" sz="1800" i="1" dirty="0" err="1"/>
              <a:t>herde</a:t>
            </a:r>
            <a:r>
              <a:rPr lang="nl-NL" sz="1800" i="1" dirty="0"/>
              <a:t> gram</a:t>
            </a:r>
            <a:r>
              <a:rPr lang="nl-NL" sz="1800" dirty="0"/>
              <a:t> (</a:t>
            </a:r>
            <a:r>
              <a:rPr lang="nl-NL" sz="1800" b="1" u="sng" dirty="0">
                <a:solidFill>
                  <a:srgbClr val="FF0000"/>
                </a:solidFill>
              </a:rPr>
              <a:t>‘de koning </a:t>
            </a:r>
            <a:r>
              <a:rPr lang="nl-NL" sz="1800" dirty="0"/>
              <a:t>werd erg boos’</a:t>
            </a:r>
            <a:r>
              <a:rPr lang="nl-NL" sz="1800" dirty="0" smtClean="0"/>
              <a:t>)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 smtClean="0"/>
              <a:t>2.</a:t>
            </a:r>
            <a:r>
              <a:rPr lang="nl-NL" sz="1800" dirty="0"/>
              <a:t> De </a:t>
            </a:r>
            <a:r>
              <a:rPr lang="nl-NL" sz="1800" b="1" u="sng" dirty="0"/>
              <a:t>tweede naamval </a:t>
            </a:r>
            <a:r>
              <a:rPr lang="nl-NL" sz="1800" dirty="0" smtClean="0"/>
              <a:t>werd meestal gebruikt </a:t>
            </a:r>
            <a:r>
              <a:rPr lang="nl-NL" sz="1800" b="1" u="sng" dirty="0"/>
              <a:t>om bezit </a:t>
            </a:r>
            <a:r>
              <a:rPr lang="nl-NL" sz="1800" dirty="0"/>
              <a:t>aan te </a:t>
            </a:r>
            <a:r>
              <a:rPr lang="nl-NL" sz="1800" dirty="0" smtClean="0"/>
              <a:t>duiden</a:t>
            </a:r>
          </a:p>
          <a:p>
            <a:pPr marL="0" indent="0">
              <a:buNone/>
            </a:pPr>
            <a:endParaRPr lang="nl-NL" sz="1800" dirty="0" smtClean="0"/>
          </a:p>
          <a:p>
            <a:pPr marL="0" indent="0">
              <a:buNone/>
            </a:pPr>
            <a:r>
              <a:rPr lang="nl-NL" sz="1800" i="1" dirty="0" smtClean="0"/>
              <a:t>‘ </a:t>
            </a:r>
            <a:r>
              <a:rPr lang="nl-NL" sz="1800" i="1" dirty="0" smtClean="0">
                <a:solidFill>
                  <a:srgbClr val="FF0000"/>
                </a:solidFill>
              </a:rPr>
              <a:t>des </a:t>
            </a:r>
            <a:r>
              <a:rPr lang="nl-NL" sz="1800" i="1" dirty="0" err="1">
                <a:solidFill>
                  <a:srgbClr val="FF0000"/>
                </a:solidFill>
              </a:rPr>
              <a:t>coninx</a:t>
            </a:r>
            <a:r>
              <a:rPr lang="nl-NL" sz="1800" i="1" dirty="0">
                <a:solidFill>
                  <a:srgbClr val="FF0000"/>
                </a:solidFill>
              </a:rPr>
              <a:t> </a:t>
            </a:r>
            <a:r>
              <a:rPr lang="nl-NL" sz="1800" i="1" dirty="0" err="1">
                <a:solidFill>
                  <a:srgbClr val="FF0000"/>
                </a:solidFill>
              </a:rPr>
              <a:t>sone</a:t>
            </a:r>
            <a:r>
              <a:rPr lang="nl-NL" sz="1800" i="1" dirty="0"/>
              <a:t> </a:t>
            </a:r>
            <a:r>
              <a:rPr lang="nl-NL" sz="1800" i="1" dirty="0" err="1"/>
              <a:t>levede</a:t>
            </a:r>
            <a:r>
              <a:rPr lang="nl-NL" sz="1800" i="1" dirty="0"/>
              <a:t> .xl. </a:t>
            </a:r>
            <a:r>
              <a:rPr lang="nl-NL" sz="1800" i="1" dirty="0" err="1"/>
              <a:t>iaren</a:t>
            </a:r>
            <a:r>
              <a:rPr lang="nl-NL" sz="1800" dirty="0"/>
              <a:t> (‘</a:t>
            </a:r>
            <a:r>
              <a:rPr lang="nl-NL" sz="1800" dirty="0">
                <a:solidFill>
                  <a:srgbClr val="FF0000"/>
                </a:solidFill>
              </a:rPr>
              <a:t>de zoon van de koning </a:t>
            </a:r>
            <a:r>
              <a:rPr lang="nl-NL" sz="1800" dirty="0"/>
              <a:t>leefde veertig jaar’</a:t>
            </a:r>
            <a:r>
              <a:rPr lang="nl-NL" sz="1800" dirty="0" smtClean="0"/>
              <a:t>)</a:t>
            </a:r>
          </a:p>
          <a:p>
            <a:pPr marL="0" indent="0">
              <a:buNone/>
            </a:pPr>
            <a:endParaRPr lang="nl-NL" sz="1800" dirty="0"/>
          </a:p>
        </p:txBody>
      </p:sp>
      <p:pic>
        <p:nvPicPr>
          <p:cNvPr id="5" name="Tijdelijke aanduiding voor inhoud 4" descr="naamvallen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45" b="10645"/>
          <a:stretch>
            <a:fillRect/>
          </a:stretch>
        </p:blipFill>
        <p:spPr>
          <a:xfrm>
            <a:off x="5827268" y="1484784"/>
            <a:ext cx="3143372" cy="3672408"/>
          </a:xfrm>
        </p:spPr>
      </p:pic>
    </p:spTree>
    <p:extLst>
      <p:ext uri="{BB962C8B-B14F-4D97-AF65-F5344CB8AC3E}">
        <p14:creationId xmlns:p14="http://schemas.microsoft.com/office/powerpoint/2010/main" val="400284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Naamvallen in het Nederlands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834880" cy="4718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3. </a:t>
            </a:r>
            <a:r>
              <a:rPr lang="nl-NL" sz="1900" dirty="0" smtClean="0"/>
              <a:t>De </a:t>
            </a:r>
            <a:r>
              <a:rPr lang="nl-NL" sz="1900" b="1" i="1" u="sng" dirty="0" smtClean="0"/>
              <a:t>derde </a:t>
            </a:r>
            <a:r>
              <a:rPr lang="nl-NL" sz="1900" b="1" i="1" u="sng" dirty="0"/>
              <a:t>naamval </a:t>
            </a:r>
            <a:r>
              <a:rPr lang="nl-NL" sz="1900" dirty="0" smtClean="0"/>
              <a:t>wordt </a:t>
            </a:r>
            <a:r>
              <a:rPr lang="nl-NL" sz="1900" dirty="0"/>
              <a:t>gebruikt voor wat wij het </a:t>
            </a:r>
            <a:r>
              <a:rPr lang="nl-NL" sz="1900" b="1" u="sng" dirty="0"/>
              <a:t>‘meewerkend </a:t>
            </a:r>
            <a:r>
              <a:rPr lang="nl-NL" sz="1900" b="1" u="sng" dirty="0">
                <a:solidFill>
                  <a:srgbClr val="292934"/>
                </a:solidFill>
              </a:rPr>
              <a:t>voorwerp’ </a:t>
            </a:r>
            <a:r>
              <a:rPr lang="nl-NL" sz="1900" dirty="0"/>
              <a:t>noemen. </a:t>
            </a:r>
            <a:endParaRPr lang="nl-NL" sz="1900" dirty="0" smtClean="0"/>
          </a:p>
          <a:p>
            <a:pPr marL="0" indent="0">
              <a:buNone/>
            </a:pPr>
            <a:endParaRPr lang="nl-NL" sz="1900" dirty="0"/>
          </a:p>
          <a:p>
            <a:pPr marL="0" indent="0">
              <a:buNone/>
            </a:pPr>
            <a:r>
              <a:rPr lang="nl-NL" sz="1900" i="1" dirty="0"/>
              <a:t>‘ </a:t>
            </a:r>
            <a:r>
              <a:rPr lang="nl-NL" sz="1900" i="1" dirty="0">
                <a:solidFill>
                  <a:srgbClr val="FF0000"/>
                </a:solidFill>
              </a:rPr>
              <a:t>Den </a:t>
            </a:r>
            <a:r>
              <a:rPr lang="nl-NL" sz="1900" i="1" dirty="0" err="1">
                <a:solidFill>
                  <a:srgbClr val="FF0000"/>
                </a:solidFill>
              </a:rPr>
              <a:t>coninge</a:t>
            </a:r>
            <a:r>
              <a:rPr lang="nl-NL" sz="1900" i="1" dirty="0">
                <a:solidFill>
                  <a:srgbClr val="FF0000"/>
                </a:solidFill>
              </a:rPr>
              <a:t> </a:t>
            </a:r>
            <a:r>
              <a:rPr lang="nl-NL" sz="1900" i="1" dirty="0"/>
              <a:t>hulde </a:t>
            </a:r>
            <a:r>
              <a:rPr lang="nl-NL" sz="1900" i="1" dirty="0" err="1"/>
              <a:t>brenghen</a:t>
            </a:r>
            <a:r>
              <a:rPr lang="nl-NL" sz="1900" dirty="0"/>
              <a:t>,’  (‘ </a:t>
            </a:r>
            <a:r>
              <a:rPr lang="nl-NL" sz="1900" dirty="0">
                <a:solidFill>
                  <a:srgbClr val="FF0000"/>
                </a:solidFill>
              </a:rPr>
              <a:t>aan de koning </a:t>
            </a:r>
            <a:r>
              <a:rPr lang="nl-NL" sz="1900" dirty="0"/>
              <a:t>hulde brengen’ </a:t>
            </a:r>
          </a:p>
          <a:p>
            <a:pPr marL="0" indent="0">
              <a:buNone/>
            </a:pPr>
            <a:endParaRPr lang="nl-NL" sz="1900" dirty="0"/>
          </a:p>
          <a:p>
            <a:pPr marL="0" indent="0">
              <a:buNone/>
            </a:pPr>
            <a:r>
              <a:rPr lang="nl-NL" sz="1900" dirty="0"/>
              <a:t>4. De </a:t>
            </a:r>
            <a:r>
              <a:rPr lang="nl-NL" sz="1900" b="1" u="sng" dirty="0"/>
              <a:t>vierde naamval </a:t>
            </a:r>
            <a:r>
              <a:rPr lang="nl-NL" sz="1900" dirty="0" smtClean="0"/>
              <a:t>is </a:t>
            </a:r>
            <a:r>
              <a:rPr lang="nl-NL" sz="1900" dirty="0"/>
              <a:t>de naamval voor het </a:t>
            </a:r>
            <a:r>
              <a:rPr lang="nl-NL" sz="1900" b="1" u="sng" dirty="0">
                <a:solidFill>
                  <a:srgbClr val="292934"/>
                </a:solidFill>
              </a:rPr>
              <a:t>lijdend voorwerp</a:t>
            </a:r>
            <a:r>
              <a:rPr lang="nl-NL" sz="1900" b="1" dirty="0">
                <a:solidFill>
                  <a:srgbClr val="292934"/>
                </a:solidFill>
              </a:rPr>
              <a:t>: </a:t>
            </a:r>
            <a:endParaRPr lang="nl-NL" sz="1900" b="1" dirty="0" smtClean="0">
              <a:solidFill>
                <a:srgbClr val="292934"/>
              </a:solidFill>
            </a:endParaRPr>
          </a:p>
          <a:p>
            <a:pPr marL="0" indent="0">
              <a:buNone/>
            </a:pPr>
            <a:endParaRPr lang="nl-NL" sz="1900" b="1" dirty="0">
              <a:solidFill>
                <a:srgbClr val="292934"/>
              </a:solidFill>
            </a:endParaRPr>
          </a:p>
          <a:p>
            <a:pPr marL="0" indent="0">
              <a:buNone/>
            </a:pPr>
            <a:r>
              <a:rPr lang="nl-NL" sz="1900" dirty="0"/>
              <a:t>‘ </a:t>
            </a:r>
            <a:r>
              <a:rPr lang="nl-NL" sz="1900" i="1" dirty="0"/>
              <a:t>hi </a:t>
            </a:r>
            <a:r>
              <a:rPr lang="nl-NL" sz="1900" i="1" dirty="0" err="1"/>
              <a:t>sach</a:t>
            </a:r>
            <a:r>
              <a:rPr lang="nl-NL" sz="1900" i="1" dirty="0"/>
              <a:t> </a:t>
            </a:r>
            <a:r>
              <a:rPr lang="nl-NL" sz="1900" i="1" dirty="0">
                <a:solidFill>
                  <a:srgbClr val="FF0000"/>
                </a:solidFill>
              </a:rPr>
              <a:t>den </a:t>
            </a:r>
            <a:r>
              <a:rPr lang="nl-NL" sz="1900" i="1" dirty="0" err="1">
                <a:solidFill>
                  <a:srgbClr val="FF0000"/>
                </a:solidFill>
              </a:rPr>
              <a:t>coninc</a:t>
            </a:r>
            <a:r>
              <a:rPr lang="nl-NL" sz="1900" i="1" dirty="0"/>
              <a:t>’ </a:t>
            </a:r>
            <a:r>
              <a:rPr lang="nl-NL" sz="1900" dirty="0"/>
              <a:t> (Hij zag </a:t>
            </a:r>
            <a:r>
              <a:rPr lang="nl-NL" sz="1900" dirty="0">
                <a:solidFill>
                  <a:srgbClr val="FF0000"/>
                </a:solidFill>
              </a:rPr>
              <a:t>de koning</a:t>
            </a:r>
            <a:r>
              <a:rPr lang="nl-NL" sz="1900" dirty="0"/>
              <a:t>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5" name="Tijdelijke aanduiding voor inhoud 4" descr="naamvallen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45" b="10645"/>
          <a:stretch>
            <a:fillRect/>
          </a:stretch>
        </p:blipFill>
        <p:spPr>
          <a:xfrm>
            <a:off x="5436096" y="1673352"/>
            <a:ext cx="3250704" cy="3797804"/>
          </a:xfrm>
        </p:spPr>
      </p:pic>
    </p:spTree>
    <p:extLst>
      <p:ext uri="{BB962C8B-B14F-4D97-AF65-F5344CB8AC3E}">
        <p14:creationId xmlns:p14="http://schemas.microsoft.com/office/powerpoint/2010/main" val="532492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Naamvallenverval </a:t>
            </a:r>
            <a:r>
              <a:rPr lang="nl-NL" dirty="0" smtClean="0"/>
              <a:t>in het Nederlands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Naamvallenstelsel </a:t>
            </a:r>
            <a:r>
              <a:rPr lang="nl-NL" b="1" u="sng" dirty="0" smtClean="0">
                <a:solidFill>
                  <a:schemeClr val="tx2"/>
                </a:solidFill>
              </a:rPr>
              <a:t>vervalt</a:t>
            </a:r>
            <a:r>
              <a:rPr lang="nl-NL" dirty="0" smtClean="0"/>
              <a:t> rond </a:t>
            </a:r>
            <a:r>
              <a:rPr lang="nl-NL" dirty="0" smtClean="0"/>
              <a:t>de </a:t>
            </a:r>
            <a:r>
              <a:rPr lang="nl-NL" b="1" u="sng" dirty="0" smtClean="0">
                <a:solidFill>
                  <a:srgbClr val="FF0000"/>
                </a:solidFill>
              </a:rPr>
              <a:t>80-jarige oorlog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 smtClean="0"/>
              <a:t>Rond </a:t>
            </a:r>
            <a:r>
              <a:rPr lang="nl-NL" b="1" u="sng" dirty="0" smtClean="0">
                <a:solidFill>
                  <a:srgbClr val="FF0000"/>
                </a:solidFill>
              </a:rPr>
              <a:t>1630</a:t>
            </a:r>
            <a:r>
              <a:rPr lang="nl-NL" dirty="0" smtClean="0"/>
              <a:t> stond </a:t>
            </a:r>
            <a:r>
              <a:rPr lang="nl-NL" dirty="0" smtClean="0"/>
              <a:t>Nederland </a:t>
            </a:r>
            <a:r>
              <a:rPr lang="nl-NL" dirty="0" smtClean="0"/>
              <a:t>er </a:t>
            </a:r>
            <a:r>
              <a:rPr lang="nl-NL" dirty="0" smtClean="0"/>
              <a:t> veel beter </a:t>
            </a:r>
            <a:r>
              <a:rPr lang="nl-NL" dirty="0" smtClean="0"/>
              <a:t>voor: </a:t>
            </a:r>
            <a:r>
              <a:rPr lang="nl-NL" b="1" u="sng" dirty="0" smtClean="0">
                <a:solidFill>
                  <a:srgbClr val="FF0000"/>
                </a:solidFill>
              </a:rPr>
              <a:t>een groot koloniaal rijk,</a:t>
            </a:r>
            <a:r>
              <a:rPr lang="nl-NL" dirty="0" smtClean="0"/>
              <a:t> de taal werd </a:t>
            </a:r>
            <a:r>
              <a:rPr lang="nl-NL" b="1" u="sng" dirty="0" smtClean="0">
                <a:solidFill>
                  <a:srgbClr val="FF0000"/>
                </a:solidFill>
              </a:rPr>
              <a:t>‘schoongemaakt’</a:t>
            </a:r>
            <a:endParaRPr lang="nl-NL" b="1" u="sng" dirty="0">
              <a:solidFill>
                <a:srgbClr val="FF0000"/>
              </a:solidFill>
            </a:endParaRPr>
          </a:p>
        </p:txBody>
      </p:sp>
      <p:sp>
        <p:nvSpPr>
          <p:cNvPr id="4" name="PIJL-OMLAAG 3"/>
          <p:cNvSpPr/>
          <p:nvPr/>
        </p:nvSpPr>
        <p:spPr>
          <a:xfrm>
            <a:off x="1691680" y="3356992"/>
            <a:ext cx="57606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821904" y="4041938"/>
            <a:ext cx="280831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Nederlands moest weer een </a:t>
            </a:r>
            <a:r>
              <a:rPr lang="nl-NL" b="1" u="sng" dirty="0" smtClean="0"/>
              <a:t>échte taal </a:t>
            </a:r>
            <a:r>
              <a:rPr lang="nl-NL" dirty="0" smtClean="0"/>
              <a:t>worden.</a:t>
            </a:r>
            <a:endParaRPr lang="nl-NL" dirty="0"/>
          </a:p>
        </p:txBody>
      </p:sp>
      <p:sp>
        <p:nvSpPr>
          <p:cNvPr id="6" name="PIJL-RECHTS 5"/>
          <p:cNvSpPr/>
          <p:nvPr/>
        </p:nvSpPr>
        <p:spPr>
          <a:xfrm>
            <a:off x="3655731" y="4041936"/>
            <a:ext cx="864096" cy="4303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4644008" y="3561686"/>
            <a:ext cx="280831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Latijn (een échte taal!) als voorbeeld, dus met veel naamvallen!</a:t>
            </a:r>
            <a:endParaRPr lang="nl-NL" dirty="0"/>
          </a:p>
        </p:txBody>
      </p:sp>
      <p:sp>
        <p:nvSpPr>
          <p:cNvPr id="8" name="PIJL-OMLAAG 7"/>
          <p:cNvSpPr/>
          <p:nvPr/>
        </p:nvSpPr>
        <p:spPr>
          <a:xfrm>
            <a:off x="4909773" y="4472243"/>
            <a:ext cx="57606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4820489" y="5075472"/>
            <a:ext cx="280831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Pas </a:t>
            </a:r>
            <a:r>
              <a:rPr lang="nl-NL" dirty="0" smtClean="0"/>
              <a:t>rond</a:t>
            </a:r>
            <a:r>
              <a:rPr lang="nl-NL" dirty="0" smtClean="0"/>
              <a:t> </a:t>
            </a:r>
            <a:r>
              <a:rPr lang="nl-NL" dirty="0" smtClean="0"/>
              <a:t>1947 werden de naamvallen in de </a:t>
            </a:r>
            <a:r>
              <a:rPr lang="nl-NL" dirty="0" smtClean="0"/>
              <a:t>schoolboeken afgeschaft</a:t>
            </a:r>
            <a:endParaRPr lang="nl-NL" dirty="0"/>
          </a:p>
        </p:txBody>
      </p:sp>
      <p:sp>
        <p:nvSpPr>
          <p:cNvPr id="11" name="PIJL-OMLAAG 7"/>
          <p:cNvSpPr/>
          <p:nvPr/>
        </p:nvSpPr>
        <p:spPr>
          <a:xfrm rot="5400000">
            <a:off x="4211960" y="5373216"/>
            <a:ext cx="57606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1331640" y="5229200"/>
            <a:ext cx="2808312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Overblijfselen van de naamvallen vinden we in enkele veelgebruikte uitdrukkingen.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3725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Kies uit….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Hij was </a:t>
            </a:r>
            <a:r>
              <a:rPr lang="nl-NL" sz="2800" b="1" u="sng" dirty="0" smtClean="0"/>
              <a:t>des/den duivels</a:t>
            </a:r>
          </a:p>
          <a:p>
            <a:r>
              <a:rPr lang="nl-NL" dirty="0" smtClean="0"/>
              <a:t>De overtreding was van </a:t>
            </a:r>
            <a:r>
              <a:rPr lang="nl-NL" sz="2800" b="1" u="sng" dirty="0" smtClean="0"/>
              <a:t>des/dien aard </a:t>
            </a:r>
            <a:r>
              <a:rPr lang="nl-NL" dirty="0" smtClean="0"/>
              <a:t>dat hij wel moest betalen.</a:t>
            </a:r>
          </a:p>
          <a:p>
            <a:r>
              <a:rPr lang="nl-NL" dirty="0" smtClean="0"/>
              <a:t>Het leger trekt </a:t>
            </a:r>
            <a:r>
              <a:rPr lang="nl-NL" sz="2800" b="1" u="sng" dirty="0" smtClean="0"/>
              <a:t>ten/te strijde</a:t>
            </a:r>
            <a:r>
              <a:rPr lang="nl-NL" dirty="0" smtClean="0"/>
              <a:t>.</a:t>
            </a:r>
          </a:p>
          <a:p>
            <a:r>
              <a:rPr lang="nl-NL" sz="2800" b="1" u="sng" dirty="0" smtClean="0"/>
              <a:t>Te/ten behoeve </a:t>
            </a:r>
            <a:r>
              <a:rPr lang="nl-NL" dirty="0" smtClean="0"/>
              <a:t>van een goede afloop deed hij wat er gevraagd werd.</a:t>
            </a:r>
          </a:p>
          <a:p>
            <a:r>
              <a:rPr lang="nl-NL" sz="2800" b="1" u="sng" dirty="0" smtClean="0"/>
              <a:t>Bij deze/dezen </a:t>
            </a:r>
            <a:r>
              <a:rPr lang="nl-NL" dirty="0" smtClean="0"/>
              <a:t>deel ik mee dat ik het snap!</a:t>
            </a:r>
          </a:p>
          <a:p>
            <a:r>
              <a:rPr lang="nl-NL" dirty="0" smtClean="0"/>
              <a:t>Die man is </a:t>
            </a:r>
            <a:r>
              <a:rPr lang="nl-NL" sz="2800" b="1" u="sng" dirty="0" smtClean="0"/>
              <a:t>ten/te dode </a:t>
            </a:r>
            <a:r>
              <a:rPr lang="nl-NL" dirty="0" smtClean="0"/>
              <a:t>opgeschreven.</a:t>
            </a:r>
          </a:p>
          <a:p>
            <a:r>
              <a:rPr lang="nl-NL" sz="2800" b="1" u="sng" dirty="0" smtClean="0"/>
              <a:t>Te/ter </a:t>
            </a:r>
            <a:r>
              <a:rPr lang="nl-NL" sz="2800" b="1" u="sng" dirty="0" err="1" smtClean="0"/>
              <a:t>ere</a:t>
            </a:r>
            <a:r>
              <a:rPr lang="nl-NL" sz="2800" b="1" u="sng" dirty="0" smtClean="0"/>
              <a:t> van </a:t>
            </a:r>
            <a:r>
              <a:rPr lang="nl-NL" dirty="0" smtClean="0"/>
              <a:t>het bruidspaar hef ik het glas.</a:t>
            </a:r>
            <a:endParaRPr lang="nl-NL" b="1" u="sng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7405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Kies uit….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Hij was </a:t>
            </a:r>
            <a:r>
              <a:rPr lang="nl-NL" sz="2800" b="1" u="sng" dirty="0" smtClean="0"/>
              <a:t>des duivels</a:t>
            </a:r>
          </a:p>
          <a:p>
            <a:r>
              <a:rPr lang="nl-NL" dirty="0" smtClean="0"/>
              <a:t>De overtreding was van </a:t>
            </a:r>
            <a:r>
              <a:rPr lang="nl-NL" sz="2800" b="1" u="sng" dirty="0" smtClean="0"/>
              <a:t>dien aard </a:t>
            </a:r>
            <a:r>
              <a:rPr lang="nl-NL" dirty="0" smtClean="0"/>
              <a:t>dat hij wel moest betalen.</a:t>
            </a:r>
          </a:p>
          <a:p>
            <a:r>
              <a:rPr lang="nl-NL" dirty="0" smtClean="0"/>
              <a:t>Het leger trekt </a:t>
            </a:r>
            <a:r>
              <a:rPr lang="nl-NL" sz="2800" b="1" u="sng" dirty="0" smtClean="0"/>
              <a:t>ten strijde</a:t>
            </a:r>
            <a:r>
              <a:rPr lang="nl-NL" dirty="0" smtClean="0"/>
              <a:t>.</a:t>
            </a:r>
          </a:p>
          <a:p>
            <a:r>
              <a:rPr lang="nl-NL" sz="2800" b="1" u="sng" dirty="0"/>
              <a:t>T</a:t>
            </a:r>
            <a:r>
              <a:rPr lang="nl-NL" sz="2800" b="1" u="sng" dirty="0" smtClean="0"/>
              <a:t>en behoeve </a:t>
            </a:r>
            <a:r>
              <a:rPr lang="nl-NL" dirty="0" smtClean="0"/>
              <a:t>van een goede afloop deed hij wat er gevraagd werd.</a:t>
            </a:r>
          </a:p>
          <a:p>
            <a:r>
              <a:rPr lang="nl-NL" sz="2800" b="1" u="sng" dirty="0" smtClean="0"/>
              <a:t>Bij dezen </a:t>
            </a:r>
            <a:r>
              <a:rPr lang="nl-NL" dirty="0" smtClean="0"/>
              <a:t>deel ik mee dat ik het snap!</a:t>
            </a:r>
          </a:p>
          <a:p>
            <a:r>
              <a:rPr lang="nl-NL" dirty="0" smtClean="0"/>
              <a:t>Die man is </a:t>
            </a:r>
            <a:r>
              <a:rPr lang="nl-NL" sz="2800" b="1" u="sng" dirty="0" smtClean="0"/>
              <a:t>ten dode </a:t>
            </a:r>
            <a:r>
              <a:rPr lang="nl-NL" dirty="0" smtClean="0"/>
              <a:t>opgeschreven.</a:t>
            </a:r>
          </a:p>
          <a:p>
            <a:r>
              <a:rPr lang="nl-NL" sz="2800" b="1" u="sng" dirty="0" smtClean="0"/>
              <a:t>Ter </a:t>
            </a:r>
            <a:r>
              <a:rPr lang="nl-NL" sz="2800" b="1" u="sng" dirty="0" err="1" smtClean="0"/>
              <a:t>ere</a:t>
            </a:r>
            <a:r>
              <a:rPr lang="nl-NL" sz="2800" b="1" u="sng" dirty="0" smtClean="0"/>
              <a:t> van </a:t>
            </a:r>
            <a:r>
              <a:rPr lang="nl-NL" dirty="0" smtClean="0"/>
              <a:t>het bruidspaar hef ik het glas.</a:t>
            </a:r>
            <a:endParaRPr lang="nl-NL" b="1" u="sng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3769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lderheid">
  <a:themeElements>
    <a:clrScheme name="Helderhei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lderhei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75</TotalTime>
  <Words>528</Words>
  <Application>Microsoft Macintosh PowerPoint</Application>
  <PresentationFormat>Diavoorstelling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Helderheid</vt:lpstr>
      <vt:lpstr>Spelling </vt:lpstr>
      <vt:lpstr>Wat leer je deze les?</vt:lpstr>
      <vt:lpstr>PowerPoint-presentatie</vt:lpstr>
      <vt:lpstr>Om welke vorm gaat het bij de werkwoorden uit onderstaande zinnen?</vt:lpstr>
      <vt:lpstr>Naamvallen in het Nederlands</vt:lpstr>
      <vt:lpstr>Naamvallen in het Nederlands</vt:lpstr>
      <vt:lpstr>Naamvallenverval in het Nederlands</vt:lpstr>
      <vt:lpstr>Kies uit….</vt:lpstr>
      <vt:lpstr>Kies uit….</vt:lpstr>
    </vt:vector>
  </TitlesOfParts>
  <Company>De Onderwijsspecialisten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</dc:title>
  <dc:creator>Vrancken, Remco</dc:creator>
  <cp:lastModifiedBy>VNRE Vrancken</cp:lastModifiedBy>
  <cp:revision>11</cp:revision>
  <dcterms:created xsi:type="dcterms:W3CDTF">2016-06-01T09:43:04Z</dcterms:created>
  <dcterms:modified xsi:type="dcterms:W3CDTF">2016-06-02T07:43:59Z</dcterms:modified>
</cp:coreProperties>
</file>