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7" r:id="rId3"/>
    <p:sldId id="278" r:id="rId4"/>
    <p:sldId id="279" r:id="rId5"/>
    <p:sldId id="283" r:id="rId6"/>
    <p:sldId id="280" r:id="rId7"/>
    <p:sldId id="281" r:id="rId8"/>
    <p:sldId id="284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77"/>
            <p14:sldId id="278"/>
            <p14:sldId id="279"/>
            <p14:sldId id="283"/>
            <p14:sldId id="280"/>
            <p14:sldId id="281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75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 2.3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Meervoud van zelfstandige naamwoorden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u="sng" dirty="0"/>
              <a:t>Zet er –en achter:</a:t>
            </a:r>
            <a:r>
              <a:rPr lang="nl-NL" dirty="0"/>
              <a:t> boer-boeren, </a:t>
            </a:r>
            <a:r>
              <a:rPr lang="nl-NL" dirty="0" smtClean="0"/>
              <a:t>balk-balken</a:t>
            </a:r>
            <a:endParaRPr lang="nl-NL" dirty="0"/>
          </a:p>
          <a:p>
            <a:pPr>
              <a:buNone/>
            </a:pPr>
            <a:r>
              <a:rPr lang="nl-NL" sz="1600" u="sng" dirty="0"/>
              <a:t>LET OP WOORDEN ALS:</a:t>
            </a:r>
          </a:p>
          <a:p>
            <a:r>
              <a:rPr lang="nl-NL" dirty="0"/>
              <a:t> p</a:t>
            </a:r>
            <a:r>
              <a:rPr lang="nl-NL" dirty="0">
                <a:solidFill>
                  <a:srgbClr val="FF0000"/>
                </a:solidFill>
              </a:rPr>
              <a:t>et</a:t>
            </a:r>
            <a:r>
              <a:rPr lang="nl-NL" dirty="0"/>
              <a:t>-pe</a:t>
            </a:r>
            <a:r>
              <a:rPr lang="nl-NL" dirty="0">
                <a:solidFill>
                  <a:srgbClr val="FF0000"/>
                </a:solidFill>
              </a:rPr>
              <a:t>tten</a:t>
            </a:r>
          </a:p>
          <a:p>
            <a:r>
              <a:rPr lang="nl-NL" dirty="0"/>
              <a:t>Str</a:t>
            </a:r>
            <a:r>
              <a:rPr lang="nl-NL" dirty="0">
                <a:solidFill>
                  <a:srgbClr val="FF0000"/>
                </a:solidFill>
              </a:rPr>
              <a:t>aat</a:t>
            </a:r>
            <a:r>
              <a:rPr lang="nl-NL" dirty="0"/>
              <a:t>-str</a:t>
            </a:r>
            <a:r>
              <a:rPr lang="nl-NL" dirty="0">
                <a:solidFill>
                  <a:srgbClr val="FF0000"/>
                </a:solidFill>
              </a:rPr>
              <a:t>aten</a:t>
            </a:r>
          </a:p>
          <a:p>
            <a:r>
              <a:rPr lang="nl-NL" dirty="0"/>
              <a:t>Brie</a:t>
            </a:r>
            <a:r>
              <a:rPr lang="nl-NL" dirty="0">
                <a:solidFill>
                  <a:srgbClr val="FF0000"/>
                </a:solidFill>
              </a:rPr>
              <a:t>f-</a:t>
            </a:r>
            <a:r>
              <a:rPr lang="nl-NL" dirty="0"/>
              <a:t>brie</a:t>
            </a:r>
            <a:r>
              <a:rPr lang="nl-NL" dirty="0">
                <a:solidFill>
                  <a:srgbClr val="FF0000"/>
                </a:solidFill>
              </a:rPr>
              <a:t>ven</a:t>
            </a:r>
          </a:p>
          <a:p>
            <a:r>
              <a:rPr lang="nl-NL" dirty="0" smtClean="0"/>
              <a:t>Doo</a:t>
            </a:r>
            <a:r>
              <a:rPr lang="nl-NL" dirty="0" smtClean="0">
                <a:solidFill>
                  <a:srgbClr val="FF0000"/>
                </a:solidFill>
              </a:rPr>
              <a:t>s-</a:t>
            </a:r>
            <a:r>
              <a:rPr lang="nl-NL" dirty="0" smtClean="0"/>
              <a:t>Do</a:t>
            </a:r>
            <a:r>
              <a:rPr lang="nl-NL" dirty="0" smtClean="0">
                <a:solidFill>
                  <a:srgbClr val="FF0000"/>
                </a:solidFill>
              </a:rPr>
              <a:t>zen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Meervoudsvorming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705225" y="2531261"/>
            <a:ext cx="29146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Verdubbeling medeklinker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705225" y="3438886"/>
            <a:ext cx="29146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F wordt een V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705225" y="3874843"/>
            <a:ext cx="29146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 wordt een Z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705225" y="2967218"/>
            <a:ext cx="29146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enkele  klinker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28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u="sng" dirty="0"/>
              <a:t>Zet er een –s achter</a:t>
            </a:r>
            <a:r>
              <a:rPr lang="nl-NL" u="sng" dirty="0" smtClean="0"/>
              <a:t>: </a:t>
            </a:r>
            <a:r>
              <a:rPr lang="nl-NL" dirty="0" smtClean="0"/>
              <a:t>appel-appels</a:t>
            </a:r>
            <a:r>
              <a:rPr lang="nl-NL" dirty="0"/>
              <a:t>, haven-havens</a:t>
            </a:r>
          </a:p>
          <a:p>
            <a:pPr>
              <a:buNone/>
            </a:pPr>
            <a:endParaRPr lang="nl-NL" u="sng" dirty="0"/>
          </a:p>
          <a:p>
            <a:pPr>
              <a:buNone/>
            </a:pPr>
            <a:r>
              <a:rPr lang="nl-NL" u="sng" dirty="0"/>
              <a:t>LET OP WOORDEN ALS:</a:t>
            </a:r>
          </a:p>
          <a:p>
            <a:r>
              <a:rPr lang="nl-NL" dirty="0"/>
              <a:t>Bikini-bikini</a:t>
            </a:r>
            <a:r>
              <a:rPr lang="nl-NL" dirty="0">
                <a:solidFill>
                  <a:srgbClr val="FF0000"/>
                </a:solidFill>
              </a:rPr>
              <a:t>`s</a:t>
            </a:r>
          </a:p>
          <a:p>
            <a:r>
              <a:rPr lang="nl-NL" dirty="0"/>
              <a:t>Mama-mama</a:t>
            </a:r>
            <a:r>
              <a:rPr lang="nl-NL" dirty="0">
                <a:solidFill>
                  <a:srgbClr val="FF0000"/>
                </a:solidFill>
              </a:rPr>
              <a:t>`s</a:t>
            </a:r>
          </a:p>
          <a:p>
            <a:r>
              <a:rPr lang="nl-NL" dirty="0"/>
              <a:t>Paraplu-paraplu</a:t>
            </a:r>
            <a:r>
              <a:rPr lang="nl-NL" dirty="0">
                <a:solidFill>
                  <a:srgbClr val="FF0000"/>
                </a:solidFill>
              </a:rPr>
              <a:t>`s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Bij deze woorden zet je een ‘s omdat je het woord anders verkeerd </a:t>
            </a:r>
            <a:r>
              <a:rPr lang="nl-NL" dirty="0" smtClean="0"/>
              <a:t>uitspreekt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Meervoudsvorming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9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866775"/>
            <a:ext cx="7884432" cy="6124575"/>
          </a:xfrm>
        </p:spPr>
        <p:txBody>
          <a:bodyPr>
            <a:normAutofit/>
          </a:bodyPr>
          <a:lstStyle/>
          <a:p>
            <a:r>
              <a:rPr lang="nl-NL" u="sng" dirty="0" smtClean="0"/>
              <a:t>Woorden op een –ie krijgen soms een –s, in andere gevallen –en</a:t>
            </a:r>
          </a:p>
          <a:p>
            <a:endParaRPr lang="nl-NL" u="sng" dirty="0"/>
          </a:p>
          <a:p>
            <a:pPr lvl="1"/>
            <a:r>
              <a:rPr lang="nl-NL" b="1" u="sng" dirty="0" smtClean="0"/>
              <a:t>Klemtoon op </a:t>
            </a:r>
            <a:r>
              <a:rPr lang="nl-NL" b="1" dirty="0" smtClean="0"/>
              <a:t>–ie&gt;</a:t>
            </a:r>
            <a:r>
              <a:rPr lang="nl-NL" dirty="0" smtClean="0"/>
              <a:t>meervoud met </a:t>
            </a:r>
            <a:r>
              <a:rPr lang="nl-NL" b="1" dirty="0" smtClean="0"/>
              <a:t>–</a:t>
            </a:r>
            <a:r>
              <a:rPr lang="nl-NL" b="1" dirty="0" err="1" smtClean="0"/>
              <a:t>ën</a:t>
            </a:r>
            <a:r>
              <a:rPr lang="nl-NL" b="0" dirty="0" smtClean="0"/>
              <a:t>: </a:t>
            </a:r>
          </a:p>
          <a:p>
            <a:pPr marL="18000" lvl="1" indent="0">
              <a:buNone/>
            </a:pPr>
            <a:r>
              <a:rPr lang="nl-NL" b="0" dirty="0" err="1" smtClean="0"/>
              <a:t>indust</a:t>
            </a:r>
            <a:r>
              <a:rPr lang="nl-NL" b="0" dirty="0" err="1" smtClean="0">
                <a:solidFill>
                  <a:srgbClr val="FF0000"/>
                </a:solidFill>
              </a:rPr>
              <a:t>IE</a:t>
            </a:r>
            <a:r>
              <a:rPr lang="nl-NL" b="0" dirty="0" smtClean="0"/>
              <a:t>&gt; industrie</a:t>
            </a:r>
            <a:r>
              <a:rPr lang="nl-NL" b="0" dirty="0" smtClean="0">
                <a:solidFill>
                  <a:srgbClr val="FF0000"/>
                </a:solidFill>
              </a:rPr>
              <a:t>ën</a:t>
            </a:r>
          </a:p>
          <a:p>
            <a:pPr marL="18000" lvl="1" indent="0">
              <a:buNone/>
            </a:pPr>
            <a:endParaRPr lang="nl-NL" b="0" dirty="0"/>
          </a:p>
          <a:p>
            <a:pPr lvl="1"/>
            <a:r>
              <a:rPr lang="nl-NL" b="1" u="sng" dirty="0" smtClean="0"/>
              <a:t>Klemtoon niet </a:t>
            </a:r>
            <a:r>
              <a:rPr lang="nl-NL" b="1" dirty="0" smtClean="0"/>
              <a:t>op –ie</a:t>
            </a:r>
            <a:r>
              <a:rPr lang="nl-NL" dirty="0" smtClean="0"/>
              <a:t>&gt; meervoud </a:t>
            </a:r>
            <a:r>
              <a:rPr lang="nl-NL" b="1" dirty="0" smtClean="0"/>
              <a:t>met –n,</a:t>
            </a:r>
            <a:r>
              <a:rPr lang="nl-NL" dirty="0" smtClean="0"/>
              <a:t> je plaats de trema op de </a:t>
            </a:r>
            <a:r>
              <a:rPr lang="nl-NL" b="1" dirty="0" smtClean="0"/>
              <a:t>-e </a:t>
            </a:r>
            <a:r>
              <a:rPr lang="nl-NL" dirty="0" smtClean="0"/>
              <a:t>die er al staat:</a:t>
            </a:r>
          </a:p>
          <a:p>
            <a:pPr marL="18000" lvl="1" indent="0">
              <a:buNone/>
            </a:pPr>
            <a:r>
              <a:rPr lang="nl-NL" b="0" dirty="0" smtClean="0"/>
              <a:t>Olie&gt;oli</a:t>
            </a:r>
            <a:r>
              <a:rPr lang="nl-NL" b="0" dirty="0" smtClean="0">
                <a:solidFill>
                  <a:srgbClr val="FF0000"/>
                </a:solidFill>
              </a:rPr>
              <a:t>ën</a:t>
            </a:r>
          </a:p>
          <a:p>
            <a:pPr lvl="1"/>
            <a:endParaRPr lang="nl-NL" b="0" dirty="0"/>
          </a:p>
          <a:p>
            <a:pPr lvl="1"/>
            <a:endParaRPr lang="nl-NL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880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Meervoudsvorming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85799" y="4733534"/>
            <a:ext cx="76317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TIP</a:t>
            </a:r>
          </a:p>
          <a:p>
            <a:r>
              <a:rPr lang="nl-NL" dirty="0" smtClean="0"/>
              <a:t>De klemtoon ligt op </a:t>
            </a:r>
            <a:r>
              <a:rPr lang="nl-NL" b="1" dirty="0" smtClean="0">
                <a:solidFill>
                  <a:srgbClr val="FF0000"/>
                </a:solidFill>
              </a:rPr>
              <a:t>de lettergreep </a:t>
            </a:r>
            <a:r>
              <a:rPr lang="nl-NL" dirty="0" smtClean="0"/>
              <a:t>waar je stem </a:t>
            </a:r>
            <a:r>
              <a:rPr lang="nl-NL" b="1" dirty="0" smtClean="0">
                <a:solidFill>
                  <a:srgbClr val="FF0000"/>
                </a:solidFill>
              </a:rPr>
              <a:t>omhoog</a:t>
            </a:r>
            <a:r>
              <a:rPr lang="nl-NL" dirty="0" smtClean="0"/>
              <a:t> gaat tijdens het </a:t>
            </a:r>
            <a:r>
              <a:rPr lang="nl-NL" b="1" dirty="0" smtClean="0">
                <a:solidFill>
                  <a:srgbClr val="FF0000"/>
                </a:solidFill>
              </a:rPr>
              <a:t>uitspreken.						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85800" y="5894563"/>
            <a:ext cx="763175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nl-NL" b="1" dirty="0" smtClean="0">
              <a:solidFill>
                <a:srgbClr val="FF0000"/>
              </a:solidFill>
            </a:endParaRPr>
          </a:p>
          <a:p>
            <a:r>
              <a:rPr lang="nl-NL" b="1" dirty="0" smtClean="0">
                <a:solidFill>
                  <a:srgbClr val="FF0000"/>
                </a:solidFill>
              </a:rPr>
              <a:t>In-du-</a:t>
            </a:r>
            <a:r>
              <a:rPr lang="nl-NL" b="1" dirty="0" err="1" smtClean="0">
                <a:solidFill>
                  <a:srgbClr val="FF0000"/>
                </a:solidFill>
              </a:rPr>
              <a:t>strie</a:t>
            </a:r>
            <a:r>
              <a:rPr lang="nl-NL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nl-NL" b="1" dirty="0" err="1" smtClean="0">
                <a:solidFill>
                  <a:srgbClr val="FF0000"/>
                </a:solidFill>
              </a:rPr>
              <a:t>o-lie</a:t>
            </a:r>
            <a:r>
              <a:rPr lang="nl-NL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nl-NL" b="1" dirty="0" err="1" smtClean="0">
                <a:solidFill>
                  <a:srgbClr val="FF0000"/>
                </a:solidFill>
              </a:rPr>
              <a:t>bac</a:t>
            </a:r>
            <a:r>
              <a:rPr lang="nl-NL" b="1" dirty="0" smtClean="0">
                <a:solidFill>
                  <a:srgbClr val="FF0000"/>
                </a:solidFill>
              </a:rPr>
              <a:t>-</a:t>
            </a:r>
            <a:r>
              <a:rPr lang="nl-NL" b="1" dirty="0" err="1" smtClean="0">
                <a:solidFill>
                  <a:srgbClr val="FF0000"/>
                </a:solidFill>
              </a:rPr>
              <a:t>te-rie</a:t>
            </a:r>
            <a:r>
              <a:rPr lang="nl-NL" b="1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2" name="PIJL-OMLAAG 11"/>
          <p:cNvSpPr/>
          <p:nvPr/>
        </p:nvSpPr>
        <p:spPr>
          <a:xfrm>
            <a:off x="1533525" y="5803411"/>
            <a:ext cx="247650" cy="407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LAAG 12"/>
          <p:cNvSpPr/>
          <p:nvPr/>
        </p:nvSpPr>
        <p:spPr>
          <a:xfrm>
            <a:off x="6877050" y="5752114"/>
            <a:ext cx="247650" cy="407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OMLAAG 13"/>
          <p:cNvSpPr/>
          <p:nvPr/>
        </p:nvSpPr>
        <p:spPr>
          <a:xfrm>
            <a:off x="3952875" y="5752114"/>
            <a:ext cx="247650" cy="407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3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1" y="793102"/>
            <a:ext cx="9717606" cy="606489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11143" cy="640384"/>
          </a:xfrm>
        </p:spPr>
        <p:txBody>
          <a:bodyPr/>
          <a:lstStyle/>
          <a:p>
            <a:r>
              <a:rPr lang="nl-NL" dirty="0" smtClean="0"/>
              <a:t>Waar ligt de klemtoon?</a:t>
            </a:r>
            <a:endParaRPr lang="nl-NL" dirty="0"/>
          </a:p>
        </p:txBody>
      </p:sp>
      <p:sp>
        <p:nvSpPr>
          <p:cNvPr id="6" name="PIJL-LINKS 5"/>
          <p:cNvSpPr/>
          <p:nvPr/>
        </p:nvSpPr>
        <p:spPr>
          <a:xfrm>
            <a:off x="2171700" y="5757861"/>
            <a:ext cx="2761424" cy="2190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5048250" y="5000625"/>
            <a:ext cx="178117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Zoek het woord op. De klemtoon is </a:t>
            </a:r>
            <a:r>
              <a:rPr lang="nl-NL" u="sng" dirty="0" smtClean="0"/>
              <a:t>onderstreept.</a:t>
            </a: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367241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u="sng" dirty="0" smtClean="0"/>
              <a:t>De in het Nederlands gebruikte Latijnse woorden op –</a:t>
            </a:r>
            <a:r>
              <a:rPr lang="nl-NL" u="sng" dirty="0" err="1" smtClean="0"/>
              <a:t>um</a:t>
            </a:r>
            <a:endParaRPr lang="nl-NL" u="sng" dirty="0" smtClean="0"/>
          </a:p>
          <a:p>
            <a:pPr>
              <a:buNone/>
            </a:pPr>
            <a:r>
              <a:rPr lang="nl-NL" u="sng" dirty="0"/>
              <a:t>k</a:t>
            </a:r>
            <a:r>
              <a:rPr lang="nl-NL" u="sng" dirty="0" smtClean="0"/>
              <a:t>rijgen –(e)a of –</a:t>
            </a:r>
            <a:r>
              <a:rPr lang="nl-NL" u="sng" dirty="0" err="1" smtClean="0"/>
              <a:t>ums</a:t>
            </a:r>
            <a:endParaRPr lang="nl-NL" u="sng" dirty="0" smtClean="0"/>
          </a:p>
          <a:p>
            <a:pPr>
              <a:buNone/>
            </a:pPr>
            <a:endParaRPr lang="nl-NL" b="0" dirty="0"/>
          </a:p>
          <a:p>
            <a:pPr>
              <a:buNone/>
            </a:pPr>
            <a:r>
              <a:rPr lang="nl-NL" b="0" dirty="0" smtClean="0"/>
              <a:t>Lyceum-Lyce</a:t>
            </a:r>
            <a:r>
              <a:rPr lang="nl-NL" b="0" dirty="0" smtClean="0">
                <a:solidFill>
                  <a:srgbClr val="FF0000"/>
                </a:solidFill>
              </a:rPr>
              <a:t>a</a:t>
            </a:r>
            <a:r>
              <a:rPr lang="nl-NL" b="0" dirty="0" smtClean="0"/>
              <a:t>/Lyce</a:t>
            </a:r>
            <a:r>
              <a:rPr lang="nl-NL" b="0" dirty="0" smtClean="0">
                <a:solidFill>
                  <a:srgbClr val="FF0000"/>
                </a:solidFill>
              </a:rPr>
              <a:t>ums</a:t>
            </a:r>
          </a:p>
          <a:p>
            <a:pPr>
              <a:buNone/>
            </a:pPr>
            <a:r>
              <a:rPr lang="nl-NL" b="0" dirty="0" smtClean="0"/>
              <a:t>Medium-Medi</a:t>
            </a:r>
            <a:r>
              <a:rPr lang="nl-NL" b="0" dirty="0" smtClean="0">
                <a:solidFill>
                  <a:srgbClr val="FF0000"/>
                </a:solidFill>
              </a:rPr>
              <a:t>a</a:t>
            </a:r>
            <a:r>
              <a:rPr lang="nl-NL" b="0" dirty="0" smtClean="0"/>
              <a:t>/medi</a:t>
            </a:r>
            <a:r>
              <a:rPr lang="nl-NL" b="0" dirty="0" smtClean="0">
                <a:solidFill>
                  <a:srgbClr val="FF0000"/>
                </a:solidFill>
              </a:rPr>
              <a:t>ums</a:t>
            </a:r>
          </a:p>
          <a:p>
            <a:pPr>
              <a:buNone/>
            </a:pPr>
            <a:r>
              <a:rPr lang="nl-NL" b="0" dirty="0" smtClean="0"/>
              <a:t>Podium-podi</a:t>
            </a:r>
            <a:r>
              <a:rPr lang="nl-NL" b="0" dirty="0" smtClean="0">
                <a:solidFill>
                  <a:srgbClr val="FF0000"/>
                </a:solidFill>
              </a:rPr>
              <a:t>a</a:t>
            </a:r>
            <a:r>
              <a:rPr lang="nl-NL" b="0" dirty="0" smtClean="0"/>
              <a:t>/podi</a:t>
            </a:r>
            <a:r>
              <a:rPr lang="nl-NL" b="0" dirty="0" smtClean="0">
                <a:solidFill>
                  <a:srgbClr val="FF0000"/>
                </a:solidFill>
              </a:rPr>
              <a:t>ums</a:t>
            </a:r>
          </a:p>
          <a:p>
            <a:pPr>
              <a:buNone/>
            </a:pPr>
            <a:r>
              <a:rPr lang="nl-NL" b="0" dirty="0" smtClean="0"/>
              <a:t>Datum-dat</a:t>
            </a:r>
            <a:r>
              <a:rPr lang="nl-NL" b="0" dirty="0" smtClean="0">
                <a:solidFill>
                  <a:srgbClr val="FF0000"/>
                </a:solidFill>
              </a:rPr>
              <a:t>a</a:t>
            </a:r>
            <a:r>
              <a:rPr lang="nl-NL" b="0" dirty="0" smtClean="0"/>
              <a:t>/dat</a:t>
            </a:r>
            <a:r>
              <a:rPr lang="nl-NL" b="0" dirty="0" smtClean="0">
                <a:solidFill>
                  <a:srgbClr val="FF0000"/>
                </a:solidFill>
              </a:rPr>
              <a:t>ums</a:t>
            </a:r>
            <a:endParaRPr lang="nl-NL" b="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07290" cy="1371600"/>
          </a:xfrm>
        </p:spPr>
        <p:txBody>
          <a:bodyPr/>
          <a:lstStyle/>
          <a:p>
            <a:r>
              <a:rPr lang="nl-NL" dirty="0" smtClean="0"/>
              <a:t>Bijzondere gevallen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6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u="sng" dirty="0" smtClean="0"/>
              <a:t>Woorden als TECHNICUS krijgen de uitgang –</a:t>
            </a:r>
            <a:r>
              <a:rPr lang="nl-NL" u="sng" dirty="0" err="1" smtClean="0"/>
              <a:t>ici</a:t>
            </a:r>
            <a:endParaRPr lang="nl-NL" u="sng" dirty="0" smtClean="0"/>
          </a:p>
          <a:p>
            <a:endParaRPr lang="nl-NL" dirty="0"/>
          </a:p>
          <a:p>
            <a:r>
              <a:rPr lang="nl-NL" b="0" dirty="0" smtClean="0"/>
              <a:t>Technicus-techn</a:t>
            </a:r>
            <a:r>
              <a:rPr lang="nl-NL" b="0" dirty="0" smtClean="0">
                <a:solidFill>
                  <a:srgbClr val="FF0000"/>
                </a:solidFill>
              </a:rPr>
              <a:t>ici</a:t>
            </a:r>
          </a:p>
          <a:p>
            <a:r>
              <a:rPr lang="nl-NL" b="0" dirty="0" smtClean="0"/>
              <a:t>Historicus-histor</a:t>
            </a:r>
            <a:r>
              <a:rPr lang="nl-NL" b="0" dirty="0" smtClean="0">
                <a:solidFill>
                  <a:srgbClr val="FF0000"/>
                </a:solidFill>
              </a:rPr>
              <a:t>ici</a:t>
            </a:r>
          </a:p>
          <a:p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7086" cy="1371600"/>
          </a:xfrm>
        </p:spPr>
        <p:txBody>
          <a:bodyPr/>
          <a:lstStyle/>
          <a:p>
            <a:r>
              <a:rPr lang="nl-NL" dirty="0"/>
              <a:t>Bijzondere gevallen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18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u="sng" dirty="0" smtClean="0"/>
              <a:t>Sommige woorden hebben geen meervoudsvorm:</a:t>
            </a:r>
          </a:p>
          <a:p>
            <a:endParaRPr lang="nl-NL" dirty="0"/>
          </a:p>
          <a:p>
            <a:r>
              <a:rPr lang="nl-NL" dirty="0" smtClean="0"/>
              <a:t>Melk</a:t>
            </a:r>
          </a:p>
          <a:p>
            <a:r>
              <a:rPr lang="nl-NL" dirty="0" smtClean="0"/>
              <a:t>Koffie</a:t>
            </a:r>
          </a:p>
          <a:p>
            <a:r>
              <a:rPr lang="nl-NL" dirty="0" smtClean="0"/>
              <a:t>Zand</a:t>
            </a:r>
          </a:p>
          <a:p>
            <a:r>
              <a:rPr lang="nl-NL" dirty="0" smtClean="0"/>
              <a:t>Rijst</a:t>
            </a:r>
          </a:p>
          <a:p>
            <a:endParaRPr lang="nl-NL" dirty="0" smtClean="0"/>
          </a:p>
          <a:p>
            <a:r>
              <a:rPr lang="nl-NL" dirty="0" smtClean="0"/>
              <a:t>Enzovoorts……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93902" cy="1371600"/>
          </a:xfrm>
        </p:spPr>
        <p:txBody>
          <a:bodyPr/>
          <a:lstStyle/>
          <a:p>
            <a:r>
              <a:rPr lang="nl-NL" dirty="0"/>
              <a:t>Bijzondere gevallen</a:t>
            </a:r>
          </a:p>
        </p:txBody>
      </p:sp>
    </p:spTree>
    <p:extLst>
      <p:ext uri="{BB962C8B-B14F-4D97-AF65-F5344CB8AC3E}">
        <p14:creationId xmlns:p14="http://schemas.microsoft.com/office/powerpoint/2010/main" val="22268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u="sng" dirty="0" smtClean="0"/>
              <a:t>Woorden die eindigen op een niet-beklemtoonde  letters </a:t>
            </a:r>
          </a:p>
          <a:p>
            <a:r>
              <a:rPr lang="nl-NL" u="sng" dirty="0" smtClean="0"/>
              <a:t>-ik, -es, -et krijgen </a:t>
            </a:r>
            <a:r>
              <a:rPr lang="nl-NL" u="sng" dirty="0" smtClean="0">
                <a:solidFill>
                  <a:srgbClr val="FF0000"/>
                </a:solidFill>
              </a:rPr>
              <a:t>geen  dubbele medeklinker.</a:t>
            </a:r>
          </a:p>
          <a:p>
            <a:endParaRPr lang="nl-NL" dirty="0"/>
          </a:p>
          <a:p>
            <a:r>
              <a:rPr lang="nl-NL" b="0" dirty="0" smtClean="0"/>
              <a:t>Monnik-monni</a:t>
            </a:r>
            <a:r>
              <a:rPr lang="nl-NL" b="0" dirty="0" smtClean="0">
                <a:solidFill>
                  <a:srgbClr val="FF0000"/>
                </a:solidFill>
              </a:rPr>
              <a:t>k</a:t>
            </a:r>
            <a:r>
              <a:rPr lang="nl-NL" b="0" dirty="0" smtClean="0"/>
              <a:t>en</a:t>
            </a:r>
          </a:p>
          <a:p>
            <a:r>
              <a:rPr lang="nl-NL" b="0" dirty="0" smtClean="0"/>
              <a:t>Lobbes-lobbe</a:t>
            </a:r>
            <a:r>
              <a:rPr lang="nl-NL" b="0" dirty="0" smtClean="0">
                <a:solidFill>
                  <a:srgbClr val="FF0000"/>
                </a:solidFill>
              </a:rPr>
              <a:t>s</a:t>
            </a:r>
            <a:r>
              <a:rPr lang="nl-NL" b="0" dirty="0" smtClean="0"/>
              <a:t>en</a:t>
            </a:r>
          </a:p>
          <a:p>
            <a:r>
              <a:rPr lang="nl-NL" b="0" dirty="0" smtClean="0"/>
              <a:t>Lemmet-lemme</a:t>
            </a:r>
            <a:r>
              <a:rPr lang="nl-NL" b="0" dirty="0" smtClean="0">
                <a:solidFill>
                  <a:srgbClr val="FF0000"/>
                </a:solidFill>
              </a:rPr>
              <a:t>t</a:t>
            </a:r>
            <a:r>
              <a:rPr lang="nl-NL" b="0" dirty="0" smtClean="0"/>
              <a:t>en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96539" cy="1371600"/>
          </a:xfrm>
        </p:spPr>
        <p:txBody>
          <a:bodyPr/>
          <a:lstStyle/>
          <a:p>
            <a:r>
              <a:rPr lang="nl-NL" dirty="0"/>
              <a:t>Bijzondere gevallen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10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481</TotalTime>
  <Words>238</Words>
  <Application>Microsoft Office PowerPoint</Application>
  <PresentationFormat>Diavoorstelling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Essentieel</vt:lpstr>
      <vt:lpstr>Spelling 2.3</vt:lpstr>
      <vt:lpstr>Meervoudsvorming</vt:lpstr>
      <vt:lpstr>Meervoudsvorming</vt:lpstr>
      <vt:lpstr>Meervoudsvorming</vt:lpstr>
      <vt:lpstr>Waar ligt de klemtoon?</vt:lpstr>
      <vt:lpstr>Bijzondere gevallen</vt:lpstr>
      <vt:lpstr>Bijzondere gevallen</vt:lpstr>
      <vt:lpstr>Bijzondere gevallen</vt:lpstr>
      <vt:lpstr>Bijzondere gevallen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42</cp:revision>
  <dcterms:created xsi:type="dcterms:W3CDTF">2015-08-26T11:58:10Z</dcterms:created>
  <dcterms:modified xsi:type="dcterms:W3CDTF">2017-01-15T08:59:34Z</dcterms:modified>
</cp:coreProperties>
</file>