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1.7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Mannelijke en vrouwelijke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Opdracht </a:t>
            </a:r>
            <a:r>
              <a:rPr lang="nl-NL" dirty="0" smtClean="0"/>
              <a:t>7h en 7i </a:t>
            </a:r>
            <a:r>
              <a:rPr lang="nl-NL" dirty="0" smtClean="0"/>
              <a:t>fictie 2.1  bespreken in  tweetallen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Stukje theorie;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 de slag met opdrachten 1.2.3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74649" y="1600200"/>
            <a:ext cx="3314638" cy="4480560"/>
          </a:xfrm>
        </p:spPr>
        <p:txBody>
          <a:bodyPr>
            <a:normAutofit lnSpcReduction="10000"/>
          </a:bodyPr>
          <a:lstStyle/>
          <a:p>
            <a:r>
              <a:rPr lang="nl-NL" sz="1800" dirty="0" smtClean="0"/>
              <a:t>De-woorden kunnen </a:t>
            </a:r>
            <a:r>
              <a:rPr lang="nl-NL" sz="1800" dirty="0" smtClean="0">
                <a:solidFill>
                  <a:srgbClr val="FF0000"/>
                </a:solidFill>
              </a:rPr>
              <a:t>mannelijk of vrouwelijk </a:t>
            </a:r>
            <a:r>
              <a:rPr lang="nl-NL" sz="1800" dirty="0" smtClean="0"/>
              <a:t>zijn. </a:t>
            </a:r>
          </a:p>
          <a:p>
            <a:endParaRPr lang="nl-NL" sz="1800" dirty="0" smtClean="0"/>
          </a:p>
          <a:p>
            <a:r>
              <a:rPr lang="nl-NL" sz="1800" dirty="0" smtClean="0"/>
              <a:t>Vaak kan het ook </a:t>
            </a:r>
            <a:r>
              <a:rPr lang="nl-NL" sz="1800" dirty="0" smtClean="0">
                <a:solidFill>
                  <a:srgbClr val="FF0000"/>
                </a:solidFill>
              </a:rPr>
              <a:t>beide.</a:t>
            </a:r>
          </a:p>
          <a:p>
            <a:endParaRPr lang="nl-NL" sz="1800" dirty="0"/>
          </a:p>
          <a:p>
            <a:r>
              <a:rPr lang="nl-NL" sz="1800" dirty="0" smtClean="0"/>
              <a:t>Deze woorden worden in </a:t>
            </a:r>
            <a:r>
              <a:rPr lang="nl-NL" sz="1800" dirty="0" smtClean="0">
                <a:solidFill>
                  <a:srgbClr val="FF0000"/>
                </a:solidFill>
              </a:rPr>
              <a:t>Nederland</a:t>
            </a:r>
            <a:r>
              <a:rPr lang="nl-NL" sz="1800" dirty="0" smtClean="0"/>
              <a:t> meestal als</a:t>
            </a:r>
            <a:r>
              <a:rPr lang="nl-NL" sz="1800" dirty="0" smtClean="0">
                <a:solidFill>
                  <a:srgbClr val="FF0000"/>
                </a:solidFill>
              </a:rPr>
              <a:t> mannelijk </a:t>
            </a:r>
            <a:r>
              <a:rPr lang="nl-NL" sz="1800" dirty="0" smtClean="0"/>
              <a:t>gezien en in </a:t>
            </a:r>
            <a:r>
              <a:rPr lang="nl-NL" sz="1800" dirty="0" smtClean="0">
                <a:solidFill>
                  <a:srgbClr val="FF0000"/>
                </a:solidFill>
              </a:rPr>
              <a:t>Vlaanderen als vrouwelijk</a:t>
            </a:r>
            <a:r>
              <a:rPr lang="nl-NL" sz="1800" dirty="0" smtClean="0"/>
              <a:t>.</a:t>
            </a:r>
          </a:p>
          <a:p>
            <a:endParaRPr lang="nl-NL" sz="1800" dirty="0"/>
          </a:p>
          <a:p>
            <a:r>
              <a:rPr lang="nl-NL" sz="1800" dirty="0" smtClean="0"/>
              <a:t>Over het algemeen zijn er </a:t>
            </a:r>
            <a:r>
              <a:rPr lang="nl-NL" sz="1800" dirty="0" smtClean="0">
                <a:solidFill>
                  <a:srgbClr val="FF0000"/>
                </a:solidFill>
              </a:rPr>
              <a:t>meer vrouwelijke </a:t>
            </a:r>
            <a:r>
              <a:rPr lang="nl-NL" sz="1800" dirty="0" smtClean="0"/>
              <a:t>dan mannelijke </a:t>
            </a:r>
            <a:r>
              <a:rPr lang="nl-NL" sz="1800" dirty="0" smtClean="0"/>
              <a:t>de-woorden</a:t>
            </a:r>
            <a:r>
              <a:rPr lang="nl-NL" sz="1800" dirty="0" smtClean="0"/>
              <a:t>.</a:t>
            </a: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De-woorden: man/vrouw?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691" y="1428185"/>
            <a:ext cx="5424946" cy="362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Woorden met onderstaande achtervoegsels zijn bijna altijd </a:t>
            </a:r>
            <a:r>
              <a:rPr lang="nl-NL" sz="1800" dirty="0" smtClean="0">
                <a:solidFill>
                  <a:srgbClr val="FF0000"/>
                </a:solidFill>
              </a:rPr>
              <a:t>vrouwelijk</a:t>
            </a:r>
          </a:p>
          <a:p>
            <a:r>
              <a:rPr lang="nl-NL" sz="1800" dirty="0" smtClean="0">
                <a:solidFill>
                  <a:srgbClr val="FF0000"/>
                </a:solidFill>
              </a:rPr>
              <a:t>-nis, -tie, -</a:t>
            </a:r>
            <a:r>
              <a:rPr lang="nl-NL" sz="1800" dirty="0" err="1" smtClean="0">
                <a:solidFill>
                  <a:srgbClr val="FF0000"/>
                </a:solidFill>
              </a:rPr>
              <a:t>ing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heid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teit</a:t>
            </a:r>
            <a:r>
              <a:rPr lang="nl-NL" sz="1800" dirty="0" smtClean="0">
                <a:solidFill>
                  <a:srgbClr val="FF0000"/>
                </a:solidFill>
              </a:rPr>
              <a:t>, -tuur, </a:t>
            </a:r>
            <a:r>
              <a:rPr lang="nl-NL" sz="1800" dirty="0" err="1" smtClean="0">
                <a:solidFill>
                  <a:srgbClr val="FF0000"/>
                </a:solidFill>
              </a:rPr>
              <a:t>theek</a:t>
            </a:r>
            <a:r>
              <a:rPr lang="nl-NL" sz="1800" dirty="0" smtClean="0">
                <a:solidFill>
                  <a:srgbClr val="FF0000"/>
                </a:solidFill>
              </a:rPr>
              <a:t>, -ij, -schap, -is, -te, -st, -</a:t>
            </a:r>
            <a:r>
              <a:rPr lang="nl-NL" sz="1800" dirty="0" err="1" smtClean="0">
                <a:solidFill>
                  <a:srgbClr val="FF0000"/>
                </a:solidFill>
              </a:rPr>
              <a:t>iek</a:t>
            </a:r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dirty="0" smtClean="0"/>
              <a:t>Voorbeelden:</a:t>
            </a:r>
          </a:p>
          <a:p>
            <a:r>
              <a:rPr lang="nl-NL" sz="1800" dirty="0" smtClean="0"/>
              <a:t>Geschiede</a:t>
            </a:r>
            <a:r>
              <a:rPr lang="nl-NL" sz="1800" dirty="0" smtClean="0">
                <a:solidFill>
                  <a:srgbClr val="FF0000"/>
                </a:solidFill>
              </a:rPr>
              <a:t>nis</a:t>
            </a:r>
            <a:r>
              <a:rPr lang="nl-NL" sz="1800" dirty="0" smtClean="0"/>
              <a:t>, direc</a:t>
            </a:r>
            <a:r>
              <a:rPr lang="nl-NL" sz="1800" dirty="0" smtClean="0">
                <a:solidFill>
                  <a:srgbClr val="FF0000"/>
                </a:solidFill>
              </a:rPr>
              <a:t>tie</a:t>
            </a:r>
            <a:r>
              <a:rPr lang="nl-NL" sz="1800" dirty="0" smtClean="0"/>
              <a:t>, reger</a:t>
            </a:r>
            <a:r>
              <a:rPr lang="nl-NL" sz="1800" dirty="0" smtClean="0">
                <a:solidFill>
                  <a:srgbClr val="FF0000"/>
                </a:solidFill>
              </a:rPr>
              <a:t>ing</a:t>
            </a:r>
            <a:r>
              <a:rPr lang="nl-NL" sz="1800" dirty="0" smtClean="0"/>
              <a:t>, oud</a:t>
            </a:r>
            <a:r>
              <a:rPr lang="nl-NL" sz="1800" dirty="0" smtClean="0">
                <a:solidFill>
                  <a:srgbClr val="FF0000"/>
                </a:solidFill>
              </a:rPr>
              <a:t>heid</a:t>
            </a:r>
            <a:r>
              <a:rPr lang="nl-NL" sz="1800" dirty="0" smtClean="0"/>
              <a:t>, capaci</a:t>
            </a:r>
            <a:r>
              <a:rPr lang="nl-NL" sz="1800" dirty="0" smtClean="0">
                <a:solidFill>
                  <a:srgbClr val="FF0000"/>
                </a:solidFill>
              </a:rPr>
              <a:t>teit</a:t>
            </a:r>
            <a:r>
              <a:rPr lang="nl-NL" sz="1800" dirty="0" smtClean="0"/>
              <a:t>, karika</a:t>
            </a:r>
            <a:r>
              <a:rPr lang="nl-NL" sz="1800" dirty="0" smtClean="0">
                <a:solidFill>
                  <a:srgbClr val="FF0000"/>
                </a:solidFill>
              </a:rPr>
              <a:t>tuur</a:t>
            </a:r>
            <a:r>
              <a:rPr lang="nl-NL" sz="1800" dirty="0" smtClean="0"/>
              <a:t>, biblio</a:t>
            </a:r>
            <a:r>
              <a:rPr lang="nl-NL" sz="1800" dirty="0" smtClean="0">
                <a:solidFill>
                  <a:srgbClr val="FF0000"/>
                </a:solidFill>
              </a:rPr>
              <a:t>theek</a:t>
            </a:r>
            <a:r>
              <a:rPr lang="nl-NL" sz="1800" dirty="0" smtClean="0"/>
              <a:t>, woesten</a:t>
            </a:r>
            <a:r>
              <a:rPr lang="nl-NL" sz="1800" dirty="0" smtClean="0">
                <a:solidFill>
                  <a:srgbClr val="FF0000"/>
                </a:solidFill>
              </a:rPr>
              <a:t>ij</a:t>
            </a:r>
            <a:r>
              <a:rPr lang="nl-NL" sz="1800" dirty="0" smtClean="0"/>
              <a:t>, blijd</a:t>
            </a:r>
            <a:r>
              <a:rPr lang="nl-NL" sz="1800" dirty="0" smtClean="0">
                <a:solidFill>
                  <a:srgbClr val="FF0000"/>
                </a:solidFill>
              </a:rPr>
              <a:t>schap</a:t>
            </a:r>
            <a:r>
              <a:rPr lang="nl-NL" sz="1800" dirty="0" smtClean="0"/>
              <a:t>, cris</a:t>
            </a:r>
            <a:r>
              <a:rPr lang="nl-NL" sz="1800" dirty="0" smtClean="0">
                <a:solidFill>
                  <a:srgbClr val="FF0000"/>
                </a:solidFill>
              </a:rPr>
              <a:t>is</a:t>
            </a:r>
            <a:r>
              <a:rPr lang="nl-NL" sz="1800" dirty="0" smtClean="0"/>
              <a:t>, lief</a:t>
            </a:r>
            <a:r>
              <a:rPr lang="nl-NL" sz="1800" dirty="0" smtClean="0">
                <a:solidFill>
                  <a:srgbClr val="FF0000"/>
                </a:solidFill>
              </a:rPr>
              <a:t>de</a:t>
            </a:r>
            <a:r>
              <a:rPr lang="nl-NL" sz="1800" dirty="0" smtClean="0"/>
              <a:t>, leng</a:t>
            </a:r>
            <a:r>
              <a:rPr lang="nl-NL" sz="1800" dirty="0" smtClean="0">
                <a:solidFill>
                  <a:srgbClr val="FF0000"/>
                </a:solidFill>
              </a:rPr>
              <a:t>te</a:t>
            </a:r>
            <a:r>
              <a:rPr lang="nl-NL" sz="1800" dirty="0" smtClean="0"/>
              <a:t>, vond</a:t>
            </a:r>
            <a:r>
              <a:rPr lang="nl-NL" sz="1800" dirty="0" smtClean="0">
                <a:solidFill>
                  <a:srgbClr val="FF0000"/>
                </a:solidFill>
              </a:rPr>
              <a:t>st</a:t>
            </a:r>
            <a:r>
              <a:rPr lang="nl-NL" sz="1800" dirty="0" smtClean="0"/>
              <a:t>, muz</a:t>
            </a:r>
            <a:r>
              <a:rPr lang="nl-NL" sz="1800" dirty="0" smtClean="0">
                <a:solidFill>
                  <a:srgbClr val="FF0000"/>
                </a:solidFill>
              </a:rPr>
              <a:t>ie</a:t>
            </a:r>
            <a:r>
              <a:rPr lang="nl-NL" sz="1800" dirty="0">
                <a:solidFill>
                  <a:srgbClr val="FF0000"/>
                </a:solidFill>
              </a:rPr>
              <a:t>k</a:t>
            </a:r>
            <a:endParaRPr lang="nl-NL" sz="1800" dirty="0" smtClean="0">
              <a:solidFill>
                <a:srgbClr val="FF0000"/>
              </a:solidFill>
            </a:endParaRP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Vrouwelijke achtervoegsels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060" y="1745055"/>
            <a:ext cx="2293545" cy="344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Met een achtervoegsel kun je ook aangeven of het om een man of vrouw gaat.</a:t>
            </a:r>
          </a:p>
          <a:p>
            <a:r>
              <a:rPr lang="nl-NL" sz="1800" dirty="0" smtClean="0"/>
              <a:t>Mannelijke personen:</a:t>
            </a:r>
          </a:p>
          <a:p>
            <a:r>
              <a:rPr lang="nl-NL" sz="1800" dirty="0" smtClean="0">
                <a:solidFill>
                  <a:srgbClr val="FF0000"/>
                </a:solidFill>
              </a:rPr>
              <a:t>-aar, -</a:t>
            </a:r>
            <a:r>
              <a:rPr lang="nl-NL" sz="1800" dirty="0" err="1" smtClean="0">
                <a:solidFill>
                  <a:srgbClr val="FF0000"/>
                </a:solidFill>
              </a:rPr>
              <a:t>ant</a:t>
            </a:r>
            <a:r>
              <a:rPr lang="nl-NL" sz="1800" dirty="0" smtClean="0">
                <a:solidFill>
                  <a:srgbClr val="FF0000"/>
                </a:solidFill>
              </a:rPr>
              <a:t>, -er, -</a:t>
            </a:r>
            <a:r>
              <a:rPr lang="nl-NL" sz="1800" dirty="0" err="1" smtClean="0">
                <a:solidFill>
                  <a:srgbClr val="FF0000"/>
                </a:solidFill>
              </a:rPr>
              <a:t>erd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ier</a:t>
            </a:r>
            <a:r>
              <a:rPr lang="nl-NL" sz="1800" dirty="0" smtClean="0">
                <a:solidFill>
                  <a:srgbClr val="FF0000"/>
                </a:solidFill>
              </a:rPr>
              <a:t>,  -</a:t>
            </a:r>
            <a:r>
              <a:rPr lang="nl-NL" sz="1800" dirty="0" err="1" smtClean="0">
                <a:solidFill>
                  <a:srgbClr val="FF0000"/>
                </a:solidFill>
              </a:rPr>
              <a:t>icus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ist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eling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eur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oot</a:t>
            </a:r>
            <a:endParaRPr lang="nl-NL" sz="1800" dirty="0" smtClean="0">
              <a:solidFill>
                <a:srgbClr val="FF0000"/>
              </a:solidFill>
            </a:endParaRPr>
          </a:p>
          <a:p>
            <a:r>
              <a:rPr lang="nl-NL" sz="1800" dirty="0" smtClean="0"/>
              <a:t>Voorbeelden:</a:t>
            </a:r>
          </a:p>
          <a:p>
            <a:r>
              <a:rPr lang="nl-NL" sz="1800" dirty="0" smtClean="0"/>
              <a:t>Eigen</a:t>
            </a:r>
            <a:r>
              <a:rPr lang="nl-NL" sz="1800" dirty="0" smtClean="0">
                <a:solidFill>
                  <a:srgbClr val="FF0000"/>
                </a:solidFill>
              </a:rPr>
              <a:t>aar</a:t>
            </a:r>
            <a:r>
              <a:rPr lang="nl-NL" sz="1800" dirty="0" smtClean="0"/>
              <a:t>, </a:t>
            </a:r>
            <a:r>
              <a:rPr lang="nl-NL" sz="1800" dirty="0" smtClean="0"/>
              <a:t>fabrik</a:t>
            </a:r>
            <a:r>
              <a:rPr lang="nl-NL" sz="1800" dirty="0" smtClean="0">
                <a:solidFill>
                  <a:srgbClr val="FF0000"/>
                </a:solidFill>
              </a:rPr>
              <a:t>ant</a:t>
            </a:r>
            <a:r>
              <a:rPr lang="nl-NL" sz="1800" dirty="0" smtClean="0"/>
              <a:t>, wielrenn</a:t>
            </a:r>
            <a:r>
              <a:rPr lang="nl-NL" sz="1800" dirty="0" smtClean="0">
                <a:solidFill>
                  <a:srgbClr val="FF0000"/>
                </a:solidFill>
              </a:rPr>
              <a:t>er</a:t>
            </a:r>
            <a:r>
              <a:rPr lang="nl-NL" sz="1800" dirty="0" smtClean="0"/>
              <a:t>, zeik</a:t>
            </a:r>
            <a:r>
              <a:rPr lang="nl-NL" sz="1800" dirty="0" smtClean="0">
                <a:solidFill>
                  <a:srgbClr val="FF0000"/>
                </a:solidFill>
              </a:rPr>
              <a:t>erd</a:t>
            </a:r>
            <a:r>
              <a:rPr lang="nl-NL" sz="1800" dirty="0" smtClean="0"/>
              <a:t>, vliegen</a:t>
            </a:r>
            <a:r>
              <a:rPr lang="nl-NL" sz="1800" dirty="0" smtClean="0">
                <a:solidFill>
                  <a:srgbClr val="FF0000"/>
                </a:solidFill>
              </a:rPr>
              <a:t>ier</a:t>
            </a:r>
            <a:r>
              <a:rPr lang="nl-NL" sz="1800" dirty="0" smtClean="0"/>
              <a:t>, polit</a:t>
            </a:r>
            <a:r>
              <a:rPr lang="nl-NL" sz="1800" dirty="0" smtClean="0">
                <a:solidFill>
                  <a:srgbClr val="FF0000"/>
                </a:solidFill>
              </a:rPr>
              <a:t>icus</a:t>
            </a:r>
            <a:r>
              <a:rPr lang="nl-NL" sz="1800" dirty="0" smtClean="0"/>
              <a:t>, sad</a:t>
            </a:r>
            <a:r>
              <a:rPr lang="nl-NL" sz="1800" dirty="0" smtClean="0">
                <a:solidFill>
                  <a:srgbClr val="FF0000"/>
                </a:solidFill>
              </a:rPr>
              <a:t>ist</a:t>
            </a:r>
            <a:r>
              <a:rPr lang="nl-NL" sz="1800" dirty="0" smtClean="0"/>
              <a:t>, dorp</a:t>
            </a:r>
            <a:r>
              <a:rPr lang="nl-NL" sz="1800" dirty="0" smtClean="0">
                <a:solidFill>
                  <a:srgbClr val="FF0000"/>
                </a:solidFill>
              </a:rPr>
              <a:t>eling</a:t>
            </a:r>
            <a:r>
              <a:rPr lang="nl-NL" sz="1800" dirty="0" smtClean="0"/>
              <a:t>, act</a:t>
            </a:r>
            <a:r>
              <a:rPr lang="nl-NL" sz="1800" dirty="0" smtClean="0">
                <a:solidFill>
                  <a:srgbClr val="FF0000"/>
                </a:solidFill>
              </a:rPr>
              <a:t>eur</a:t>
            </a:r>
            <a:r>
              <a:rPr lang="nl-NL" sz="1800" dirty="0" smtClean="0"/>
              <a:t>, echtgen</a:t>
            </a:r>
            <a:r>
              <a:rPr lang="nl-NL" sz="1800" dirty="0" smtClean="0">
                <a:solidFill>
                  <a:srgbClr val="FF0000"/>
                </a:solidFill>
              </a:rPr>
              <a:t>oot</a:t>
            </a: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Personen: m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215" y="1708841"/>
            <a:ext cx="2917479" cy="291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Van de meeste woorden die een mannelijk persoon aangeven kun je woord </a:t>
            </a:r>
            <a:r>
              <a:rPr lang="nl-NL" sz="1800" dirty="0" smtClean="0">
                <a:solidFill>
                  <a:srgbClr val="FF0000"/>
                </a:solidFill>
              </a:rPr>
              <a:t>afleiden</a:t>
            </a:r>
            <a:r>
              <a:rPr lang="nl-NL" sz="1800" dirty="0" smtClean="0"/>
              <a:t> dat een </a:t>
            </a:r>
            <a:r>
              <a:rPr lang="nl-NL" sz="1800" dirty="0" smtClean="0">
                <a:solidFill>
                  <a:srgbClr val="FF0000"/>
                </a:solidFill>
              </a:rPr>
              <a:t>vrouwelijk persoon</a:t>
            </a:r>
            <a:r>
              <a:rPr lang="nl-NL" sz="1800" dirty="0" smtClean="0"/>
              <a:t> aangeeft:</a:t>
            </a:r>
          </a:p>
          <a:p>
            <a:endParaRPr lang="nl-NL" sz="1800" dirty="0"/>
          </a:p>
          <a:p>
            <a:r>
              <a:rPr lang="nl-NL" sz="1800" dirty="0" smtClean="0"/>
              <a:t>-</a:t>
            </a:r>
            <a:r>
              <a:rPr lang="nl-NL" sz="1800" dirty="0" smtClean="0">
                <a:solidFill>
                  <a:srgbClr val="FF0000"/>
                </a:solidFill>
              </a:rPr>
              <a:t>es, -</a:t>
            </a:r>
            <a:r>
              <a:rPr lang="nl-NL" sz="1800" dirty="0" err="1" smtClean="0">
                <a:solidFill>
                  <a:srgbClr val="FF0000"/>
                </a:solidFill>
              </a:rPr>
              <a:t>ess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esse</a:t>
            </a:r>
            <a:r>
              <a:rPr lang="nl-NL" sz="1800" dirty="0" smtClean="0">
                <a:solidFill>
                  <a:srgbClr val="FF0000"/>
                </a:solidFill>
              </a:rPr>
              <a:t>, -</a:t>
            </a:r>
            <a:r>
              <a:rPr lang="nl-NL" sz="1800" dirty="0" err="1" smtClean="0">
                <a:solidFill>
                  <a:srgbClr val="FF0000"/>
                </a:solidFill>
              </a:rPr>
              <a:t>trice</a:t>
            </a:r>
            <a:r>
              <a:rPr lang="nl-NL" sz="1800" dirty="0" smtClean="0">
                <a:solidFill>
                  <a:srgbClr val="FF0000"/>
                </a:solidFill>
              </a:rPr>
              <a:t>, -in, -ster, -e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dirty="0" smtClean="0"/>
              <a:t>Zanger</a:t>
            </a:r>
            <a:r>
              <a:rPr lang="nl-NL" sz="1800" dirty="0" smtClean="0">
                <a:solidFill>
                  <a:schemeClr val="tx2"/>
                </a:solidFill>
              </a:rPr>
              <a:t>es</a:t>
            </a:r>
            <a:r>
              <a:rPr lang="nl-NL" sz="1800" dirty="0" smtClean="0"/>
              <a:t>, host</a:t>
            </a:r>
            <a:r>
              <a:rPr lang="nl-NL" sz="1800" dirty="0" smtClean="0">
                <a:solidFill>
                  <a:schemeClr val="tx2"/>
                </a:solidFill>
              </a:rPr>
              <a:t>ess</a:t>
            </a:r>
            <a:r>
              <a:rPr lang="nl-NL" sz="1800" dirty="0" smtClean="0"/>
              <a:t>, eigenar</a:t>
            </a:r>
            <a:r>
              <a:rPr lang="nl-NL" sz="1800" dirty="0" smtClean="0">
                <a:solidFill>
                  <a:schemeClr val="tx2"/>
                </a:solidFill>
              </a:rPr>
              <a:t>esse</a:t>
            </a:r>
            <a:r>
              <a:rPr lang="nl-NL" sz="1800" dirty="0" smtClean="0"/>
              <a:t>, actr</a:t>
            </a:r>
            <a:r>
              <a:rPr lang="nl-NL" sz="1800" dirty="0" smtClean="0">
                <a:solidFill>
                  <a:schemeClr val="tx2"/>
                </a:solidFill>
              </a:rPr>
              <a:t>ice</a:t>
            </a:r>
            <a:r>
              <a:rPr lang="nl-NL" sz="1800" dirty="0" smtClean="0"/>
              <a:t>, boeri</a:t>
            </a:r>
            <a:r>
              <a:rPr lang="nl-NL" sz="1800" dirty="0" smtClean="0">
                <a:solidFill>
                  <a:schemeClr val="tx2"/>
                </a:solidFill>
              </a:rPr>
              <a:t>n</a:t>
            </a:r>
            <a:r>
              <a:rPr lang="nl-NL" sz="1800" dirty="0" smtClean="0"/>
              <a:t>, wielren</a:t>
            </a:r>
            <a:r>
              <a:rPr lang="nl-NL" sz="1800" dirty="0" smtClean="0">
                <a:solidFill>
                  <a:schemeClr val="tx2"/>
                </a:solidFill>
              </a:rPr>
              <a:t>ster</a:t>
            </a:r>
            <a:r>
              <a:rPr lang="nl-NL" sz="1800" dirty="0" smtClean="0"/>
              <a:t>, echtgenot</a:t>
            </a:r>
            <a:r>
              <a:rPr lang="nl-NL" sz="1800" dirty="0" smtClean="0">
                <a:solidFill>
                  <a:schemeClr val="tx2"/>
                </a:solidFill>
              </a:rPr>
              <a:t>e</a:t>
            </a:r>
            <a:endParaRPr lang="nl-NL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Personen: v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659" y="1810694"/>
            <a:ext cx="2866950" cy="28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Huiswerk voor vrijdag 04-09-2015</a:t>
            </a:r>
          </a:p>
          <a:p>
            <a:endParaRPr lang="nl-NL" dirty="0"/>
          </a:p>
          <a:p>
            <a:r>
              <a:rPr lang="nl-NL" dirty="0" smtClean="0"/>
              <a:t>Woorden 1.7</a:t>
            </a:r>
          </a:p>
          <a:p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err="1" smtClean="0"/>
              <a:t>tm</a:t>
            </a:r>
            <a:r>
              <a:rPr lang="nl-NL" smtClean="0"/>
              <a:t> 6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156</TotalTime>
  <Words>287</Words>
  <Application>Microsoft Office PowerPoint</Application>
  <PresentationFormat>Diavoorstelling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woorden 1.7</vt:lpstr>
      <vt:lpstr>Wat gaan we vandaag doen?</vt:lpstr>
      <vt:lpstr>De-woorden: man/vrouw?</vt:lpstr>
      <vt:lpstr>Vrouwelijke achtervoegsels</vt:lpstr>
      <vt:lpstr>Personen: m</vt:lpstr>
      <vt:lpstr>Personen: v</vt:lpstr>
      <vt:lpstr>Opdrachten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19</cp:revision>
  <dcterms:created xsi:type="dcterms:W3CDTF">2015-08-26T13:16:10Z</dcterms:created>
  <dcterms:modified xsi:type="dcterms:W3CDTF">2015-09-02T17:42:07Z</dcterms:modified>
</cp:coreProperties>
</file>