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71" r:id="rId3"/>
    <p:sldId id="272" r:id="rId4"/>
    <p:sldId id="263" r:id="rId5"/>
    <p:sldId id="26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797675" cy="9928225"/>
  <p:custDataLst>
    <p:tags r:id="rId14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15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12-1-2015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12-1-2015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Cursus spellen 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7 t/m 9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Maken </a:t>
            </a:r>
            <a:r>
              <a:rPr lang="nl-NL" dirty="0" err="1"/>
              <a:t>blz</a:t>
            </a:r>
            <a:r>
              <a:rPr lang="nl-NL" dirty="0"/>
              <a:t> 234 t/m </a:t>
            </a:r>
            <a:r>
              <a:rPr lang="nl-NL" dirty="0" smtClean="0"/>
              <a:t>236 opdracht 11 t/m 15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63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19760"/>
          </a:xfrm>
        </p:spPr>
        <p:txBody>
          <a:bodyPr>
            <a:normAutofit fontScale="62500" lnSpcReduction="20000"/>
          </a:bodyPr>
          <a:lstStyle/>
          <a:p>
            <a:pPr lvl="0">
              <a:buNone/>
            </a:pPr>
            <a:endParaRPr lang="nl-NL" dirty="0"/>
          </a:p>
          <a:p>
            <a:pPr lvl="1"/>
            <a:r>
              <a:rPr lang="nl-NL" u="sng" dirty="0" smtClean="0"/>
              <a:t>Par 1</a:t>
            </a:r>
            <a:r>
              <a:rPr lang="nl-NL" u="sng" dirty="0" smtClean="0"/>
              <a:t>Leesteken: </a:t>
            </a:r>
            <a:r>
              <a:rPr lang="nl-NL" dirty="0" smtClean="0"/>
              <a:t>; : , . ‘’ ? !</a:t>
            </a:r>
          </a:p>
          <a:p>
            <a:pPr lvl="1"/>
            <a:endParaRPr lang="nl-NL" dirty="0" smtClean="0"/>
          </a:p>
          <a:p>
            <a:pPr lvl="1"/>
            <a:r>
              <a:rPr lang="nl-NL" u="sng" dirty="0" smtClean="0"/>
              <a:t>Par 2 Hoofdletters: </a:t>
            </a:r>
            <a:r>
              <a:rPr lang="nl-NL" dirty="0" smtClean="0"/>
              <a:t>eigennamen, aardrijkskundige namen, na een ` enz.</a:t>
            </a:r>
          </a:p>
          <a:p>
            <a:pPr lvl="1"/>
            <a:endParaRPr lang="nl-NL" dirty="0" smtClean="0"/>
          </a:p>
          <a:p>
            <a:pPr lvl="1"/>
            <a:r>
              <a:rPr lang="nl-NL" u="sng" dirty="0" smtClean="0"/>
              <a:t>Par 3Meervoudsvorming:</a:t>
            </a:r>
            <a:r>
              <a:rPr lang="nl-NL" dirty="0" smtClean="0"/>
              <a:t> -s of –en </a:t>
            </a:r>
            <a:r>
              <a:rPr lang="nl-NL" dirty="0" err="1" smtClean="0"/>
              <a:t>en</a:t>
            </a:r>
            <a:r>
              <a:rPr lang="nl-NL" dirty="0" smtClean="0"/>
              <a:t> soms een `s. Let op bij woorden die eindigen op –ie!</a:t>
            </a:r>
          </a:p>
          <a:p>
            <a:pPr lvl="1"/>
            <a:endParaRPr lang="nl-NL" dirty="0"/>
          </a:p>
          <a:p>
            <a:pPr lvl="1"/>
            <a:r>
              <a:rPr lang="nl-NL" u="sng" dirty="0" smtClean="0"/>
              <a:t>Par 4Tussenklanken in samengestelde woorden:</a:t>
            </a:r>
            <a:r>
              <a:rPr lang="nl-NL" dirty="0" smtClean="0"/>
              <a:t> -s of –e(n) </a:t>
            </a:r>
            <a:r>
              <a:rPr lang="nl-NL" dirty="0" err="1" smtClean="0"/>
              <a:t>pannENkoeken</a:t>
            </a:r>
            <a:r>
              <a:rPr lang="nl-NL" dirty="0" smtClean="0"/>
              <a:t>, </a:t>
            </a:r>
            <a:r>
              <a:rPr lang="nl-NL" dirty="0" err="1" smtClean="0"/>
              <a:t>huwelijkSfeest</a:t>
            </a:r>
            <a:endParaRPr lang="nl-NL" dirty="0" smtClean="0"/>
          </a:p>
          <a:p>
            <a:pPr lvl="1"/>
            <a:endParaRPr lang="nl-NL" dirty="0"/>
          </a:p>
          <a:p>
            <a:pPr lvl="1"/>
            <a:r>
              <a:rPr lang="nl-NL" u="sng" dirty="0" smtClean="0"/>
              <a:t>Par 5Verkleinwoorden: </a:t>
            </a:r>
            <a:r>
              <a:rPr lang="nl-NL" dirty="0" smtClean="0"/>
              <a:t>zelfstandig naamwoord+ -je, -</a:t>
            </a:r>
            <a:r>
              <a:rPr lang="nl-NL" dirty="0" err="1" smtClean="0"/>
              <a:t>kje</a:t>
            </a:r>
            <a:r>
              <a:rPr lang="nl-NL" dirty="0" smtClean="0"/>
              <a:t>, </a:t>
            </a:r>
          </a:p>
          <a:p>
            <a:pPr marL="18000" lvl="1" indent="0">
              <a:buNone/>
            </a:pPr>
            <a:r>
              <a:rPr lang="nl-NL" dirty="0" smtClean="0"/>
              <a:t>-</a:t>
            </a:r>
            <a:r>
              <a:rPr lang="nl-NL" dirty="0" err="1" smtClean="0"/>
              <a:t>pje</a:t>
            </a:r>
            <a:r>
              <a:rPr lang="nl-NL" dirty="0" smtClean="0"/>
              <a:t>, -</a:t>
            </a:r>
            <a:r>
              <a:rPr lang="nl-NL" dirty="0" err="1" smtClean="0"/>
              <a:t>tje</a:t>
            </a:r>
            <a:r>
              <a:rPr lang="nl-NL" dirty="0" smtClean="0"/>
              <a:t>, -</a:t>
            </a:r>
            <a:r>
              <a:rPr lang="nl-NL" dirty="0" err="1" smtClean="0"/>
              <a:t>etje</a:t>
            </a:r>
            <a:endParaRPr lang="nl-NL" dirty="0"/>
          </a:p>
          <a:p>
            <a:pPr marL="18000" lvl="1" indent="0">
              <a:buNone/>
            </a:pPr>
            <a:r>
              <a:rPr lang="nl-NL" dirty="0" smtClean="0"/>
              <a:t>Bloempje, kindje, pennetje, A4`tje, tv`tje</a:t>
            </a:r>
          </a:p>
          <a:p>
            <a:pPr marL="18000" lvl="1" indent="0">
              <a:buNone/>
            </a:pPr>
            <a:endParaRPr lang="nl-NL" dirty="0" smtClean="0"/>
          </a:p>
          <a:p>
            <a:pPr lvl="1"/>
            <a:r>
              <a:rPr lang="nl-NL" u="sng" dirty="0" smtClean="0"/>
              <a:t>Par 6: aan elkaar of los: </a:t>
            </a:r>
            <a:r>
              <a:rPr lang="nl-NL" dirty="0" smtClean="0"/>
              <a:t>samengestelde woorden van twee of meer woorden aan elkaar als ze één begrip vormen en getallen tot honderd en samenstelling met honderd en duizend:  huissleutel, vuilstortplaats, vijfhonderd, vijftienduizend.</a:t>
            </a:r>
            <a:endParaRPr lang="nl-NL" dirty="0"/>
          </a:p>
          <a:p>
            <a:pPr marL="18000" lvl="1" indent="0">
              <a:buNone/>
            </a:pPr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weten we al?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91768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nl-NL" dirty="0"/>
          </a:p>
          <a:p>
            <a:pPr lvl="1"/>
            <a:r>
              <a:rPr lang="nl-NL" u="sng" dirty="0" smtClean="0"/>
              <a:t>Par 7 Liggend streepje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u="sng" dirty="0" smtClean="0"/>
              <a:t>Par 8 Trema</a:t>
            </a:r>
          </a:p>
          <a:p>
            <a:pPr lvl="1"/>
            <a:endParaRPr lang="nl-NL" dirty="0" smtClean="0"/>
          </a:p>
          <a:p>
            <a:pPr lvl="1"/>
            <a:r>
              <a:rPr lang="nl-NL" u="sng" dirty="0" smtClean="0"/>
              <a:t>Par 9 Apostrof 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941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10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/>
              <a:t>Bij hele onoverzichtelijke </a:t>
            </a:r>
            <a:r>
              <a:rPr lang="nl-NL" dirty="0" smtClean="0"/>
              <a:t>woorden:</a:t>
            </a:r>
          </a:p>
          <a:p>
            <a:pPr>
              <a:buNone/>
            </a:pPr>
            <a:r>
              <a:rPr lang="nl-NL" sz="1600" b="0" dirty="0"/>
              <a:t>Huis-aan-huisblad, doe-het-zelver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Bij </a:t>
            </a:r>
            <a:r>
              <a:rPr lang="nl-NL" dirty="0"/>
              <a:t>samenstellingen waar klinkers ‘botsen</a:t>
            </a:r>
            <a:r>
              <a:rPr lang="nl-NL" dirty="0" smtClean="0"/>
              <a:t>’</a:t>
            </a:r>
          </a:p>
          <a:p>
            <a:pPr>
              <a:buNone/>
            </a:pPr>
            <a:r>
              <a:rPr lang="nl-NL" sz="1600" b="0" dirty="0"/>
              <a:t>Zee-egel, na-apen, zo-even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Bij letters, cijfers, tekens en St of </a:t>
            </a:r>
            <a:r>
              <a:rPr lang="nl-NL" dirty="0" smtClean="0"/>
              <a:t>Sint</a:t>
            </a:r>
          </a:p>
          <a:p>
            <a:pPr>
              <a:buNone/>
            </a:pPr>
            <a:r>
              <a:rPr lang="nl-NL" sz="1600" b="0" dirty="0"/>
              <a:t>20+-kaas, </a:t>
            </a:r>
            <a:r>
              <a:rPr lang="nl-NL" sz="1600" b="0" dirty="0" err="1"/>
              <a:t>anwb</a:t>
            </a:r>
            <a:r>
              <a:rPr lang="nl-NL" sz="1600" b="0" dirty="0"/>
              <a:t>-kantoor, Sint-Lucaskerk</a:t>
            </a:r>
          </a:p>
          <a:p>
            <a:pPr>
              <a:buNone/>
            </a:pPr>
            <a:endParaRPr lang="nl-NL" sz="1600" b="0" dirty="0"/>
          </a:p>
          <a:p>
            <a:pPr>
              <a:buNone/>
            </a:pPr>
            <a:r>
              <a:rPr lang="nl-NL" dirty="0"/>
              <a:t>In woorden met voorvoegsel als: </a:t>
            </a:r>
            <a:r>
              <a:rPr lang="nl-NL" dirty="0" smtClean="0"/>
              <a:t>ex/non/oud/niet</a:t>
            </a:r>
          </a:p>
          <a:p>
            <a:pPr>
              <a:buNone/>
            </a:pPr>
            <a:r>
              <a:rPr lang="nl-NL" sz="1600" b="0" dirty="0"/>
              <a:t>Ex-vrouw, non-stop, niet-roker, oud-president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En voor een hoofdletter  ook bij Anti/ oer/ </a:t>
            </a:r>
            <a:r>
              <a:rPr lang="nl-NL" dirty="0" smtClean="0"/>
              <a:t>on/pro</a:t>
            </a:r>
          </a:p>
          <a:p>
            <a:pPr>
              <a:buNone/>
            </a:pPr>
            <a:r>
              <a:rPr lang="nl-NL" sz="1600" b="0" dirty="0"/>
              <a:t>Anti-Amerikaans, oer-Hollands, pro-Russisch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Bij twee woorden die gelijk zijn aan elkaar</a:t>
            </a:r>
          </a:p>
          <a:p>
            <a:r>
              <a:rPr lang="nl-NL" b="0" dirty="0" smtClean="0"/>
              <a:t>Trainer-coach, minister-president</a:t>
            </a:r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3923928" y="6768306"/>
            <a:ext cx="285750" cy="179388"/>
          </a:xfrm>
        </p:spPr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 8 koppelteken bij…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/>
            <a:r>
              <a:rPr lang="nl-NL" dirty="0"/>
              <a:t>Als je </a:t>
            </a:r>
            <a:r>
              <a:rPr lang="nl-NL" dirty="0">
                <a:solidFill>
                  <a:srgbClr val="FF0000"/>
                </a:solidFill>
              </a:rPr>
              <a:t>een deel </a:t>
            </a:r>
            <a:r>
              <a:rPr lang="nl-NL" dirty="0"/>
              <a:t>van het woord weglaat</a:t>
            </a:r>
            <a:r>
              <a:rPr lang="nl-NL" dirty="0" smtClean="0"/>
              <a:t>.</a:t>
            </a:r>
          </a:p>
          <a:p>
            <a:pPr>
              <a:buNone/>
            </a:pPr>
            <a:r>
              <a:rPr lang="nl-NL" sz="1600" b="0" dirty="0"/>
              <a:t>Voor- en nadelen (voordelen en nadelen) varkens- en kippenhouder (varkenshouder en kippenhouder)</a:t>
            </a:r>
          </a:p>
          <a:p>
            <a:pPr marL="514350" indent="-514350"/>
            <a:endParaRPr lang="nl-NL" dirty="0"/>
          </a:p>
          <a:p>
            <a:pPr marL="285750" indent="-285750"/>
            <a:r>
              <a:rPr lang="nl-NL" dirty="0"/>
              <a:t>Let op!! Gebruik geen weglatingsteken als je </a:t>
            </a:r>
            <a:r>
              <a:rPr lang="nl-NL" dirty="0">
                <a:solidFill>
                  <a:srgbClr val="FF0000"/>
                </a:solidFill>
              </a:rPr>
              <a:t>een heel woord </a:t>
            </a:r>
            <a:r>
              <a:rPr lang="nl-NL" dirty="0"/>
              <a:t>weglaat</a:t>
            </a:r>
            <a:r>
              <a:rPr lang="nl-NL" dirty="0" smtClean="0"/>
              <a:t>!</a:t>
            </a:r>
          </a:p>
          <a:p>
            <a:pPr>
              <a:buNone/>
            </a:pPr>
            <a:r>
              <a:rPr lang="nl-NL" sz="1600" b="0" dirty="0"/>
              <a:t>Oude en nieuwe </a:t>
            </a:r>
            <a:r>
              <a:rPr lang="nl-NL" sz="1600" b="0" dirty="0" smtClean="0"/>
              <a:t>boeken, mooie en lelijke kleding</a:t>
            </a:r>
            <a:endParaRPr lang="nl-NL" sz="1600" b="0" dirty="0"/>
          </a:p>
          <a:p>
            <a:pPr marL="514350" indent="-514350"/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Weglatingsteken bij: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002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Wanneer een woord niet meer op een regel past. Breek alleen af tussen twee lettergrepen.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 voor de exacte regels bekijk </a:t>
            </a:r>
            <a:r>
              <a:rPr lang="nl-NL" dirty="0" err="1" smtClean="0"/>
              <a:t>blz</a:t>
            </a:r>
            <a:r>
              <a:rPr lang="nl-NL" dirty="0" smtClean="0"/>
              <a:t> 234 van je boek!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Afbreekteken bij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36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Het trema voorkomt uitspraakproblemen in woorden die GEEN SAMENSTELLING zijn:</a:t>
            </a:r>
          </a:p>
          <a:p>
            <a:endParaRPr lang="nl-NL" dirty="0"/>
          </a:p>
          <a:p>
            <a:r>
              <a:rPr lang="nl-NL" dirty="0" smtClean="0"/>
              <a:t>Plaat het trema op de tweede klinker waar het lees- of uitspraakprobleem kan ontstaan:</a:t>
            </a:r>
          </a:p>
          <a:p>
            <a:endParaRPr lang="nl-NL" dirty="0"/>
          </a:p>
          <a:p>
            <a:r>
              <a:rPr lang="nl-NL" sz="2400" b="0" dirty="0" smtClean="0"/>
              <a:t>Zee-en: Zeeën</a:t>
            </a:r>
          </a:p>
          <a:p>
            <a:endParaRPr lang="nl-NL" sz="2400" b="0" dirty="0" smtClean="0"/>
          </a:p>
          <a:p>
            <a:r>
              <a:rPr lang="nl-NL" sz="2400" b="0" dirty="0" smtClean="0"/>
              <a:t>Co-</a:t>
            </a:r>
            <a:r>
              <a:rPr lang="nl-NL" sz="2400" b="0" dirty="0" err="1" smtClean="0"/>
              <a:t>ordinator</a:t>
            </a:r>
            <a:r>
              <a:rPr lang="nl-NL" sz="2400" b="0" dirty="0" smtClean="0"/>
              <a:t>: coördinator</a:t>
            </a:r>
          </a:p>
          <a:p>
            <a:endParaRPr lang="nl-NL" sz="2400" b="0" dirty="0" smtClean="0"/>
          </a:p>
          <a:p>
            <a:r>
              <a:rPr lang="nl-NL" sz="2400" b="0" dirty="0" smtClean="0"/>
              <a:t>Fobie-en: fobieën</a:t>
            </a:r>
          </a:p>
          <a:p>
            <a:endParaRPr lang="nl-NL" sz="2400" b="0" dirty="0" smtClean="0"/>
          </a:p>
          <a:p>
            <a:r>
              <a:rPr lang="nl-NL" sz="2400" b="0" dirty="0" err="1" smtClean="0"/>
              <a:t>Vacu-um</a:t>
            </a:r>
            <a:r>
              <a:rPr lang="nl-NL" sz="2400" b="0" dirty="0" smtClean="0"/>
              <a:t>: vacuüm</a:t>
            </a:r>
            <a:endParaRPr lang="nl-NL" sz="2400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8 trema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832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nl-NL" dirty="0" smtClean="0"/>
              <a:t>Op de plaats van een weggelaten letter:</a:t>
            </a:r>
          </a:p>
          <a:p>
            <a:pPr marL="285750" indent="-285750"/>
            <a:r>
              <a:rPr lang="nl-NL" sz="1600" b="0" dirty="0" smtClean="0"/>
              <a:t>`</a:t>
            </a:r>
            <a:r>
              <a:rPr lang="nl-NL" sz="1600" b="0" dirty="0" err="1" smtClean="0"/>
              <a:t>S-Hertogenbosch</a:t>
            </a:r>
            <a:r>
              <a:rPr lang="nl-NL" sz="1600" b="0" dirty="0" smtClean="0"/>
              <a:t>, ge-sms`t, `t Is al laat</a:t>
            </a:r>
          </a:p>
          <a:p>
            <a:pPr marL="285750" indent="-285750"/>
            <a:endParaRPr lang="nl-NL" dirty="0"/>
          </a:p>
          <a:p>
            <a:pPr marL="285750" indent="-285750"/>
            <a:r>
              <a:rPr lang="nl-NL" dirty="0" smtClean="0"/>
              <a:t>Op de plaats van een weggelaten bezits-s:</a:t>
            </a:r>
          </a:p>
          <a:p>
            <a:pPr marL="285750" indent="-285750"/>
            <a:r>
              <a:rPr lang="nl-NL" sz="1600" b="0" dirty="0" smtClean="0"/>
              <a:t>Els` fiets, Beatrix` hoedje, </a:t>
            </a:r>
          </a:p>
          <a:p>
            <a:pPr marL="285750" indent="-285750"/>
            <a:endParaRPr lang="nl-NL" dirty="0"/>
          </a:p>
          <a:p>
            <a:pPr marL="285750" indent="-285750"/>
            <a:r>
              <a:rPr lang="nl-NL" dirty="0" smtClean="0"/>
              <a:t>Om uitspraakproblemen bij het meervoud van bezitsaanduidingen te voorkomen:</a:t>
            </a:r>
          </a:p>
          <a:p>
            <a:pPr marL="285750" indent="-285750"/>
            <a:r>
              <a:rPr lang="nl-NL" sz="1600" b="0" dirty="0" smtClean="0"/>
              <a:t>Tanja`s jas,  Guido`s pen, </a:t>
            </a:r>
            <a:r>
              <a:rPr lang="nl-NL" sz="1600" b="0" dirty="0"/>
              <a:t>R</a:t>
            </a:r>
            <a:r>
              <a:rPr lang="nl-NL" sz="1600" b="0" dirty="0" smtClean="0"/>
              <a:t>emco`s les, Jarno`s </a:t>
            </a:r>
            <a:r>
              <a:rPr lang="nl-NL" sz="1600" b="0" dirty="0" err="1" smtClean="0"/>
              <a:t>Ipad</a:t>
            </a:r>
            <a:endParaRPr lang="nl-NL" sz="1600" b="0" dirty="0" smtClean="0"/>
          </a:p>
          <a:p>
            <a:pPr marL="285750" indent="-285750"/>
            <a:endParaRPr lang="nl-NL" dirty="0" smtClean="0"/>
          </a:p>
          <a:p>
            <a:pPr marL="285750" indent="-285750"/>
            <a:r>
              <a:rPr lang="nl-NL" dirty="0" smtClean="0"/>
              <a:t>Let op: als de bezits-s geen uitspraakprobleem veroorzaak dan gewoon eraan vast:  </a:t>
            </a:r>
          </a:p>
          <a:p>
            <a:pPr marL="285750" indent="-285750"/>
            <a:r>
              <a:rPr lang="nl-NL" sz="1600" b="0" dirty="0" err="1" smtClean="0"/>
              <a:t>Bors</a:t>
            </a:r>
            <a:r>
              <a:rPr lang="nl-NL" sz="1600" b="0" dirty="0" smtClean="0"/>
              <a:t> </a:t>
            </a:r>
            <a:r>
              <a:rPr lang="nl-NL" sz="1600" b="0" dirty="0" err="1" smtClean="0"/>
              <a:t>Ipad</a:t>
            </a:r>
            <a:r>
              <a:rPr lang="nl-NL" sz="1600" b="0" dirty="0" smtClean="0"/>
              <a:t>, Nicks boek</a:t>
            </a:r>
          </a:p>
          <a:p>
            <a:pPr marL="285750" indent="-285750"/>
            <a:endParaRPr lang="nl-NL" dirty="0"/>
          </a:p>
          <a:p>
            <a:pPr marL="285750" indent="-28575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9 Apostrof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769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nl-NL" dirty="0" smtClean="0"/>
              <a:t>In afleidingen van letter en cijferwoorden: </a:t>
            </a:r>
          </a:p>
          <a:p>
            <a:pPr marL="285750" indent="-285750"/>
            <a:r>
              <a:rPr lang="nl-NL" sz="1600" b="0" dirty="0" smtClean="0"/>
              <a:t>vwo`er, 80+`er, </a:t>
            </a:r>
          </a:p>
          <a:p>
            <a:pPr marL="285750" indent="-285750"/>
            <a:endParaRPr lang="nl-NL" dirty="0"/>
          </a:p>
          <a:p>
            <a:pPr marL="285750" indent="-285750"/>
            <a:r>
              <a:rPr lang="nl-NL" dirty="0" smtClean="0"/>
              <a:t>Bij verkleinwoorden op –y:</a:t>
            </a:r>
          </a:p>
          <a:p>
            <a:pPr marL="285750" indent="-285750"/>
            <a:r>
              <a:rPr lang="nl-NL" sz="1600" b="0" dirty="0" smtClean="0"/>
              <a:t>Baby`tje, lolly`tje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9 Apostrof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75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487</Words>
  <Application>Microsoft Office PowerPoint</Application>
  <PresentationFormat>Diavoorstelling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Briant College</vt:lpstr>
      <vt:lpstr>Cursus spellen </vt:lpstr>
      <vt:lpstr>Wat weten we al?</vt:lpstr>
      <vt:lpstr>Wat gaan we deze les doen?</vt:lpstr>
      <vt:lpstr>Par 8 koppelteken bij…</vt:lpstr>
      <vt:lpstr>Weglatingsteken bij:</vt:lpstr>
      <vt:lpstr>Afbreekteken bij</vt:lpstr>
      <vt:lpstr>Paragraaf 8 trema</vt:lpstr>
      <vt:lpstr>Paragraaf 9 Apostrof </vt:lpstr>
      <vt:lpstr>Paragraaf 9 Apostrof </vt:lpstr>
      <vt:lpstr>Huiswerk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2015-01-12T08:32:34Z</dcterms:created>
  <dcterms:modified xsi:type="dcterms:W3CDTF">2015-01-12T09:16:44Z</dcterms:modified>
</cp:coreProperties>
</file>