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67" r:id="rId4"/>
    <p:sldId id="263" r:id="rId5"/>
    <p:sldId id="264" r:id="rId6"/>
    <p:sldId id="265" r:id="rId7"/>
    <p:sldId id="268" r:id="rId8"/>
    <p:sldId id="269" r:id="rId9"/>
    <p:sldId id="270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84FC76B4-5C74-9A48-BCD7-B123623E2F1D}">
          <p14:sldIdLst>
            <p14:sldId id="256"/>
            <p14:sldId id="257"/>
            <p14:sldId id="267"/>
            <p14:sldId id="263"/>
            <p14:sldId id="264"/>
            <p14:sldId id="265"/>
            <p14:sldId id="268"/>
            <p14:sldId id="269"/>
            <p14:sldId id="270"/>
            <p14:sldId id="272"/>
            <p14:sldId id="273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september 18,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september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september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1749600"/>
            <a:ext cx="7884432" cy="4395600"/>
          </a:xfrm>
        </p:spPr>
        <p:txBody>
          <a:bodyPr/>
          <a:lstStyle>
            <a:lvl4pPr>
              <a:defRPr>
                <a:solidFill>
                  <a:srgbClr val="D0145A"/>
                </a:solidFill>
              </a:defRPr>
            </a:lvl4pPr>
            <a:lvl5pPr>
              <a:defRPr>
                <a:solidFill>
                  <a:srgbClr val="D0145A"/>
                </a:solidFill>
              </a:defRPr>
            </a:lvl5pPr>
            <a:lvl6pPr>
              <a:defRPr baseline="0">
                <a:solidFill>
                  <a:srgbClr val="D0145A"/>
                </a:solidFill>
              </a:defRPr>
            </a:lvl6pPr>
            <a:lvl7pPr>
              <a:defRPr baseline="30000"/>
            </a:lvl7pPr>
          </a:lstStyle>
          <a:p>
            <a:pPr lvl="0"/>
            <a:r>
              <a:rPr lang="nl-NL" dirty="0" smtClean="0"/>
              <a:t>Kop</a:t>
            </a:r>
          </a:p>
          <a:p>
            <a:pPr lvl="1"/>
            <a:r>
              <a:rPr lang="nl-NL" dirty="0" smtClean="0"/>
              <a:t>Voorbeeld opsomming</a:t>
            </a:r>
          </a:p>
          <a:p>
            <a:pPr lvl="2"/>
            <a:r>
              <a:rPr lang="nl-NL" dirty="0" smtClean="0"/>
              <a:t>Tekst</a:t>
            </a:r>
          </a:p>
          <a:p>
            <a:pPr lvl="3"/>
            <a:r>
              <a:rPr lang="nl-NL" dirty="0" smtClean="0"/>
              <a:t>Voorbeeld opsomming 2</a:t>
            </a:r>
          </a:p>
          <a:p>
            <a:pPr lvl="4"/>
            <a:r>
              <a:rPr lang="nl-NL" dirty="0" smtClean="0"/>
              <a:t>Opsomming binnen opsomming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 smtClean="0"/>
              <a:t>Tekstdia</a:t>
            </a:r>
            <a:r>
              <a:rPr lang="nl-NL" dirty="0" smtClean="0"/>
              <a:t> 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803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september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september 18, 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september 18,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september 18,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september 18,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september 18,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september 18,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september 18,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september 18,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Lezen 1.2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Leesstrategieën, tekstverband/signaalwoorden onderwerp en hoofdgedachte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432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576000" y="1749600"/>
            <a:ext cx="7884432" cy="5207792"/>
          </a:xfrm>
        </p:spPr>
        <p:txBody>
          <a:bodyPr/>
          <a:lstStyle/>
          <a:p>
            <a:pPr lvl="1"/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61287" cy="13716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Bepaal: onderwerp/hoofdgedachte en kernzinnen </a:t>
            </a:r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896175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10" y="4025385"/>
            <a:ext cx="4836486" cy="238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38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65" y="1310626"/>
            <a:ext cx="7667625" cy="4947446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10" name="Rechte verbindingslijn met pijl 9"/>
          <p:cNvCxnSpPr/>
          <p:nvPr/>
        </p:nvCxnSpPr>
        <p:spPr>
          <a:xfrm flipV="1">
            <a:off x="3349782" y="2580238"/>
            <a:ext cx="697117" cy="1204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V="1">
            <a:off x="3349782" y="3060071"/>
            <a:ext cx="1240325" cy="1910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flipV="1">
            <a:off x="4409812" y="3245707"/>
            <a:ext cx="777824" cy="1208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865830" y="2228589"/>
            <a:ext cx="172921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hoofdgedachte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4397942" y="2690739"/>
            <a:ext cx="147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kernzin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5224625" y="3061041"/>
            <a:ext cx="92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kernzin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000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Maken opdracht 1 t/</a:t>
            </a:r>
            <a:r>
              <a:rPr lang="nl-NL" smtClean="0"/>
              <a:t>m </a:t>
            </a:r>
            <a:r>
              <a:rPr lang="nl-NL" smtClean="0"/>
              <a:t>11</a:t>
            </a:r>
            <a:endParaRPr lang="nl-NL" dirty="0" smtClean="0"/>
          </a:p>
          <a:p>
            <a:r>
              <a:rPr lang="nl-NL" dirty="0" smtClean="0"/>
              <a:t>Neem morgen een leesboek mee!!!!!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907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gaan we doen deze les?</a:t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Huiswerk spelling opdracht 7 en 11in tweetallen &gt;daarna klassikaal terugkoppelen</a:t>
            </a:r>
          </a:p>
          <a:p>
            <a:endParaRPr lang="nl-NL" dirty="0"/>
          </a:p>
          <a:p>
            <a:r>
              <a:rPr lang="nl-NL" dirty="0" smtClean="0"/>
              <a:t>Start paragraaf 1.4 lezen met korte opdracht</a:t>
            </a:r>
          </a:p>
          <a:p>
            <a:endParaRPr lang="nl-NL" dirty="0"/>
          </a:p>
          <a:p>
            <a:r>
              <a:rPr lang="nl-NL" dirty="0" smtClean="0"/>
              <a:t>Stuk theorie leesstrategieën en tekstverbanden</a:t>
            </a:r>
          </a:p>
          <a:p>
            <a:endParaRPr lang="nl-NL" dirty="0"/>
          </a:p>
          <a:p>
            <a:r>
              <a:rPr lang="nl-NL" dirty="0" smtClean="0"/>
              <a:t>Maken </a:t>
            </a:r>
            <a:r>
              <a:rPr lang="nl-NL" dirty="0" err="1" smtClean="0"/>
              <a:t>opdr</a:t>
            </a:r>
            <a:r>
              <a:rPr lang="nl-NL" dirty="0" smtClean="0"/>
              <a:t> 2 </a:t>
            </a:r>
            <a:r>
              <a:rPr lang="nl-NL" dirty="0" err="1" smtClean="0"/>
              <a:t>tm</a:t>
            </a:r>
            <a:r>
              <a:rPr lang="nl-NL" dirty="0" smtClean="0"/>
              <a:t> 6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446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weet jij nog van lezen?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Waar kijk je naar als je wilt weten wat het onderwerp van een tekst is?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Wat is een kernzin?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Wat is een leesstrategie?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Wat zijn signaalwoorden en welke ken je nog?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Hoe kun je de betekenis van een onbekend woord toch ‘raden’?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363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Leesstrategieën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457200" y="1530836"/>
            <a:ext cx="3291840" cy="639762"/>
          </a:xfrm>
        </p:spPr>
        <p:txBody>
          <a:bodyPr/>
          <a:lstStyle/>
          <a:p>
            <a:r>
              <a:rPr lang="nl-NL" dirty="0" smtClean="0"/>
              <a:t>Verkennend lezen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543207" y="2259366"/>
            <a:ext cx="3576119" cy="38404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smtClean="0"/>
              <a:t>Eerste indruk door tekst te bekijken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smtClean="0"/>
              <a:t>Eerste zin alinea`s tussen inleiding en slot</a:t>
            </a:r>
          </a:p>
          <a:p>
            <a:endParaRPr lang="nl-NL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smtClean="0"/>
              <a:t>Hierdoor krijg je een beeld van onderwerp/tekstdoel en opbouw 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>
          <a:xfrm>
            <a:off x="4309450" y="1524318"/>
            <a:ext cx="3291840" cy="639762"/>
          </a:xfrm>
        </p:spPr>
        <p:txBody>
          <a:bodyPr/>
          <a:lstStyle/>
          <a:p>
            <a:r>
              <a:rPr lang="nl-NL" dirty="0" smtClean="0"/>
              <a:t>Nauwkeurig lezen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>
          <a:xfrm>
            <a:off x="4309450" y="2259366"/>
            <a:ext cx="4075598" cy="38404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Tekst volledig lezen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Doel: begrijpen van de tekst!</a:t>
            </a:r>
            <a:endParaRPr lang="nl-NL" sz="20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499" y="4161832"/>
            <a:ext cx="3774635" cy="269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2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23726" y="111593"/>
            <a:ext cx="5791200" cy="1371600"/>
          </a:xfrm>
        </p:spPr>
        <p:txBody>
          <a:bodyPr/>
          <a:lstStyle/>
          <a:p>
            <a:pPr algn="r"/>
            <a:r>
              <a:rPr lang="nl-NL" dirty="0" smtClean="0"/>
              <a:t>Leesstrategieën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457200" y="1530836"/>
            <a:ext cx="3291840" cy="639762"/>
          </a:xfrm>
        </p:spPr>
        <p:txBody>
          <a:bodyPr/>
          <a:lstStyle/>
          <a:p>
            <a:r>
              <a:rPr lang="nl-NL" dirty="0" smtClean="0"/>
              <a:t>Zoekend lezen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543207" y="2259366"/>
            <a:ext cx="3576119" cy="38404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smtClean="0"/>
              <a:t>Je hebt een bepaalde vraag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smtClean="0"/>
              <a:t>Je gaat gericht op zoek in de tekst&gt; scannen</a:t>
            </a:r>
          </a:p>
          <a:p>
            <a:endParaRPr lang="nl-NL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smtClean="0"/>
              <a:t>Hierdoor krijg je een beeld van onderwerp/tekstdoel en opbouw 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>
          <a:xfrm>
            <a:off x="4309450" y="1524318"/>
            <a:ext cx="3291840" cy="639762"/>
          </a:xfrm>
        </p:spPr>
        <p:txBody>
          <a:bodyPr/>
          <a:lstStyle/>
          <a:p>
            <a:r>
              <a:rPr lang="nl-NL" dirty="0" smtClean="0"/>
              <a:t>Studerend lezen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>
          <a:xfrm>
            <a:off x="4309450" y="2259366"/>
            <a:ext cx="4075598" cy="38404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smtClean="0"/>
              <a:t>Tekst volledig lezen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smtClean="0"/>
              <a:t>Doel: onthouden van de tekst</a:t>
            </a:r>
            <a:endParaRPr lang="nl-NL" sz="18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049" y="4079906"/>
            <a:ext cx="24384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3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Tekstverbanden</a:t>
            </a:r>
            <a:endParaRPr lang="nl-NL" dirty="0"/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162092"/>
              </p:ext>
            </p:extLst>
          </p:nvPr>
        </p:nvGraphicFramePr>
        <p:xfrm>
          <a:off x="537171" y="1491583"/>
          <a:ext cx="7140168" cy="31558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44302"/>
                <a:gridCol w="2196235"/>
                <a:gridCol w="3199631"/>
              </a:tblGrid>
              <a:tr h="883634">
                <a:tc>
                  <a:txBody>
                    <a:bodyPr/>
                    <a:lstStyle/>
                    <a:p>
                      <a:r>
                        <a:rPr lang="nl-NL" dirty="0" smtClean="0"/>
                        <a:t>Tekstverband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Signaalwoorden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Voorbeeld</a:t>
                      </a:r>
                      <a:endParaRPr lang="nl-NL" dirty="0"/>
                    </a:p>
                  </a:txBody>
                  <a:tcPr/>
                </a:tc>
              </a:tr>
              <a:tr h="1136101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opsommend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Ten</a:t>
                      </a:r>
                      <a:r>
                        <a:rPr lang="nl-NL" sz="1600" baseline="0" dirty="0" smtClean="0"/>
                        <a:t> eerste, tweede, ook, eveneens, verder, tevens, verder, ten slotte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rgbClr val="FF0000"/>
                          </a:solidFill>
                        </a:rPr>
                        <a:t>Ten eerste </a:t>
                      </a:r>
                      <a:r>
                        <a:rPr lang="nl-NL" sz="1600" dirty="0" smtClean="0"/>
                        <a:t>vind ik</a:t>
                      </a:r>
                      <a:r>
                        <a:rPr lang="nl-NL" sz="1600" baseline="0" dirty="0" smtClean="0"/>
                        <a:t> Nederlands leuk, </a:t>
                      </a:r>
                      <a:r>
                        <a:rPr lang="nl-NL" sz="1600" baseline="0" dirty="0" smtClean="0">
                          <a:solidFill>
                            <a:srgbClr val="FF0000"/>
                          </a:solidFill>
                        </a:rPr>
                        <a:t>ten tweede</a:t>
                      </a:r>
                      <a:r>
                        <a:rPr lang="nl-NL" sz="1600" baseline="0" dirty="0" smtClean="0"/>
                        <a:t> erg uitdagend en </a:t>
                      </a:r>
                      <a:r>
                        <a:rPr lang="nl-NL" sz="1600" baseline="0" dirty="0" smtClean="0">
                          <a:solidFill>
                            <a:srgbClr val="FF0000"/>
                          </a:solidFill>
                        </a:rPr>
                        <a:t>ten slotte </a:t>
                      </a:r>
                      <a:r>
                        <a:rPr lang="nl-NL" sz="1600" baseline="0" dirty="0" smtClean="0"/>
                        <a:t>geweldig!</a:t>
                      </a:r>
                      <a:endParaRPr lang="nl-NL" sz="1600" dirty="0"/>
                    </a:p>
                  </a:txBody>
                  <a:tcPr/>
                </a:tc>
              </a:tr>
              <a:tr h="1136101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tegenstellend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Maar, echter, evenwel,</a:t>
                      </a:r>
                      <a:r>
                        <a:rPr lang="nl-NL" sz="1600" baseline="0" dirty="0" smtClean="0"/>
                        <a:t> toch, daarentegen, enerzijds/anderzijds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Meneer</a:t>
                      </a:r>
                      <a:r>
                        <a:rPr lang="nl-NL" sz="1600" baseline="0" dirty="0" smtClean="0"/>
                        <a:t> </a:t>
                      </a:r>
                      <a:r>
                        <a:rPr lang="nl-NL" sz="1600" baseline="0" dirty="0" err="1" smtClean="0"/>
                        <a:t>Vrancken</a:t>
                      </a:r>
                      <a:r>
                        <a:rPr lang="nl-NL" sz="1600" baseline="0" dirty="0" smtClean="0"/>
                        <a:t> is net nieuw, </a:t>
                      </a:r>
                      <a:r>
                        <a:rPr lang="nl-NL" sz="1600" baseline="0" dirty="0" smtClean="0">
                          <a:solidFill>
                            <a:srgbClr val="FF0000"/>
                          </a:solidFill>
                        </a:rPr>
                        <a:t>maar</a:t>
                      </a:r>
                      <a:r>
                        <a:rPr lang="nl-NL" sz="1600" baseline="0" dirty="0" smtClean="0"/>
                        <a:t> hij voelt zich al helemaal thuis.</a:t>
                      </a:r>
                      <a:endParaRPr lang="nl-NL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332119"/>
              </p:ext>
            </p:extLst>
          </p:nvPr>
        </p:nvGraphicFramePr>
        <p:xfrm>
          <a:off x="537171" y="4643647"/>
          <a:ext cx="7140168" cy="11361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44302"/>
                <a:gridCol w="2196235"/>
                <a:gridCol w="3199631"/>
              </a:tblGrid>
              <a:tr h="1136101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Uitleggend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Bijvoorbeeld, dat wil zeggen, met andere woorden, zoals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Meneer</a:t>
                      </a:r>
                      <a:r>
                        <a:rPr lang="nl-NL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tx1"/>
                          </a:solidFill>
                        </a:rPr>
                        <a:t>Vrancken</a:t>
                      </a:r>
                      <a:r>
                        <a:rPr lang="nl-NL" sz="1600" baseline="0" dirty="0" smtClean="0">
                          <a:solidFill>
                            <a:schemeClr val="tx1"/>
                          </a:solidFill>
                        </a:rPr>
                        <a:t> vindt dit een leuke klas. </a:t>
                      </a:r>
                      <a:r>
                        <a:rPr lang="nl-NL" sz="1600" b="1" baseline="0" dirty="0" smtClean="0">
                          <a:solidFill>
                            <a:schemeClr val="tx2"/>
                          </a:solidFill>
                        </a:rPr>
                        <a:t>Met andere woorden:</a:t>
                      </a:r>
                      <a:r>
                        <a:rPr lang="nl-NL" sz="1600" baseline="0" dirty="0" smtClean="0">
                          <a:solidFill>
                            <a:schemeClr val="tx1"/>
                          </a:solidFill>
                        </a:rPr>
                        <a:t> hij komt hier graag!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550919"/>
              </p:ext>
            </p:extLst>
          </p:nvPr>
        </p:nvGraphicFramePr>
        <p:xfrm>
          <a:off x="547735" y="5779748"/>
          <a:ext cx="7129604" cy="640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33738"/>
                <a:gridCol w="2209046"/>
                <a:gridCol w="318682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vergelijkend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Net</a:t>
                      </a:r>
                      <a:r>
                        <a:rPr lang="nl-NL" baseline="0" dirty="0" smtClean="0"/>
                        <a:t> als, zoals, evenals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Deze les is interessant</a:t>
                      </a:r>
                      <a:r>
                        <a:rPr lang="nl-NL" baseline="0" dirty="0" smtClean="0"/>
                        <a:t>, </a:t>
                      </a:r>
                      <a:r>
                        <a:rPr lang="nl-NL" b="1" baseline="0" dirty="0" smtClean="0">
                          <a:solidFill>
                            <a:schemeClr val="tx2"/>
                          </a:solidFill>
                        </a:rPr>
                        <a:t>net als </a:t>
                      </a:r>
                      <a:r>
                        <a:rPr lang="nl-NL" baseline="0" dirty="0" smtClean="0"/>
                        <a:t>de vorige les!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24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400" dirty="0" smtClean="0"/>
              <a:t>Het onderwerp</a:t>
            </a:r>
            <a:endParaRPr lang="nl-NL" sz="2400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Een </a:t>
            </a:r>
            <a:r>
              <a:rPr lang="nl-NL" dirty="0" smtClean="0">
                <a:solidFill>
                  <a:schemeClr val="tx2"/>
                </a:solidFill>
              </a:rPr>
              <a:t>onderwerp </a:t>
            </a:r>
            <a:r>
              <a:rPr lang="nl-NL" dirty="0" smtClean="0"/>
              <a:t>van een tekst geeft antwoord op de vraag: </a:t>
            </a:r>
            <a:r>
              <a:rPr lang="nl-NL" dirty="0" smtClean="0">
                <a:solidFill>
                  <a:schemeClr val="tx2"/>
                </a:solidFill>
              </a:rPr>
              <a:t>Waar gaat de tekst over?</a:t>
            </a:r>
            <a:r>
              <a:rPr lang="nl-NL" dirty="0" smtClean="0"/>
              <a:t> </a:t>
            </a:r>
          </a:p>
          <a:p>
            <a:r>
              <a:rPr lang="nl-NL" dirty="0" smtClean="0"/>
              <a:t>Zo vind je het </a:t>
            </a:r>
            <a:r>
              <a:rPr lang="nl-NL" dirty="0" err="1" smtClean="0"/>
              <a:t>ondewerp</a:t>
            </a:r>
            <a:r>
              <a:rPr lang="nl-NL" dirty="0" smtClean="0"/>
              <a:t>:</a:t>
            </a:r>
          </a:p>
          <a:p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Kijk naar de titel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Lees de eerste alinea kort door.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Bekijk de tussenkopjes van de alinea`s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Bekijk de illustraties en dik/anders gedrukte woorden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897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400" dirty="0" smtClean="0"/>
              <a:t>De hoofdgedachte</a:t>
            </a:r>
            <a:endParaRPr lang="nl-NL" sz="2400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Een </a:t>
            </a:r>
            <a:r>
              <a:rPr lang="nl-NL" dirty="0" smtClean="0">
                <a:solidFill>
                  <a:schemeClr val="tx2"/>
                </a:solidFill>
              </a:rPr>
              <a:t>hoofdgedachte</a:t>
            </a:r>
            <a:r>
              <a:rPr lang="nl-NL" dirty="0" smtClean="0"/>
              <a:t> is het </a:t>
            </a:r>
            <a:r>
              <a:rPr lang="nl-NL" dirty="0" smtClean="0">
                <a:solidFill>
                  <a:schemeClr val="tx2"/>
                </a:solidFill>
              </a:rPr>
              <a:t>belangrijkste</a:t>
            </a:r>
            <a:r>
              <a:rPr lang="nl-NL" dirty="0" smtClean="0"/>
              <a:t> wat de schrijver over het </a:t>
            </a:r>
            <a:r>
              <a:rPr lang="nl-NL" dirty="0" smtClean="0">
                <a:solidFill>
                  <a:schemeClr val="tx2"/>
                </a:solidFill>
              </a:rPr>
              <a:t>onderwerp</a:t>
            </a:r>
            <a:r>
              <a:rPr lang="nl-NL" dirty="0" smtClean="0"/>
              <a:t> zegt. </a:t>
            </a:r>
          </a:p>
          <a:p>
            <a:r>
              <a:rPr lang="nl-NL" dirty="0"/>
              <a:t> </a:t>
            </a:r>
            <a:endParaRPr lang="nl-NL" dirty="0" smtClean="0"/>
          </a:p>
          <a:p>
            <a:r>
              <a:rPr lang="nl-NL" dirty="0" smtClean="0"/>
              <a:t>Zo vind je de hoofdgedachte:</a:t>
            </a:r>
          </a:p>
          <a:p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>
                <a:solidFill>
                  <a:schemeClr val="tx2"/>
                </a:solidFill>
              </a:rPr>
              <a:t>Bepaal het onderwerp </a:t>
            </a:r>
            <a:r>
              <a:rPr lang="nl-NL" dirty="0" smtClean="0"/>
              <a:t>van de tekst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Schrijf in één zin </a:t>
            </a:r>
            <a:r>
              <a:rPr lang="nl-NL" dirty="0" smtClean="0">
                <a:solidFill>
                  <a:schemeClr val="tx2"/>
                </a:solidFill>
              </a:rPr>
              <a:t>het belangrijkste </a:t>
            </a:r>
            <a:r>
              <a:rPr lang="nl-NL" dirty="0" smtClean="0"/>
              <a:t>op wat de schrijver over het onderwerp zegt.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Vaak staat de </a:t>
            </a:r>
            <a:r>
              <a:rPr lang="nl-NL" dirty="0" smtClean="0">
                <a:solidFill>
                  <a:schemeClr val="tx2"/>
                </a:solidFill>
              </a:rPr>
              <a:t>hoofdgedachte </a:t>
            </a:r>
            <a:r>
              <a:rPr lang="nl-NL" dirty="0" smtClean="0"/>
              <a:t>letterlijk in een </a:t>
            </a:r>
            <a:r>
              <a:rPr lang="nl-NL" dirty="0" smtClean="0">
                <a:solidFill>
                  <a:schemeClr val="tx2"/>
                </a:solidFill>
              </a:rPr>
              <a:t>slotalinea </a:t>
            </a:r>
            <a:r>
              <a:rPr lang="nl-NL" dirty="0" smtClean="0"/>
              <a:t>of </a:t>
            </a:r>
            <a:r>
              <a:rPr lang="nl-NL" dirty="0" smtClean="0">
                <a:solidFill>
                  <a:schemeClr val="tx2"/>
                </a:solidFill>
              </a:rPr>
              <a:t>inleiding.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449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Alinea en kernzin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684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ee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Essentieel.thmx</Template>
  <TotalTime>346</TotalTime>
  <Words>435</Words>
  <Application>Microsoft Macintosh PowerPoint</Application>
  <PresentationFormat>Diavoorstelling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Essentieel</vt:lpstr>
      <vt:lpstr>Lezen 1.2</vt:lpstr>
      <vt:lpstr>Wat gaan we doen deze les? </vt:lpstr>
      <vt:lpstr>Wat weet jij nog van lezen?</vt:lpstr>
      <vt:lpstr>Leesstrategieën</vt:lpstr>
      <vt:lpstr>Leesstrategieën</vt:lpstr>
      <vt:lpstr>Tekstverbanden</vt:lpstr>
      <vt:lpstr>Het onderwerp</vt:lpstr>
      <vt:lpstr>De hoofdgedachte</vt:lpstr>
      <vt:lpstr>Alinea en kernzin</vt:lpstr>
      <vt:lpstr>Bepaal: onderwerp/hoofdgedachte en kernzinnen </vt:lpstr>
      <vt:lpstr>PowerPoint-presentatie</vt:lpstr>
      <vt:lpstr>Huiswerk </vt:lpstr>
    </vt:vector>
  </TitlesOfParts>
  <Company>Remco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Fictie 1.1</dc:title>
  <dc:creator>VNRE Vrancken</dc:creator>
  <cp:lastModifiedBy>VNRE Vrancken</cp:lastModifiedBy>
  <cp:revision>25</cp:revision>
  <dcterms:created xsi:type="dcterms:W3CDTF">2015-08-26T11:58:10Z</dcterms:created>
  <dcterms:modified xsi:type="dcterms:W3CDTF">2015-09-18T13:09:57Z</dcterms:modified>
</cp:coreProperties>
</file>