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58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318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76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0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>
                <a:solidFill>
                  <a:srgbClr val="000000"/>
                </a:solidFill>
              </a:rPr>
              <a:pPr/>
              <a:t>October 30, 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000000"/>
                </a:solidFill>
              </a:rPr>
              <a:pPr/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852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>
                <a:solidFill>
                  <a:srgbClr val="000000"/>
                </a:solidFill>
              </a:rPr>
              <a:pPr/>
              <a:t>October 30,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47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>
                <a:solidFill>
                  <a:srgbClr val="000000"/>
                </a:solidFill>
              </a:rPr>
              <a:pPr/>
              <a:t>October 30, 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>
                <a:solidFill>
                  <a:srgbClr val="000000"/>
                </a:solidFill>
              </a:rPr>
              <a:pPr/>
              <a:t>October 30,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>
                <a:solidFill>
                  <a:srgbClr val="000000"/>
                </a:solidFill>
              </a:rPr>
              <a:pPr/>
              <a:t>October 30,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94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>
                <a:solidFill>
                  <a:srgbClr val="000000"/>
                </a:solidFill>
              </a:rPr>
              <a:pPr/>
              <a:t>October 30,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>
                <a:solidFill>
                  <a:srgbClr val="000000"/>
                </a:solidFill>
              </a:rPr>
              <a:pPr/>
              <a:t>October 30,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448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>
                <a:solidFill>
                  <a:srgbClr val="000000"/>
                </a:solidFill>
              </a:rPr>
              <a:pPr/>
              <a:t>October 30,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313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>
                <a:solidFill>
                  <a:srgbClr val="000000"/>
                </a:solidFill>
              </a:rPr>
              <a:pPr/>
              <a:t>October 30,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000000"/>
                </a:solidFill>
              </a:rPr>
              <a:pPr/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56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>
                <a:solidFill>
                  <a:srgbClr val="000000"/>
                </a:solidFill>
              </a:rPr>
              <a:pPr/>
              <a:t>October 30,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93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>
                <a:solidFill>
                  <a:srgbClr val="000000"/>
                </a:solidFill>
              </a:rPr>
              <a:pPr/>
              <a:t>October 30,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63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189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725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53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70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88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46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26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BBE19-BCA1-43E5-86D5-81E440205C1D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739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>
                <a:solidFill>
                  <a:srgbClr val="000000"/>
                </a:solidFill>
              </a:rPr>
              <a:pPr/>
              <a:t>October 30, 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1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intdenijs.be/Oefeningen/Nederlands/vierdeleerjaar/letterlijkenfiguurlijk.htm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woordenschat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Letterlijk en figuurlijk taalgebruik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574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verschil tussen letterlijk en figuurlijk taalgebruik</a:t>
            </a:r>
          </a:p>
          <a:p>
            <a:r>
              <a:rPr lang="nl-NL" dirty="0" smtClean="0"/>
              <a:t>Betekenissen van uitdrukkingen opzoeken.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69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idx="4294967295"/>
          </p:nvPr>
        </p:nvSpPr>
        <p:spPr>
          <a:xfrm>
            <a:off x="911225" y="152400"/>
            <a:ext cx="8232775" cy="738188"/>
          </a:xfrm>
        </p:spPr>
        <p:txBody>
          <a:bodyPr>
            <a:normAutofit/>
          </a:bodyPr>
          <a:lstStyle/>
          <a:p>
            <a:r>
              <a:rPr lang="nl-NL" dirty="0" smtClean="0"/>
              <a:t>Letterlijk en figuurlijk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763202" y="1526510"/>
            <a:ext cx="2442411" cy="369332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0000"/>
                </a:solidFill>
              </a:rPr>
              <a:t>Letterlijk 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6" name="PIJL-OMLAAG 5"/>
          <p:cNvSpPr/>
          <p:nvPr/>
        </p:nvSpPr>
        <p:spPr>
          <a:xfrm>
            <a:off x="1234018" y="1895842"/>
            <a:ext cx="445168" cy="878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02066" y="2850119"/>
            <a:ext cx="2442411" cy="64633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0000"/>
                </a:solidFill>
              </a:rPr>
              <a:t>Er wordt </a:t>
            </a:r>
            <a:r>
              <a:rPr lang="nl-NL" b="1" dirty="0" smtClean="0">
                <a:solidFill>
                  <a:srgbClr val="000000"/>
                </a:solidFill>
              </a:rPr>
              <a:t>precies </a:t>
            </a:r>
            <a:r>
              <a:rPr lang="nl-NL" b="1" dirty="0" smtClean="0">
                <a:solidFill>
                  <a:srgbClr val="000000"/>
                </a:solidFill>
              </a:rPr>
              <a:t>bedoeld</a:t>
            </a:r>
            <a:r>
              <a:rPr lang="nl-NL" dirty="0" smtClean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wat er staat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320631" y="1509687"/>
            <a:ext cx="2442411" cy="369332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0000"/>
                </a:solidFill>
              </a:rPr>
              <a:t>Figuurlijk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11" name="PIJL-OMLAAG 10"/>
          <p:cNvSpPr/>
          <p:nvPr/>
        </p:nvSpPr>
        <p:spPr>
          <a:xfrm>
            <a:off x="4860032" y="1879861"/>
            <a:ext cx="445168" cy="878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728289" y="980728"/>
            <a:ext cx="737210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Soms heeft een zin of woord </a:t>
            </a:r>
            <a:r>
              <a:rPr lang="nl-NL" b="1" dirty="0" smtClean="0"/>
              <a:t>twee betekenissen</a:t>
            </a:r>
            <a:r>
              <a:rPr lang="nl-NL" dirty="0" smtClean="0"/>
              <a:t>: letterlijk en figuurlijk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4414340" y="2822199"/>
            <a:ext cx="2442411" cy="92333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0000"/>
                </a:solidFill>
              </a:rPr>
              <a:t>Er wordt </a:t>
            </a:r>
            <a:r>
              <a:rPr lang="nl-NL" b="1" dirty="0" smtClean="0">
                <a:solidFill>
                  <a:srgbClr val="000000"/>
                </a:solidFill>
              </a:rPr>
              <a:t>iets anders </a:t>
            </a:r>
            <a:r>
              <a:rPr lang="nl-NL" dirty="0" smtClean="0">
                <a:solidFill>
                  <a:srgbClr val="000000"/>
                </a:solidFill>
              </a:rPr>
              <a:t>bedoeld </a:t>
            </a:r>
            <a:r>
              <a:rPr lang="nl-NL" dirty="0" smtClean="0">
                <a:solidFill>
                  <a:srgbClr val="000000"/>
                </a:solidFill>
              </a:rPr>
              <a:t>dan wat er staat </a:t>
            </a:r>
            <a:endParaRPr lang="nl-NL" dirty="0">
              <a:solidFill>
                <a:srgbClr val="000000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225" y="3924946"/>
            <a:ext cx="2143125" cy="21431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986" y="3943995"/>
            <a:ext cx="21717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9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1" grpId="0" animBg="1"/>
      <p:bldP spid="3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32079" cy="73761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Spreekwoorden/uitdrukkingen</a:t>
            </a:r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21980"/>
            <a:ext cx="6264696" cy="4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529401" y="1098281"/>
            <a:ext cx="2442411" cy="92333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0000"/>
                </a:solidFill>
              </a:rPr>
              <a:t>Spreekwoorden uitdrukkingen vaak </a:t>
            </a:r>
            <a:r>
              <a:rPr lang="nl-NL" b="1" dirty="0" smtClean="0">
                <a:solidFill>
                  <a:srgbClr val="000000"/>
                </a:solidFill>
              </a:rPr>
              <a:t>alleen figuurlijk!</a:t>
            </a:r>
            <a:endParaRPr lang="nl-NL" b="1" dirty="0">
              <a:solidFill>
                <a:srgbClr val="000000"/>
              </a:solidFill>
            </a:endParaRPr>
          </a:p>
        </p:txBody>
      </p:sp>
      <p:sp>
        <p:nvSpPr>
          <p:cNvPr id="6" name="PIJL-OMLAAG 5"/>
          <p:cNvSpPr/>
          <p:nvPr/>
        </p:nvSpPr>
        <p:spPr>
          <a:xfrm>
            <a:off x="7884368" y="2749631"/>
            <a:ext cx="445168" cy="634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516216" y="3573016"/>
            <a:ext cx="2442411" cy="147732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0000"/>
                </a:solidFill>
              </a:rPr>
              <a:t>Uit </a:t>
            </a:r>
            <a:r>
              <a:rPr lang="nl-NL" u="sng" dirty="0">
                <a:solidFill>
                  <a:srgbClr val="FF0000"/>
                </a:solidFill>
              </a:rPr>
              <a:t>de letterlijke  betekenis</a:t>
            </a:r>
            <a:r>
              <a:rPr lang="nl-NL" dirty="0">
                <a:solidFill>
                  <a:srgbClr val="000000"/>
                </a:solidFill>
              </a:rPr>
              <a:t> is wel </a:t>
            </a:r>
            <a:r>
              <a:rPr lang="nl-NL" u="sng" dirty="0">
                <a:solidFill>
                  <a:srgbClr val="FF0000"/>
                </a:solidFill>
              </a:rPr>
              <a:t>af te leiden</a:t>
            </a:r>
            <a:r>
              <a:rPr lang="nl-NL" dirty="0">
                <a:solidFill>
                  <a:srgbClr val="000000"/>
                </a:solidFill>
              </a:rPr>
              <a:t> wat het spreekwoord betekent!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115616" y="5370391"/>
            <a:ext cx="6541169" cy="147732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>
                <a:solidFill>
                  <a:srgbClr val="000000"/>
                </a:solidFill>
              </a:rPr>
              <a:t>Wie een gat graaft voor een ander valt er zelf in.</a:t>
            </a:r>
          </a:p>
          <a:p>
            <a:pPr marL="342900" indent="-342900">
              <a:buFont typeface="+mj-lt"/>
              <a:buAutoNum type="arabicPeriod"/>
            </a:pPr>
            <a:endParaRPr lang="nl-NL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dirty="0">
                <a:solidFill>
                  <a:srgbClr val="000000"/>
                </a:solidFill>
              </a:rPr>
              <a:t>Het paard achter de wagen spannen.</a:t>
            </a:r>
          </a:p>
          <a:p>
            <a:pPr marL="342900" indent="-342900">
              <a:buFont typeface="+mj-lt"/>
              <a:buAutoNum type="arabicPeriod"/>
            </a:pPr>
            <a:endParaRPr lang="nl-NL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dirty="0">
                <a:solidFill>
                  <a:srgbClr val="000000"/>
                </a:solidFill>
              </a:rPr>
              <a:t>Beter één vogel in de hand, dan tien in de lucht</a:t>
            </a:r>
          </a:p>
        </p:txBody>
      </p:sp>
    </p:spTree>
    <p:extLst>
      <p:ext uri="{BB962C8B-B14F-4D97-AF65-F5344CB8AC3E}">
        <p14:creationId xmlns:p14="http://schemas.microsoft.com/office/powerpoint/2010/main" val="246114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idx="4294967295"/>
          </p:nvPr>
        </p:nvSpPr>
        <p:spPr>
          <a:xfrm>
            <a:off x="120026" y="72302"/>
            <a:ext cx="8232775" cy="738188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Belangrijk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015209" y="3059113"/>
            <a:ext cx="2442411" cy="64633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0000"/>
                </a:solidFill>
              </a:rPr>
              <a:t>Lees de tekst </a:t>
            </a:r>
            <a:r>
              <a:rPr lang="nl-NL" b="1" u="sng" dirty="0" smtClean="0">
                <a:solidFill>
                  <a:srgbClr val="000000"/>
                </a:solidFill>
              </a:rPr>
              <a:t>zorgvuldig</a:t>
            </a:r>
            <a:endParaRPr lang="nl-NL" b="1" u="sng" dirty="0">
              <a:solidFill>
                <a:srgbClr val="000000"/>
              </a:solidFill>
            </a:endParaRPr>
          </a:p>
        </p:txBody>
      </p:sp>
      <p:sp>
        <p:nvSpPr>
          <p:cNvPr id="11" name="PIJL-OMLAAG 10"/>
          <p:cNvSpPr/>
          <p:nvPr/>
        </p:nvSpPr>
        <p:spPr>
          <a:xfrm>
            <a:off x="4013831" y="3759904"/>
            <a:ext cx="445168" cy="878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650800" y="1113988"/>
            <a:ext cx="333965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Om een tekst </a:t>
            </a:r>
            <a:r>
              <a:rPr lang="nl-NL" b="1" u="sng" dirty="0" smtClean="0"/>
              <a:t>goed te begrijpen</a:t>
            </a:r>
            <a:r>
              <a:rPr lang="nl-NL" dirty="0" smtClean="0"/>
              <a:t> moet je </a:t>
            </a:r>
            <a:r>
              <a:rPr lang="nl-NL" b="1" u="sng" dirty="0" smtClean="0"/>
              <a:t>figuurlijk taalgebruik herkennen</a:t>
            </a:r>
            <a:r>
              <a:rPr lang="nl-NL" dirty="0" smtClean="0"/>
              <a:t>!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3099423" y="4747130"/>
            <a:ext cx="2442411" cy="92333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0000"/>
                </a:solidFill>
              </a:rPr>
              <a:t>Vraag je af of de schrijver </a:t>
            </a:r>
            <a:r>
              <a:rPr lang="nl-NL" b="1" u="sng" dirty="0" smtClean="0">
                <a:solidFill>
                  <a:srgbClr val="000000"/>
                </a:solidFill>
              </a:rPr>
              <a:t>het letterlijk bedoelt of figuurlijk</a:t>
            </a:r>
            <a:r>
              <a:rPr lang="nl-NL" dirty="0" smtClean="0">
                <a:solidFill>
                  <a:srgbClr val="000000"/>
                </a:solidFill>
              </a:rPr>
              <a:t>!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10" name="PIJL-OMLAAG 9"/>
          <p:cNvSpPr/>
          <p:nvPr/>
        </p:nvSpPr>
        <p:spPr>
          <a:xfrm>
            <a:off x="4059929" y="2082347"/>
            <a:ext cx="445168" cy="878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46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3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online oefening letterlijk en figuurlijk taalgebruik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39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antwoorden</a:t>
            </a:r>
            <a:endParaRPr lang="nl-NL" dirty="0"/>
          </a:p>
        </p:txBody>
      </p:sp>
      <p:pic>
        <p:nvPicPr>
          <p:cNvPr id="2" name="Tijdelijke aanduiding voor inhoud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752600"/>
            <a:ext cx="7488832" cy="503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werken!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opdracht 1 </a:t>
            </a:r>
            <a:r>
              <a:rPr lang="nl-NL" dirty="0" err="1" smtClean="0"/>
              <a:t>tm</a:t>
            </a:r>
            <a:r>
              <a:rPr lang="nl-NL" dirty="0" smtClean="0"/>
              <a:t> 3 van paragraaf woordenschat h2 </a:t>
            </a:r>
            <a:r>
              <a:rPr lang="nl-NL" dirty="0" err="1" smtClean="0"/>
              <a:t>blz</a:t>
            </a:r>
            <a:r>
              <a:rPr lang="nl-NL" dirty="0" smtClean="0"/>
              <a:t> 61 </a:t>
            </a:r>
            <a:r>
              <a:rPr lang="nl-NL" dirty="0" err="1" smtClean="0"/>
              <a:t>tm</a:t>
            </a:r>
            <a:r>
              <a:rPr lang="nl-NL" smtClean="0"/>
              <a:t> 63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0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162</Words>
  <Application>Microsoft Office PowerPoint</Application>
  <PresentationFormat>Diavoorstelling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Kantoorthema</vt:lpstr>
      <vt:lpstr>Essentieel</vt:lpstr>
      <vt:lpstr>woordenschat</vt:lpstr>
      <vt:lpstr>Wat ga je leren?</vt:lpstr>
      <vt:lpstr>Letterlijk en figuurlijk</vt:lpstr>
      <vt:lpstr>Spreekwoorden/uitdrukkingen</vt:lpstr>
      <vt:lpstr>Belangrijk</vt:lpstr>
      <vt:lpstr>Even oefenen</vt:lpstr>
      <vt:lpstr>De antwoorden</vt:lpstr>
      <vt:lpstr>Zelfstandig werken!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Kijk op taal</dc:title>
  <dc:creator>Remco Vrancken</dc:creator>
  <cp:lastModifiedBy>Remco</cp:lastModifiedBy>
  <cp:revision>7</cp:revision>
  <dcterms:created xsi:type="dcterms:W3CDTF">2016-09-15T07:38:23Z</dcterms:created>
  <dcterms:modified xsi:type="dcterms:W3CDTF">2016-10-30T17:52:07Z</dcterms:modified>
</cp:coreProperties>
</file>