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62" r:id="rId7"/>
    <p:sldId id="259" r:id="rId8"/>
    <p:sldId id="263" r:id="rId9"/>
    <p:sldId id="260" r:id="rId10"/>
    <p:sldId id="265" r:id="rId11"/>
    <p:sldId id="261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5144400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5859344" y="1772816"/>
            <a:ext cx="2592000" cy="43948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itchFamily="34" charset="0"/>
              <a:buChar char="•"/>
              <a:tabLst/>
              <a:defRPr/>
            </a:lvl1pPr>
          </a:lstStyle>
          <a:p>
            <a:r>
              <a:rPr lang="nl-NL" dirty="0" smtClean="0"/>
              <a:t>Klik op het pictogram als u een afbeelding wilt toevoegen</a:t>
            </a:r>
          </a:p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252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6ED0F26-F446-4E27-A095-9F13F5EACC9A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0F26-F446-4E27-A095-9F13F5EACC9A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6ED0F26-F446-4E27-A095-9F13F5EACC9A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6ED0F26-F446-4E27-A095-9F13F5EACC9A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41E489-2DF1-4235-965C-82746800E442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Inleiding, middenstuk, slot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Lezen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72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i="1" dirty="0" smtClean="0"/>
              <a:t>‘Het belangrijkste wat over het onderwerp wordt gezegd samengevat in één hele zin.’</a:t>
            </a:r>
          </a:p>
          <a:p>
            <a:pPr marL="0" lvl="0" indent="0">
              <a:buNone/>
            </a:pPr>
            <a:endParaRPr lang="nl-NL" i="1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hoofdgedachte van een tekst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0" y="1340768"/>
            <a:ext cx="3108548" cy="310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IJL-OMLAAG 4"/>
          <p:cNvSpPr/>
          <p:nvPr/>
        </p:nvSpPr>
        <p:spPr>
          <a:xfrm>
            <a:off x="1835696" y="3092772"/>
            <a:ext cx="576064" cy="84028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437056" y="4154258"/>
            <a:ext cx="4783016" cy="224676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Waar in de tekst? </a:t>
            </a:r>
          </a:p>
          <a:p>
            <a:r>
              <a:rPr lang="nl-NL" sz="2000" dirty="0" smtClean="0"/>
              <a:t>het slot of de  inleiding. </a:t>
            </a:r>
          </a:p>
          <a:p>
            <a:endParaRPr lang="nl-NL" sz="2000" dirty="0"/>
          </a:p>
          <a:p>
            <a:r>
              <a:rPr lang="nl-NL" sz="2000" b="1" u="sng" dirty="0" smtClean="0"/>
              <a:t>LET OP:</a:t>
            </a:r>
          </a:p>
          <a:p>
            <a:r>
              <a:rPr lang="nl-NL" sz="2000" dirty="0" smtClean="0"/>
              <a:t>Als de hoofdgedachte er </a:t>
            </a:r>
            <a:r>
              <a:rPr lang="nl-NL" sz="2000" b="1" dirty="0" smtClean="0">
                <a:solidFill>
                  <a:srgbClr val="FF0000"/>
                </a:solidFill>
              </a:rPr>
              <a:t>niet letterlijk staat,</a:t>
            </a:r>
            <a:r>
              <a:rPr lang="nl-NL" sz="2000" dirty="0" smtClean="0">
                <a:solidFill>
                  <a:srgbClr val="FF0000"/>
                </a:solidFill>
              </a:rPr>
              <a:t> </a:t>
            </a:r>
            <a:r>
              <a:rPr lang="nl-NL" sz="2000" dirty="0" smtClean="0"/>
              <a:t>moet je </a:t>
            </a:r>
            <a:r>
              <a:rPr lang="nl-NL" sz="2000" b="1" dirty="0" smtClean="0">
                <a:solidFill>
                  <a:srgbClr val="FF0000"/>
                </a:solidFill>
              </a:rPr>
              <a:t>zelf een zin formuleren</a:t>
            </a:r>
            <a:endParaRPr lang="nl-N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5567" y="158000"/>
            <a:ext cx="8020858" cy="770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je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Hoe je een inleiding/slot herkent;</a:t>
            </a:r>
          </a:p>
          <a:p>
            <a:r>
              <a:rPr lang="nl-NL" dirty="0" smtClean="0"/>
              <a:t>Wat er meestal in een inleiding/slot staat;</a:t>
            </a:r>
          </a:p>
          <a:p>
            <a:r>
              <a:rPr lang="nl-NL" dirty="0" smtClean="0"/>
              <a:t>Wat een hoofdgedachte is en waar je deze meestal vindt;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07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Lezen (15m)</a:t>
            </a:r>
          </a:p>
          <a:p>
            <a:r>
              <a:rPr lang="nl-NL" dirty="0" smtClean="0"/>
              <a:t>Startopdracht 1 </a:t>
            </a:r>
            <a:r>
              <a:rPr lang="nl-NL" dirty="0" err="1" smtClean="0"/>
              <a:t>blz</a:t>
            </a:r>
            <a:r>
              <a:rPr lang="nl-NL" dirty="0" smtClean="0"/>
              <a:t> 91 maken en samen bespreken (15m)</a:t>
            </a:r>
          </a:p>
          <a:p>
            <a:r>
              <a:rPr lang="nl-NL" dirty="0" smtClean="0"/>
              <a:t>Instructie theorie (10m)</a:t>
            </a:r>
          </a:p>
          <a:p>
            <a:r>
              <a:rPr lang="nl-NL" dirty="0" smtClean="0"/>
              <a:t>Zelfstandig werken m. opdracht 2 (20m)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Eerder klaar? Pak je boek of maak huiswerk voor </a:t>
            </a:r>
            <a:r>
              <a:rPr lang="nl-NL" smtClean="0"/>
              <a:t>een andere vak!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979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tekst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 smtClean="0"/>
              <a:t>Teksten bestaan uit:</a:t>
            </a:r>
          </a:p>
          <a:p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Inleiding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Middenstuk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Slot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50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inleiding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200" b="1" dirty="0" smtClean="0"/>
              <a:t>Onderwerp</a:t>
            </a:r>
            <a:r>
              <a:rPr lang="nl-NL" sz="2200" dirty="0" smtClean="0"/>
              <a:t> van de tekst wordt genoemd</a:t>
            </a:r>
          </a:p>
          <a:p>
            <a:endParaRPr lang="nl-NL" sz="2200" dirty="0" smtClean="0"/>
          </a:p>
          <a:p>
            <a:pPr marL="0" indent="0">
              <a:buNone/>
            </a:pPr>
            <a:r>
              <a:rPr lang="nl-NL" sz="2200" b="1" dirty="0" smtClean="0"/>
              <a:t>Doel: </a:t>
            </a:r>
            <a:r>
              <a:rPr lang="nl-NL" sz="2200" dirty="0" smtClean="0"/>
              <a:t>om de </a:t>
            </a:r>
            <a:r>
              <a:rPr lang="nl-NL" sz="2200" dirty="0" smtClean="0">
                <a:solidFill>
                  <a:srgbClr val="FF0000"/>
                </a:solidFill>
              </a:rPr>
              <a:t>aandacht</a:t>
            </a:r>
            <a:r>
              <a:rPr lang="nl-NL" sz="2200" dirty="0" smtClean="0"/>
              <a:t> te trekken&gt;</a:t>
            </a:r>
            <a:r>
              <a:rPr lang="nl-NL" sz="2200" dirty="0" smtClean="0">
                <a:solidFill>
                  <a:srgbClr val="FF0000"/>
                </a:solidFill>
              </a:rPr>
              <a:t>overhalen tot lezen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1673512" cy="13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Hoe vind ik de inleiding van een tekst?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Dit gebeurt vaak met een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grappig verhaaltje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een voorbeeld </a:t>
            </a:r>
          </a:p>
          <a:p>
            <a:r>
              <a:rPr lang="nl-NL" dirty="0">
                <a:solidFill>
                  <a:srgbClr val="FF0000"/>
                </a:solidFill>
              </a:rPr>
              <a:t>a</a:t>
            </a:r>
            <a:r>
              <a:rPr lang="nl-NL" dirty="0" smtClean="0">
                <a:solidFill>
                  <a:srgbClr val="FF0000"/>
                </a:solidFill>
              </a:rPr>
              <a:t>anleiding voor het schrijven</a:t>
            </a: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Vaak eindigt een inleiding met een:</a:t>
            </a:r>
          </a:p>
          <a:p>
            <a:r>
              <a:rPr lang="nl-NL" dirty="0" smtClean="0"/>
              <a:t> </a:t>
            </a:r>
            <a:r>
              <a:rPr lang="nl-NL" dirty="0" smtClean="0">
                <a:solidFill>
                  <a:srgbClr val="FF0000"/>
                </a:solidFill>
              </a:rPr>
              <a:t>vraag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Mening/aankondiging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970" y="2132856"/>
            <a:ext cx="313340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middenstuk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Verschillende kanten </a:t>
            </a:r>
            <a:r>
              <a:rPr lang="nl-NL" sz="2000" b="1" dirty="0" smtClean="0"/>
              <a:t>(deelonderwerpen) </a:t>
            </a:r>
            <a:r>
              <a:rPr lang="nl-NL" sz="2000" dirty="0" smtClean="0"/>
              <a:t>van het onderwerp worden besproken.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b="1" dirty="0" smtClean="0"/>
              <a:t>Onderwerp</a:t>
            </a:r>
            <a:r>
              <a:rPr lang="nl-NL" sz="2000" dirty="0" smtClean="0"/>
              <a:t>: voetbal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b="1" dirty="0" smtClean="0"/>
              <a:t>Deelonderwerpen</a:t>
            </a:r>
            <a:r>
              <a:rPr lang="nl-NL" sz="2000" dirty="0" smtClean="0"/>
              <a:t>: spelregels, clubs, toernooien, enz.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22098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18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nl-NL" sz="3600" dirty="0" smtClean="0">
                <a:solidFill>
                  <a:srgbClr val="FF0000"/>
                </a:solidFill>
              </a:rPr>
              <a:t/>
            </a:r>
            <a:br>
              <a:rPr lang="nl-NL" sz="3600" dirty="0" smtClean="0">
                <a:solidFill>
                  <a:srgbClr val="FF0000"/>
                </a:solidFill>
              </a:rPr>
            </a:br>
            <a:r>
              <a:rPr lang="nl-NL" sz="3600" dirty="0">
                <a:solidFill>
                  <a:srgbClr val="FF0000"/>
                </a:solidFill>
              </a:rPr>
              <a:t/>
            </a:r>
            <a:br>
              <a:rPr lang="nl-NL" sz="3600" dirty="0">
                <a:solidFill>
                  <a:srgbClr val="FF0000"/>
                </a:solidFill>
              </a:rPr>
            </a:br>
            <a:r>
              <a:rPr lang="nl-NL" sz="3600" dirty="0" smtClean="0">
                <a:solidFill>
                  <a:srgbClr val="FF0000"/>
                </a:solidFill>
              </a:rPr>
              <a:t>Hoe vind je het middenstuk?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smtClean="0">
                <a:solidFill>
                  <a:srgbClr val="FF0000"/>
                </a:solidFill>
              </a:rPr>
              <a:t>Kijk </a:t>
            </a:r>
            <a:r>
              <a:rPr lang="nl-NL" sz="2000" b="1" dirty="0">
                <a:solidFill>
                  <a:srgbClr val="FF0000"/>
                </a:solidFill>
              </a:rPr>
              <a:t>goed </a:t>
            </a:r>
            <a:r>
              <a:rPr lang="nl-NL" sz="2000" dirty="0"/>
              <a:t>welke alinea`s over </a:t>
            </a:r>
            <a:r>
              <a:rPr lang="nl-NL" sz="2000" b="1" dirty="0">
                <a:solidFill>
                  <a:srgbClr val="FF0000"/>
                </a:solidFill>
              </a:rPr>
              <a:t>hetzelfde deelonderwerp </a:t>
            </a:r>
            <a:r>
              <a:rPr lang="nl-NL" sz="2000" dirty="0"/>
              <a:t>gaan</a:t>
            </a:r>
            <a:r>
              <a:rPr lang="nl-NL" sz="2000" dirty="0" smtClean="0"/>
              <a:t>.</a:t>
            </a:r>
          </a:p>
          <a:p>
            <a:pPr marL="0" indent="0">
              <a:buNone/>
            </a:pPr>
            <a:r>
              <a:rPr lang="nl-NL" sz="2000" dirty="0" smtClean="0"/>
              <a:t> </a:t>
            </a:r>
          </a:p>
          <a:p>
            <a:pPr marL="0" indent="0">
              <a:buNone/>
            </a:pPr>
            <a:r>
              <a:rPr lang="nl-NL" sz="2000" dirty="0" smtClean="0"/>
              <a:t>Gaat </a:t>
            </a:r>
            <a:r>
              <a:rPr lang="nl-NL" sz="2000" dirty="0"/>
              <a:t>het over een </a:t>
            </a:r>
            <a:r>
              <a:rPr lang="nl-NL" sz="2000" b="1" dirty="0">
                <a:solidFill>
                  <a:srgbClr val="FF0000"/>
                </a:solidFill>
              </a:rPr>
              <a:t>nieuw </a:t>
            </a:r>
            <a:r>
              <a:rPr lang="nl-NL" sz="2000" b="1" dirty="0" smtClean="0">
                <a:solidFill>
                  <a:srgbClr val="FF0000"/>
                </a:solidFill>
              </a:rPr>
              <a:t>deelonderwerp?</a:t>
            </a:r>
            <a:endParaRPr lang="nl-NL" dirty="0"/>
          </a:p>
        </p:txBody>
      </p:sp>
      <p:sp>
        <p:nvSpPr>
          <p:cNvPr id="5" name="PIJL-OMLAAG 4"/>
          <p:cNvSpPr/>
          <p:nvPr/>
        </p:nvSpPr>
        <p:spPr>
          <a:xfrm>
            <a:off x="3707904" y="2636912"/>
            <a:ext cx="574914" cy="7200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203848" y="3429000"/>
            <a:ext cx="187220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Nieuwe alinea!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95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Laatste deel: het slot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b="1" u="sng" dirty="0" smtClean="0"/>
              <a:t>Meestal</a:t>
            </a:r>
            <a:r>
              <a:rPr lang="nl-NL" dirty="0" smtClean="0"/>
              <a:t> wordt het </a:t>
            </a:r>
            <a:r>
              <a:rPr lang="nl-NL" b="1" dirty="0" smtClean="0"/>
              <a:t>belangrijkste</a:t>
            </a:r>
            <a:r>
              <a:rPr lang="nl-NL" dirty="0" smtClean="0"/>
              <a:t> kort herhaald</a:t>
            </a:r>
          </a:p>
          <a:p>
            <a:r>
              <a:rPr lang="nl-NL" b="1" u="sng" dirty="0" smtClean="0"/>
              <a:t>Soms</a:t>
            </a:r>
            <a:r>
              <a:rPr lang="nl-NL" dirty="0" smtClean="0"/>
              <a:t> een blik in de toekomst</a:t>
            </a:r>
          </a:p>
          <a:p>
            <a:r>
              <a:rPr lang="nl-NL" b="1" u="sng" dirty="0" smtClean="0"/>
              <a:t>Soms</a:t>
            </a:r>
            <a:r>
              <a:rPr lang="nl-NL" dirty="0" smtClean="0"/>
              <a:t> wordt er aangehaakt op de inleiding</a:t>
            </a:r>
          </a:p>
          <a:p>
            <a:r>
              <a:rPr lang="nl-NL" b="1" dirty="0" smtClean="0"/>
              <a:t>Let </a:t>
            </a:r>
            <a:r>
              <a:rPr lang="nl-NL" b="1" dirty="0"/>
              <a:t>op woorden zoals</a:t>
            </a:r>
            <a:r>
              <a:rPr lang="nl-NL" dirty="0"/>
              <a:t>: al met al…, kortom…, dus…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u="sng" dirty="0" smtClean="0"/>
              <a:t>LET OP</a:t>
            </a:r>
            <a:endParaRPr lang="nl-NL" b="1" u="sng" dirty="0"/>
          </a:p>
          <a:p>
            <a:pPr marL="0" indent="0">
              <a:buNone/>
            </a:pPr>
            <a:r>
              <a:rPr lang="nl-NL" b="1" dirty="0" smtClean="0"/>
              <a:t>Nieuwsberichten</a:t>
            </a:r>
            <a:r>
              <a:rPr lang="nl-NL" dirty="0" smtClean="0"/>
              <a:t> hebben </a:t>
            </a:r>
            <a:r>
              <a:rPr lang="nl-NL" b="1" dirty="0" smtClean="0"/>
              <a:t>geen slot.</a:t>
            </a:r>
          </a:p>
          <a:p>
            <a:endParaRPr lang="nl-NL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2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</TotalTime>
  <Words>281</Words>
  <Application>Microsoft Office PowerPoint</Application>
  <PresentationFormat>Diavoorstelling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Civiel</vt:lpstr>
      <vt:lpstr>Lezen</vt:lpstr>
      <vt:lpstr>Wat ga je leren?</vt:lpstr>
      <vt:lpstr>Wat gaan we doen?</vt:lpstr>
      <vt:lpstr>Een tekst</vt:lpstr>
      <vt:lpstr>De inleiding</vt:lpstr>
      <vt:lpstr>Hoe vind ik de inleiding van een tekst?</vt:lpstr>
      <vt:lpstr>Het middenstuk</vt:lpstr>
      <vt:lpstr>  Hoe vind je het middenstuk?</vt:lpstr>
      <vt:lpstr>Laatste deel: het slot</vt:lpstr>
      <vt:lpstr>De hoofdgedachte van een tekst</vt:lpstr>
      <vt:lpstr>PowerPoint-presentatie</vt:lpstr>
    </vt:vector>
  </TitlesOfParts>
  <Company>De Onderwijsspecialisten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Lezen h1</dc:title>
  <dc:creator>Vrancken, Remco</dc:creator>
  <cp:lastModifiedBy>Vrancken R.</cp:lastModifiedBy>
  <cp:revision>14</cp:revision>
  <dcterms:created xsi:type="dcterms:W3CDTF">2014-08-29T09:27:20Z</dcterms:created>
  <dcterms:modified xsi:type="dcterms:W3CDTF">2018-01-10T08:07:47Z</dcterms:modified>
</cp:coreProperties>
</file>