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61" r:id="rId2"/>
    <p:sldId id="271" r:id="rId3"/>
    <p:sldId id="272" r:id="rId4"/>
    <p:sldId id="280" r:id="rId5"/>
    <p:sldId id="281" r:id="rId6"/>
    <p:sldId id="279" r:id="rId7"/>
    <p:sldId id="263" r:id="rId8"/>
    <p:sldId id="282" r:id="rId9"/>
    <p:sldId id="273" r:id="rId10"/>
    <p:sldId id="274" r:id="rId11"/>
    <p:sldId id="275" r:id="rId12"/>
    <p:sldId id="277" r:id="rId13"/>
    <p:sldId id="283" r:id="rId14"/>
    <p:sldId id="278" r:id="rId15"/>
  </p:sldIdLst>
  <p:sldSz cx="9144000" cy="6858000" type="screen4x3"/>
  <p:notesSz cx="6797675" cy="9928225"/>
  <p:custDataLst>
    <p:tags r:id="rId18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A"/>
    <a:srgbClr val="D0145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3-11-2016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3-11-2016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3-11-2016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50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H2 </a:t>
            </a:r>
            <a:r>
              <a:rPr lang="nl-NL" smtClean="0"/>
              <a:t>het onderwerp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5508168" cy="43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i="1" u="sng" dirty="0" smtClean="0">
                <a:latin typeface="Calibri" pitchFamily="34" charset="0"/>
              </a:rPr>
              <a:t>De </a:t>
            </a:r>
            <a:r>
              <a:rPr lang="nl-NL" sz="2400" i="1" u="sng" dirty="0">
                <a:latin typeface="Calibri" pitchFamily="34" charset="0"/>
              </a:rPr>
              <a:t>jas hangt aan de kapstok. </a:t>
            </a:r>
          </a:p>
          <a:p>
            <a:pPr>
              <a:buFontTx/>
              <a:buAutoNum type="arabicPeriod"/>
            </a:pPr>
            <a:endParaRPr lang="nl-NL" sz="2400" dirty="0" smtClean="0">
              <a:latin typeface="Calibri" pitchFamily="34" charset="0"/>
            </a:endParaRPr>
          </a:p>
          <a:p>
            <a:r>
              <a:rPr lang="nl-NL" dirty="0" smtClean="0">
                <a:latin typeface="Calibri" pitchFamily="34" charset="0"/>
              </a:rPr>
              <a:t>1. Pv</a:t>
            </a:r>
            <a:r>
              <a:rPr lang="nl-NL" dirty="0">
                <a:latin typeface="Calibri" pitchFamily="34" charset="0"/>
              </a:rPr>
              <a:t>: hangt</a:t>
            </a:r>
          </a:p>
          <a:p>
            <a:endParaRPr lang="nl-NL" dirty="0">
              <a:latin typeface="Calibri" pitchFamily="34" charset="0"/>
            </a:endParaRPr>
          </a:p>
          <a:p>
            <a:r>
              <a:rPr lang="nl-NL" dirty="0" smtClean="0">
                <a:latin typeface="Calibri" pitchFamily="34" charset="0"/>
              </a:rPr>
              <a:t>2. De </a:t>
            </a:r>
            <a:r>
              <a:rPr lang="nl-NL" dirty="0">
                <a:latin typeface="Calibri" pitchFamily="34" charset="0"/>
              </a:rPr>
              <a:t>jas/hangt/aan de kapstok</a:t>
            </a:r>
          </a:p>
          <a:p>
            <a:endParaRPr lang="nl-NL" sz="2400" dirty="0">
              <a:latin typeface="Calibri" pitchFamily="34" charset="0"/>
            </a:endParaRPr>
          </a:p>
          <a:p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3.</a:t>
            </a:r>
            <a:r>
              <a:rPr lang="nl-NL" dirty="0" smtClean="0">
                <a:latin typeface="Calibri" pitchFamily="34" charset="0"/>
              </a:rPr>
              <a:t> </a:t>
            </a:r>
            <a:r>
              <a:rPr lang="nl-NL" u="sng" dirty="0" smtClean="0">
                <a:latin typeface="Calibri" pitchFamily="34" charset="0"/>
              </a:rPr>
              <a:t>getal pv veranderen </a:t>
            </a:r>
            <a:r>
              <a:rPr lang="nl-NL" dirty="0" smtClean="0">
                <a:latin typeface="Calibri" pitchFamily="34" charset="0"/>
              </a:rPr>
              <a:t>enkelvoud&gt;meervoud:</a:t>
            </a:r>
          </a:p>
          <a:p>
            <a:endParaRPr lang="nl-NL" dirty="0" smtClean="0">
              <a:latin typeface="Calibri" pitchFamily="34" charset="0"/>
            </a:endParaRPr>
          </a:p>
          <a:p>
            <a:r>
              <a:rPr lang="nl-NL" sz="2400" u="sng" dirty="0" smtClean="0">
                <a:solidFill>
                  <a:srgbClr val="FF0000"/>
                </a:solidFill>
                <a:latin typeface="Calibri" pitchFamily="34" charset="0"/>
              </a:rPr>
              <a:t>De jassen </a:t>
            </a:r>
            <a:r>
              <a:rPr lang="nl-NL" sz="2400" dirty="0" smtClean="0">
                <a:latin typeface="Calibri" pitchFamily="34" charset="0"/>
              </a:rPr>
              <a:t>hangen aan de kapstok</a:t>
            </a:r>
            <a:endParaRPr lang="nl-NL" sz="2000" dirty="0">
              <a:latin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5940152" y="1772816"/>
            <a:ext cx="2592000" cy="4394888"/>
          </a:xfrm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Calibri" pitchFamily="34" charset="0"/>
              </a:rPr>
              <a:t>Manier </a:t>
            </a:r>
            <a:r>
              <a:rPr lang="nl-NL" sz="2800" dirty="0" smtClean="0">
                <a:latin typeface="Calibri" pitchFamily="34" charset="0"/>
              </a:rPr>
              <a:t>2</a:t>
            </a:r>
            <a:r>
              <a:rPr lang="nl-NL" sz="2800" dirty="0">
                <a:latin typeface="Calibri" pitchFamily="34" charset="0"/>
              </a:rPr>
              <a:t/>
            </a:r>
            <a:br>
              <a:rPr lang="nl-NL" sz="2800" dirty="0">
                <a:latin typeface="Calibri" pitchFamily="34" charset="0"/>
              </a:rPr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4864"/>
            <a:ext cx="21463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>
                <a:latin typeface="Calibri" pitchFamily="34" charset="0"/>
              </a:rPr>
              <a:t>Voorbeeld: </a:t>
            </a:r>
            <a:r>
              <a:rPr lang="nl-NL" sz="2400" i="1" dirty="0">
                <a:latin typeface="Calibri" pitchFamily="34" charset="0"/>
              </a:rPr>
              <a:t>De jas hangt aan de kapstok.</a:t>
            </a:r>
          </a:p>
          <a:p>
            <a:pPr marL="400050" lvl="1" indent="0">
              <a:buNone/>
            </a:pPr>
            <a:endParaRPr lang="nl-NL" sz="2400" dirty="0">
              <a:latin typeface="Calibri" pitchFamily="34" charset="0"/>
            </a:endParaRPr>
          </a:p>
          <a:p>
            <a:pPr marL="800100" lvl="2">
              <a:buNone/>
            </a:pPr>
            <a:r>
              <a:rPr lang="nl-NL" sz="2400" dirty="0">
                <a:latin typeface="Calibri" pitchFamily="34" charset="0"/>
              </a:rPr>
              <a:t>Persoonsvorm</a:t>
            </a:r>
            <a:r>
              <a:rPr lang="nl-NL" sz="2400" i="1" dirty="0">
                <a:latin typeface="Calibri" pitchFamily="34" charset="0"/>
              </a:rPr>
              <a:t> = hangt</a:t>
            </a:r>
          </a:p>
          <a:p>
            <a:pPr marL="800100" lvl="2">
              <a:buNone/>
            </a:pPr>
            <a:r>
              <a:rPr lang="nl-NL" sz="2400" i="1" dirty="0">
                <a:latin typeface="Calibri" pitchFamily="34" charset="0"/>
              </a:rPr>
              <a:t>De jas / hangt / aan de kapstok.</a:t>
            </a:r>
          </a:p>
          <a:p>
            <a:pPr marL="800100" lvl="2">
              <a:buNone/>
            </a:pPr>
            <a:r>
              <a:rPr lang="nl-NL" sz="2400" i="1" dirty="0">
                <a:latin typeface="Calibri" pitchFamily="34" charset="0"/>
              </a:rPr>
              <a:t>Wie/Wat hangt? </a:t>
            </a:r>
          </a:p>
          <a:p>
            <a:pPr marL="800100" lvl="2">
              <a:buNone/>
            </a:pPr>
            <a:r>
              <a:rPr lang="nl-NL" sz="2400" dirty="0">
                <a:latin typeface="Calibri" pitchFamily="34" charset="0"/>
              </a:rPr>
              <a:t>Antwoord: </a:t>
            </a:r>
            <a:r>
              <a:rPr lang="nl-NL" sz="2400" i="1" dirty="0">
                <a:latin typeface="Calibri" pitchFamily="34" charset="0"/>
              </a:rPr>
              <a:t>De jas</a:t>
            </a:r>
          </a:p>
          <a:p>
            <a:pPr marL="800100" lvl="2">
              <a:buNone/>
            </a:pPr>
            <a:r>
              <a:rPr lang="nl-NL" sz="2400" dirty="0">
                <a:latin typeface="Calibri" pitchFamily="34" charset="0"/>
              </a:rPr>
              <a:t>Onderwerp = </a:t>
            </a:r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De jas</a:t>
            </a:r>
          </a:p>
          <a:p>
            <a:pPr>
              <a:buNone/>
            </a:pPr>
            <a:endParaRPr lang="nl-NL" sz="2000" dirty="0">
              <a:latin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Calibri" pitchFamily="34" charset="0"/>
              </a:rPr>
              <a:t>Manier 1</a:t>
            </a:r>
            <a:br>
              <a:rPr lang="nl-NL" sz="2800" dirty="0">
                <a:latin typeface="Calibri" pitchFamily="34" charset="0"/>
              </a:rPr>
            </a:br>
            <a:r>
              <a:rPr lang="nl-NL" sz="2800" dirty="0">
                <a:latin typeface="Calibri" pitchFamily="34" charset="0"/>
              </a:rPr>
              <a:t>Stap 3: het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37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endParaRPr lang="nl-NL" sz="3200" dirty="0" smtClean="0"/>
          </a:p>
          <a:p>
            <a:r>
              <a:rPr lang="nl-NL" sz="3200" dirty="0" smtClean="0"/>
              <a:t>De leerlingen werken erg hard!</a:t>
            </a:r>
          </a:p>
          <a:p>
            <a:endParaRPr lang="nl-NL" sz="3200" dirty="0" smtClean="0"/>
          </a:p>
          <a:p>
            <a:endParaRPr lang="nl-NL" sz="3200" dirty="0"/>
          </a:p>
          <a:p>
            <a:endParaRPr lang="nl-NL" sz="3200" dirty="0" smtClean="0"/>
          </a:p>
          <a:p>
            <a:r>
              <a:rPr lang="nl-NL" sz="3200" dirty="0" smtClean="0"/>
              <a:t>De herfst is dit jaar erg zacht.</a:t>
            </a:r>
          </a:p>
          <a:p>
            <a:endParaRPr lang="nl-NL" sz="3200" dirty="0" smtClean="0"/>
          </a:p>
          <a:p>
            <a:endParaRPr lang="nl-NL" sz="3200" dirty="0" smtClean="0"/>
          </a:p>
          <a:p>
            <a:endParaRPr lang="nl-NL" sz="3200" dirty="0" smtClean="0"/>
          </a:p>
          <a:p>
            <a:r>
              <a:rPr lang="nl-NL" sz="3200" dirty="0" smtClean="0"/>
              <a:t>Volgende week zal die computer </a:t>
            </a:r>
          </a:p>
          <a:p>
            <a:endParaRPr lang="nl-NL" sz="3200" dirty="0"/>
          </a:p>
          <a:p>
            <a:r>
              <a:rPr lang="nl-NL" sz="3200" dirty="0" smtClean="0"/>
              <a:t>gemaakt worden.</a:t>
            </a:r>
            <a:endParaRPr lang="nl-NL" sz="32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92696"/>
            <a:ext cx="7809307" cy="864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Samen oefenen! Wat is het onderwerp van deze zinnen?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52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endParaRPr lang="nl-NL" sz="3200" dirty="0" smtClean="0"/>
          </a:p>
          <a:p>
            <a:r>
              <a:rPr lang="nl-NL" sz="3200" dirty="0" smtClean="0"/>
              <a:t>De leerlingen werken erg hard!</a:t>
            </a:r>
          </a:p>
          <a:p>
            <a:r>
              <a:rPr lang="nl-NL" sz="3200" u="sng" dirty="0" smtClean="0">
                <a:solidFill>
                  <a:srgbClr val="FF0000"/>
                </a:solidFill>
              </a:rPr>
              <a:t>Ow=De leerlingen</a:t>
            </a:r>
            <a:endParaRPr lang="nl-NL" sz="3200" u="sng" dirty="0" smtClean="0">
              <a:solidFill>
                <a:srgbClr val="FF0000"/>
              </a:solidFill>
            </a:endParaRPr>
          </a:p>
          <a:p>
            <a:endParaRPr lang="nl-NL" sz="3200" dirty="0"/>
          </a:p>
          <a:p>
            <a:endParaRPr lang="nl-NL" sz="3200" dirty="0" smtClean="0"/>
          </a:p>
          <a:p>
            <a:r>
              <a:rPr lang="nl-NL" sz="3200" dirty="0" smtClean="0"/>
              <a:t>De herfst is dit jaar erg zacht</a:t>
            </a:r>
            <a:r>
              <a:rPr lang="nl-NL" sz="3200" dirty="0" smtClean="0"/>
              <a:t>.</a:t>
            </a:r>
          </a:p>
          <a:p>
            <a:r>
              <a:rPr lang="nl-NL" sz="3200" u="sng" dirty="0" smtClean="0">
                <a:solidFill>
                  <a:srgbClr val="FF0000"/>
                </a:solidFill>
              </a:rPr>
              <a:t>Ow=De herfst</a:t>
            </a:r>
            <a:endParaRPr lang="nl-NL" sz="3200" u="sng" dirty="0" smtClean="0">
              <a:solidFill>
                <a:srgbClr val="FF0000"/>
              </a:solidFill>
            </a:endParaRPr>
          </a:p>
          <a:p>
            <a:endParaRPr lang="nl-NL" sz="3200" dirty="0" smtClean="0"/>
          </a:p>
          <a:p>
            <a:endParaRPr lang="nl-NL" sz="3200" dirty="0" smtClean="0"/>
          </a:p>
          <a:p>
            <a:endParaRPr lang="nl-NL" sz="3200" dirty="0" smtClean="0"/>
          </a:p>
          <a:p>
            <a:r>
              <a:rPr lang="nl-NL" sz="3200" dirty="0" smtClean="0"/>
              <a:t>Volgende week zal die computer </a:t>
            </a:r>
            <a:r>
              <a:rPr lang="nl-NL" sz="3200" dirty="0" smtClean="0"/>
              <a:t>gemaakt worden</a:t>
            </a:r>
            <a:endParaRPr lang="nl-NL" sz="3200" dirty="0" smtClean="0"/>
          </a:p>
          <a:p>
            <a:r>
              <a:rPr lang="nl-NL" sz="3200" u="sng" dirty="0" smtClean="0">
                <a:solidFill>
                  <a:srgbClr val="FF0000"/>
                </a:solidFill>
              </a:rPr>
              <a:t>Ow=Die computer</a:t>
            </a:r>
            <a:endParaRPr lang="nl-NL" sz="3200" u="sng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692696"/>
            <a:ext cx="7809307" cy="864000"/>
          </a:xfrm>
        </p:spPr>
        <p:txBody>
          <a:bodyPr>
            <a:normAutofit/>
          </a:bodyPr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53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Maken </a:t>
            </a:r>
            <a:r>
              <a:rPr lang="nl-NL" smtClean="0"/>
              <a:t>opdracht </a:t>
            </a:r>
            <a:r>
              <a:rPr lang="nl-NL" smtClean="0"/>
              <a:t>1,2,3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H1</a:t>
            </a:r>
            <a:endParaRPr lang="nl-NL" dirty="0"/>
          </a:p>
          <a:p>
            <a:pPr marL="914400" lvl="2" indent="0">
              <a:buNone/>
            </a:pPr>
            <a:r>
              <a:rPr lang="nl-NL" b="1" u="sng" dirty="0" smtClean="0"/>
              <a:t>De persoonsvorm</a:t>
            </a:r>
            <a:r>
              <a:rPr lang="nl-NL" b="1" u="sng" dirty="0"/>
              <a:t> </a:t>
            </a:r>
            <a:r>
              <a:rPr lang="nl-NL" b="1" u="sng" dirty="0" smtClean="0"/>
              <a:t>vinden en zinsdeelstrepen zetten</a:t>
            </a:r>
          </a:p>
          <a:p>
            <a:pPr lvl="2"/>
            <a:endParaRPr lang="nl-NL" dirty="0" smtClean="0"/>
          </a:p>
          <a:p>
            <a:pPr marL="914400" lvl="2" indent="0">
              <a:buNone/>
            </a:pPr>
            <a:r>
              <a:rPr lang="nl-NL" b="1" dirty="0" smtClean="0"/>
              <a:t>Hoe vind je de pv?</a:t>
            </a:r>
            <a:endParaRPr lang="nl-NL" b="1" dirty="0"/>
          </a:p>
          <a:p>
            <a:pPr lvl="2"/>
            <a:r>
              <a:rPr lang="nl-NL" dirty="0" smtClean="0"/>
              <a:t>-zin vragend maken</a:t>
            </a:r>
          </a:p>
          <a:p>
            <a:pPr lvl="2"/>
            <a:r>
              <a:rPr lang="nl-NL" dirty="0" smtClean="0"/>
              <a:t>-de zin van tijd veranderen</a:t>
            </a:r>
          </a:p>
          <a:p>
            <a:pPr lvl="2"/>
            <a:endParaRPr lang="nl-NL" dirty="0"/>
          </a:p>
          <a:p>
            <a:pPr marL="914400" lvl="2" indent="0">
              <a:buNone/>
            </a:pPr>
            <a:r>
              <a:rPr lang="nl-NL" b="1" dirty="0" smtClean="0"/>
              <a:t>Zinsdelen vinden</a:t>
            </a:r>
          </a:p>
          <a:p>
            <a:pPr lvl="2"/>
            <a:r>
              <a:rPr lang="nl-NL" dirty="0" smtClean="0"/>
              <a:t>-zoek eerst de pv.</a:t>
            </a:r>
          </a:p>
          <a:p>
            <a:pPr lvl="2"/>
            <a:r>
              <a:rPr lang="nl-NL" dirty="0" smtClean="0"/>
              <a:t>-alles wat vóór de pv staat is een zinsdeel!</a:t>
            </a:r>
          </a:p>
          <a:p>
            <a:pPr lvl="2"/>
            <a:r>
              <a:rPr lang="nl-NL" dirty="0" smtClean="0"/>
              <a:t>-plaats nu andere delen van de zin voor de pv en controleer of het zinsdelen zijn.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Wat hebben we de vorige </a:t>
            </a:r>
            <a:r>
              <a:rPr lang="nl-NL" sz="2800" dirty="0" err="1" smtClean="0"/>
              <a:t>grammaticales</a:t>
            </a:r>
            <a:r>
              <a:rPr lang="nl-NL" sz="2800" dirty="0" smtClean="0"/>
              <a:t> geleerd?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39552" y="1844824"/>
            <a:ext cx="7884432" cy="4395600"/>
          </a:xfrm>
        </p:spPr>
        <p:txBody>
          <a:bodyPr/>
          <a:lstStyle/>
          <a:p>
            <a:r>
              <a:rPr lang="nl-NL" dirty="0" smtClean="0"/>
              <a:t>- Nieuw zinsdeel: </a:t>
            </a:r>
            <a:r>
              <a:rPr lang="nl-NL" u="sng" dirty="0" smtClean="0"/>
              <a:t>het onderwerp </a:t>
            </a:r>
            <a:r>
              <a:rPr lang="nl-NL" dirty="0" smtClean="0"/>
              <a:t>van een zin.</a:t>
            </a:r>
          </a:p>
          <a:p>
            <a:r>
              <a:rPr lang="nl-NL" dirty="0" smtClean="0"/>
              <a:t>-Hoe je het onderwerp van een zin vindt?</a:t>
            </a: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09307" cy="86400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B</a:t>
            </a:r>
            <a:r>
              <a:rPr lang="nl-NL" dirty="0" smtClean="0">
                <a:solidFill>
                  <a:schemeClr val="bg1"/>
                </a:solidFill>
              </a:rPr>
              <a:t>ekijk de volgende zinnen. Wie of wat doen er wat?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Hij gooit de bal.</a:t>
            </a:r>
          </a:p>
          <a:p>
            <a:endParaRPr lang="nl-NL" dirty="0" smtClean="0"/>
          </a:p>
          <a:p>
            <a:r>
              <a:rPr lang="nl-NL" dirty="0" smtClean="0"/>
              <a:t>Meneer Vrancken legt de les goed uit.</a:t>
            </a:r>
          </a:p>
          <a:p>
            <a:endParaRPr lang="nl-NL" dirty="0" smtClean="0"/>
          </a:p>
          <a:p>
            <a:r>
              <a:rPr lang="nl-NL" dirty="0" smtClean="0"/>
              <a:t>De leerlingen doen goed mee.</a:t>
            </a:r>
          </a:p>
          <a:p>
            <a:endParaRPr lang="nl-NL" dirty="0" smtClean="0"/>
          </a:p>
          <a:p>
            <a:r>
              <a:rPr lang="nl-NL" dirty="0" smtClean="0"/>
              <a:t>De auto rijdt erg hard.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066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09307" cy="864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bekijk de volgende zinnen. Wie of wat doen er wat?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u="sng" dirty="0" smtClean="0">
                <a:solidFill>
                  <a:schemeClr val="tx1"/>
                </a:solidFill>
              </a:rPr>
              <a:t>Hij</a:t>
            </a:r>
            <a:r>
              <a:rPr lang="nl-NL" dirty="0" smtClean="0"/>
              <a:t> gooit de bal.</a:t>
            </a:r>
          </a:p>
          <a:p>
            <a:endParaRPr lang="nl-NL" dirty="0" smtClean="0"/>
          </a:p>
          <a:p>
            <a:r>
              <a:rPr lang="nl-NL" u="sng" dirty="0" smtClean="0">
                <a:solidFill>
                  <a:schemeClr val="tx1"/>
                </a:solidFill>
              </a:rPr>
              <a:t>Meneer Vrancken </a:t>
            </a:r>
            <a:r>
              <a:rPr lang="nl-NL" dirty="0" smtClean="0"/>
              <a:t>legt de les goed uit.</a:t>
            </a:r>
          </a:p>
          <a:p>
            <a:endParaRPr lang="nl-NL" dirty="0" smtClean="0"/>
          </a:p>
          <a:p>
            <a:r>
              <a:rPr lang="nl-NL" u="sng" dirty="0" smtClean="0">
                <a:solidFill>
                  <a:schemeClr val="tx1"/>
                </a:solidFill>
              </a:rPr>
              <a:t>De leerlingen </a:t>
            </a:r>
            <a:r>
              <a:rPr lang="nl-NL" dirty="0" smtClean="0"/>
              <a:t>doen goed mee.</a:t>
            </a:r>
          </a:p>
          <a:p>
            <a:endParaRPr lang="nl-NL" dirty="0" smtClean="0"/>
          </a:p>
          <a:p>
            <a:r>
              <a:rPr lang="nl-NL" u="sng" dirty="0" smtClean="0">
                <a:solidFill>
                  <a:schemeClr val="tx1"/>
                </a:solidFill>
              </a:rPr>
              <a:t>De auto </a:t>
            </a:r>
            <a:r>
              <a:rPr lang="nl-NL" dirty="0" smtClean="0"/>
              <a:t>rijdt erg hard.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89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Het onderwerp geeft aan WIE of WAT er iets doet/is/wordt/</a:t>
            </a:r>
            <a:r>
              <a:rPr lang="nl-NL" dirty="0" err="1" smtClean="0"/>
              <a:t>enz</a:t>
            </a:r>
            <a:r>
              <a:rPr lang="nl-NL" dirty="0" smtClean="0"/>
              <a:t> in een zin.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>
                <a:solidFill>
                  <a:schemeClr val="tx1"/>
                </a:solidFill>
              </a:rPr>
              <a:t>De man is gek!</a:t>
            </a:r>
          </a:p>
          <a:p>
            <a:endParaRPr lang="nl-NL" dirty="0"/>
          </a:p>
          <a:p>
            <a:r>
              <a:rPr lang="nl-NL" dirty="0" smtClean="0">
                <a:solidFill>
                  <a:schemeClr val="tx1"/>
                </a:solidFill>
              </a:rPr>
              <a:t>De leerlingen lopen naar school.</a:t>
            </a:r>
          </a:p>
          <a:p>
            <a:endParaRPr lang="nl-NL" dirty="0"/>
          </a:p>
          <a:p>
            <a:r>
              <a:rPr lang="nl-NL" dirty="0" smtClean="0">
                <a:solidFill>
                  <a:schemeClr val="tx1"/>
                </a:solidFill>
              </a:rPr>
              <a:t>De trein rijdt vandaag eindelijk op tijd.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het onderwerp van een zin?</a:t>
            </a:r>
            <a:endParaRPr lang="nl-NL" dirty="0"/>
          </a:p>
        </p:txBody>
      </p:sp>
      <p:sp>
        <p:nvSpPr>
          <p:cNvPr id="5" name="PIJL-RECHTS 4"/>
          <p:cNvSpPr/>
          <p:nvPr/>
        </p:nvSpPr>
        <p:spPr>
          <a:xfrm>
            <a:off x="2555776" y="3423941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5407274" y="522920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615186" y="428809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484057" y="5222279"/>
            <a:ext cx="2520280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400" b="1" dirty="0" smtClean="0">
                <a:latin typeface="Verdana"/>
                <a:cs typeface="Verdana"/>
              </a:rPr>
              <a:t>WAT rijdt? </a:t>
            </a:r>
            <a:endParaRPr lang="nl-NL" sz="2400" b="1" dirty="0"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769777" y="4281171"/>
            <a:ext cx="2520280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400" b="1" dirty="0">
                <a:latin typeface="Verdana"/>
                <a:cs typeface="Verdana"/>
              </a:rPr>
              <a:t>WIE </a:t>
            </a:r>
            <a:r>
              <a:rPr lang="nl-NL" sz="2400" b="1" dirty="0" smtClean="0">
                <a:latin typeface="Verdana"/>
                <a:cs typeface="Verdana"/>
              </a:rPr>
              <a:t>lopen ? </a:t>
            </a:r>
            <a:endParaRPr lang="nl-NL" sz="2400" b="1" dirty="0"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414801" y="3413559"/>
            <a:ext cx="2520280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400" b="1" dirty="0">
                <a:latin typeface="Verdana"/>
                <a:cs typeface="Verdana"/>
              </a:rPr>
              <a:t>WIE is gek</a:t>
            </a:r>
            <a:r>
              <a:rPr lang="nl-NL" sz="2400" b="1" dirty="0" smtClean="0">
                <a:latin typeface="Verdana"/>
                <a:cs typeface="Verdana"/>
              </a:rPr>
              <a:t>?</a:t>
            </a:r>
            <a:r>
              <a:rPr lang="nl-NL" sz="2400" b="1" dirty="0">
                <a:latin typeface="Verdana"/>
                <a:cs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16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nl-NL" sz="2400" dirty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 1: </a:t>
            </a:r>
          </a:p>
          <a:p>
            <a:pPr marL="18000" lvl="1" indent="0">
              <a:buNone/>
            </a:pPr>
            <a:r>
              <a:rPr lang="nl-NL" sz="2400" dirty="0" smtClean="0">
                <a:latin typeface="Calibri" pitchFamily="34" charset="0"/>
              </a:rPr>
              <a:t>Zoek </a:t>
            </a:r>
            <a:r>
              <a:rPr lang="nl-NL" sz="2400" dirty="0">
                <a:latin typeface="Calibri" pitchFamily="34" charset="0"/>
              </a:rPr>
              <a:t>de persoonsvorm</a:t>
            </a:r>
            <a:r>
              <a:rPr lang="nl-NL" sz="2400" dirty="0" smtClean="0">
                <a:latin typeface="Calibri" pitchFamily="34" charset="0"/>
              </a:rPr>
              <a:t>.</a:t>
            </a:r>
          </a:p>
          <a:p>
            <a:pPr marL="18000" lvl="1" indent="0">
              <a:buNone/>
            </a:pPr>
            <a:endParaRPr lang="nl-NL" sz="2400" dirty="0" smtClean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STAP2: </a:t>
            </a:r>
          </a:p>
          <a:p>
            <a:pPr marL="18000" lvl="1" indent="0">
              <a:buNone/>
            </a:pPr>
            <a:r>
              <a:rPr lang="nl-NL" sz="2400" dirty="0" smtClean="0">
                <a:latin typeface="Calibri" pitchFamily="34" charset="0"/>
              </a:rPr>
              <a:t>Verdeel </a:t>
            </a:r>
            <a:r>
              <a:rPr lang="nl-NL" sz="2400" dirty="0">
                <a:latin typeface="Calibri" pitchFamily="34" charset="0"/>
              </a:rPr>
              <a:t>de zin in </a:t>
            </a:r>
            <a:r>
              <a:rPr lang="nl-NL" sz="2400" dirty="0" smtClean="0">
                <a:latin typeface="Calibri" pitchFamily="34" charset="0"/>
              </a:rPr>
              <a:t>zinsdelen</a:t>
            </a:r>
          </a:p>
          <a:p>
            <a:pPr lvl="1">
              <a:buFont typeface="Arial" charset="0"/>
              <a:buChar char="•"/>
            </a:pPr>
            <a:endParaRPr lang="nl-NL" sz="2400" dirty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 3: </a:t>
            </a:r>
          </a:p>
          <a:p>
            <a:pPr marL="18000" lvl="1" indent="0">
              <a:buNone/>
            </a:pPr>
            <a:r>
              <a:rPr lang="nl-NL" sz="2400" dirty="0" smtClean="0">
                <a:latin typeface="Calibri" pitchFamily="34" charset="0"/>
              </a:rPr>
              <a:t>Manier 1: Stel </a:t>
            </a:r>
            <a:r>
              <a:rPr lang="nl-NL" sz="2400" dirty="0">
                <a:latin typeface="Calibri" pitchFamily="34" charset="0"/>
              </a:rPr>
              <a:t>de vraag: </a:t>
            </a:r>
            <a:r>
              <a:rPr lang="nl-NL" sz="2400" i="1" dirty="0">
                <a:latin typeface="Calibri" pitchFamily="34" charset="0"/>
              </a:rPr>
              <a:t>Wie / Wat + persoonsvorm</a:t>
            </a:r>
            <a:r>
              <a:rPr lang="nl-NL" sz="2400" i="1" dirty="0" smtClean="0">
                <a:latin typeface="Calibri" pitchFamily="34" charset="0"/>
              </a:rPr>
              <a:t>?</a:t>
            </a:r>
          </a:p>
          <a:p>
            <a:pPr marL="18000" lvl="1" indent="0">
              <a:buNone/>
            </a:pPr>
            <a:endParaRPr lang="en-US" sz="2400" dirty="0" smtClean="0">
              <a:latin typeface="Calibri" pitchFamily="34" charset="0"/>
            </a:endParaRPr>
          </a:p>
          <a:p>
            <a:pPr marL="18000" lvl="1" indent="0">
              <a:buNone/>
            </a:pPr>
            <a:endParaRPr lang="nl-NL" sz="2400" i="1" dirty="0">
              <a:latin typeface="Calibri" pitchFamily="34" charset="0"/>
            </a:endParaRPr>
          </a:p>
          <a:p>
            <a:pPr lvl="1">
              <a:buNone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lvl="1">
              <a:buNone/>
            </a:pPr>
            <a:endParaRPr lang="nl-NL" sz="2400" u="sng" dirty="0">
              <a:latin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vind je het ow? </a:t>
            </a:r>
            <a:r>
              <a:rPr lang="nl-NL" dirty="0" smtClean="0"/>
              <a:t>Manier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2022360" cy="185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JL-OMLAAG 7"/>
          <p:cNvSpPr/>
          <p:nvPr/>
        </p:nvSpPr>
        <p:spPr>
          <a:xfrm>
            <a:off x="4366276" y="4915224"/>
            <a:ext cx="504056" cy="53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627784" y="5801803"/>
            <a:ext cx="4689150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400" b="1" dirty="0" smtClean="0">
                <a:solidFill>
                  <a:srgbClr val="CC006A"/>
                </a:solidFill>
                <a:latin typeface="Verdana"/>
                <a:cs typeface="Verdana"/>
              </a:rPr>
              <a:t>Antwoord=het onderwerp</a:t>
            </a:r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6421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nl-NL" sz="2400" dirty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 1: </a:t>
            </a:r>
          </a:p>
          <a:p>
            <a:pPr marL="18000" lvl="1" indent="0">
              <a:buNone/>
            </a:pPr>
            <a:r>
              <a:rPr lang="nl-NL" sz="2400" dirty="0" smtClean="0">
                <a:latin typeface="Calibri" pitchFamily="34" charset="0"/>
              </a:rPr>
              <a:t>Zoek </a:t>
            </a:r>
            <a:r>
              <a:rPr lang="nl-NL" sz="2400" dirty="0">
                <a:latin typeface="Calibri" pitchFamily="34" charset="0"/>
              </a:rPr>
              <a:t>de persoonsvorm</a:t>
            </a:r>
            <a:r>
              <a:rPr lang="nl-NL" sz="2400" dirty="0" smtClean="0">
                <a:latin typeface="Calibri" pitchFamily="34" charset="0"/>
              </a:rPr>
              <a:t>.</a:t>
            </a:r>
          </a:p>
          <a:p>
            <a:pPr marL="18000" lvl="1" indent="0">
              <a:buNone/>
            </a:pPr>
            <a:endParaRPr lang="nl-NL" sz="2400" dirty="0" smtClean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STAP2: </a:t>
            </a:r>
          </a:p>
          <a:p>
            <a:pPr marL="18000" lvl="1" indent="0">
              <a:buNone/>
            </a:pPr>
            <a:r>
              <a:rPr lang="nl-NL" sz="2400" dirty="0" smtClean="0">
                <a:latin typeface="Calibri" pitchFamily="34" charset="0"/>
              </a:rPr>
              <a:t>Verdeel </a:t>
            </a:r>
            <a:r>
              <a:rPr lang="nl-NL" sz="2400" dirty="0">
                <a:latin typeface="Calibri" pitchFamily="34" charset="0"/>
              </a:rPr>
              <a:t>de zin in </a:t>
            </a:r>
            <a:r>
              <a:rPr lang="nl-NL" sz="2400" dirty="0" smtClean="0">
                <a:latin typeface="Calibri" pitchFamily="34" charset="0"/>
              </a:rPr>
              <a:t>zinsdelen</a:t>
            </a:r>
          </a:p>
          <a:p>
            <a:pPr lvl="1">
              <a:buFont typeface="Arial" charset="0"/>
              <a:buChar char="•"/>
            </a:pPr>
            <a:endParaRPr lang="nl-NL" sz="2400" dirty="0">
              <a:latin typeface="Calibri" pitchFamily="34" charset="0"/>
            </a:endParaRPr>
          </a:p>
          <a:p>
            <a:pPr marL="18000" lvl="1" indent="0">
              <a:buNone/>
            </a:pPr>
            <a:r>
              <a:rPr lang="nl-NL" sz="2400" u="sng" dirty="0" smtClean="0">
                <a:latin typeface="Calibri" pitchFamily="34" charset="0"/>
              </a:rPr>
              <a:t>STAP 3: </a:t>
            </a:r>
          </a:p>
          <a:p>
            <a:pPr marL="18000" lvl="1" indent="0">
              <a:buNone/>
            </a:pPr>
            <a:r>
              <a:rPr lang="nl-NL" sz="2400" i="1" dirty="0">
                <a:latin typeface="Calibri" pitchFamily="34" charset="0"/>
              </a:rPr>
              <a:t>Manier 2:  Verander de </a:t>
            </a:r>
            <a:r>
              <a:rPr lang="nl-NL" sz="2400" b="1" i="1" u="sng" dirty="0">
                <a:latin typeface="Calibri" pitchFamily="34" charset="0"/>
              </a:rPr>
              <a:t>pv van getal </a:t>
            </a:r>
            <a:r>
              <a:rPr lang="nl-NL" sz="2400" i="1" dirty="0">
                <a:latin typeface="Calibri" pitchFamily="34" charset="0"/>
              </a:rPr>
              <a:t>: enkelvoud&gt;meervoud of </a:t>
            </a:r>
            <a:r>
              <a:rPr lang="nl-NL" sz="2400" i="1" dirty="0" smtClean="0">
                <a:latin typeface="Calibri" pitchFamily="34" charset="0"/>
              </a:rPr>
              <a:t>meervoud&gt;enkelvoud</a:t>
            </a:r>
            <a:endParaRPr lang="nl-NL" sz="2400" i="1" dirty="0">
              <a:latin typeface="Calibri" pitchFamily="34" charset="0"/>
            </a:endParaRPr>
          </a:p>
          <a:p>
            <a:pPr marL="18000" lvl="1" indent="0">
              <a:buNone/>
            </a:pPr>
            <a:endParaRPr lang="en-US" sz="2400" dirty="0" smtClean="0">
              <a:latin typeface="Calibri" pitchFamily="34" charset="0"/>
            </a:endParaRPr>
          </a:p>
          <a:p>
            <a:pPr marL="18000" lvl="1" indent="0">
              <a:buNone/>
            </a:pPr>
            <a:endParaRPr lang="nl-NL" sz="2400" i="1" dirty="0">
              <a:latin typeface="Calibri" pitchFamily="34" charset="0"/>
            </a:endParaRPr>
          </a:p>
          <a:p>
            <a:pPr lvl="1">
              <a:buNone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lvl="1">
              <a:buNone/>
            </a:pPr>
            <a:endParaRPr lang="nl-NL" sz="2400" u="sng" dirty="0">
              <a:latin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vind je het ow</a:t>
            </a:r>
            <a:r>
              <a:rPr lang="nl-NL" dirty="0" smtClean="0"/>
              <a:t>? Manier 2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2022360" cy="185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JL-OMLAAG 7"/>
          <p:cNvSpPr/>
          <p:nvPr/>
        </p:nvSpPr>
        <p:spPr>
          <a:xfrm>
            <a:off x="4366276" y="4915224"/>
            <a:ext cx="504056" cy="53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627784" y="5801803"/>
            <a:ext cx="4689150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400" b="1" dirty="0" smtClean="0">
                <a:solidFill>
                  <a:srgbClr val="CC006A"/>
                </a:solidFill>
                <a:latin typeface="Verdana"/>
                <a:cs typeface="Verdana"/>
              </a:rPr>
              <a:t>Kijk welk zinsdeel ook is veranderd!</a:t>
            </a:r>
            <a:endParaRPr lang="nl-NL" sz="2400" b="1" dirty="0" smtClean="0">
              <a:solidFill>
                <a:srgbClr val="CC006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911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i="1" u="sng" dirty="0" smtClean="0">
                <a:latin typeface="Calibri" pitchFamily="34" charset="0"/>
              </a:rPr>
              <a:t>De </a:t>
            </a:r>
            <a:r>
              <a:rPr lang="nl-NL" sz="2400" i="1" u="sng" dirty="0">
                <a:latin typeface="Calibri" pitchFamily="34" charset="0"/>
              </a:rPr>
              <a:t>jas hangt aan de kapstok. </a:t>
            </a:r>
            <a:endParaRPr lang="nl-NL" sz="2400" i="1" u="sng" dirty="0" smtClean="0">
              <a:latin typeface="Calibri" pitchFamily="34" charset="0"/>
            </a:endParaRPr>
          </a:p>
          <a:p>
            <a:pPr>
              <a:buNone/>
            </a:pPr>
            <a:endParaRPr lang="nl-NL" sz="2400" i="1" dirty="0">
              <a:latin typeface="Calibri" pitchFamily="34" charset="0"/>
            </a:endParaRPr>
          </a:p>
          <a:p>
            <a:r>
              <a:rPr lang="nl-NL" sz="2400" dirty="0" smtClean="0">
                <a:latin typeface="Calibri" pitchFamily="34" charset="0"/>
              </a:rPr>
              <a:t>1. Pv: hangt</a:t>
            </a:r>
          </a:p>
          <a:p>
            <a:endParaRPr lang="nl-NL" sz="2400" dirty="0" smtClean="0">
              <a:latin typeface="Calibri" pitchFamily="34" charset="0"/>
            </a:endParaRPr>
          </a:p>
          <a:p>
            <a:r>
              <a:rPr lang="nl-NL" sz="2400" dirty="0" smtClean="0">
                <a:latin typeface="Calibri" pitchFamily="34" charset="0"/>
              </a:rPr>
              <a:t>2. De jas/hangt/aan de kapstok</a:t>
            </a:r>
          </a:p>
          <a:p>
            <a:endParaRPr lang="nl-NL" sz="2400" dirty="0" smtClean="0">
              <a:latin typeface="Calibri" pitchFamily="34" charset="0"/>
            </a:endParaRPr>
          </a:p>
          <a:p>
            <a:r>
              <a:rPr lang="nl-NL" sz="2400" dirty="0" smtClean="0">
                <a:latin typeface="Calibri" pitchFamily="34" charset="0"/>
              </a:rPr>
              <a:t>3. Wie/</a:t>
            </a:r>
            <a:r>
              <a:rPr lang="nl-NL" sz="2400" dirty="0" err="1" smtClean="0">
                <a:latin typeface="Calibri" pitchFamily="34" charset="0"/>
              </a:rPr>
              <a:t>wat+hangt</a:t>
            </a:r>
            <a:r>
              <a:rPr lang="nl-NL" sz="2400" dirty="0" smtClean="0">
                <a:latin typeface="Calibri" pitchFamily="34" charset="0"/>
              </a:rPr>
              <a:t>? =de jas</a:t>
            </a:r>
          </a:p>
          <a:p>
            <a:endParaRPr lang="nl-NL" sz="2400" dirty="0">
              <a:latin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Calibri" pitchFamily="34" charset="0"/>
              </a:rPr>
              <a:t>Manier 1</a:t>
            </a:r>
            <a:br>
              <a:rPr lang="nl-NL" sz="2800" dirty="0">
                <a:latin typeface="Calibri" pitchFamily="34" charset="0"/>
              </a:rPr>
            </a:b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5712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7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478</Words>
  <Application>Microsoft Office PowerPoint</Application>
  <PresentationFormat>Diavoorstelling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Essentieel</vt:lpstr>
      <vt:lpstr>H2 het onderwerp</vt:lpstr>
      <vt:lpstr>Wat hebben we de vorige grammaticales geleerd?</vt:lpstr>
      <vt:lpstr>Wat gaan we deze les leren?</vt:lpstr>
      <vt:lpstr>Bekijk de volgende zinnen. Wie of wat doen er wat?</vt:lpstr>
      <vt:lpstr>bekijk de volgende zinnen. Wie of wat doen er wat?</vt:lpstr>
      <vt:lpstr>Wat is het onderwerp van een zin?</vt:lpstr>
      <vt:lpstr>Hoe vind je het ow? Manier 1</vt:lpstr>
      <vt:lpstr>Hoe vind je het ow? Manier 2 </vt:lpstr>
      <vt:lpstr>Manier 1 </vt:lpstr>
      <vt:lpstr>Manier 2 </vt:lpstr>
      <vt:lpstr>Manier 1 Stap 3: het onderwerp</vt:lpstr>
      <vt:lpstr>Samen oefenen! Wat is het onderwerp van deze zinnen?</vt:lpstr>
      <vt:lpstr>antwoorden</vt:lpstr>
      <vt:lpstr>Huiswerk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2014-11-10T08:37:54Z</dcterms:created>
  <dcterms:modified xsi:type="dcterms:W3CDTF">2016-11-03T13:03:51Z</dcterms:modified>
</cp:coreProperties>
</file>