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9" r:id="rId3"/>
    <p:sldId id="276" r:id="rId4"/>
    <p:sldId id="291" r:id="rId5"/>
    <p:sldId id="293" r:id="rId6"/>
    <p:sldId id="292" r:id="rId7"/>
    <p:sldId id="277" r:id="rId8"/>
    <p:sldId id="294" r:id="rId9"/>
    <p:sldId id="295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9"/>
            <p14:sldId id="276"/>
            <p14:sldId id="291"/>
            <p14:sldId id="293"/>
            <p14:sldId id="292"/>
            <p14:sldId id="277"/>
            <p14:sldId id="294"/>
            <p14:sldId id="295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19,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Gedicht</a:t>
            </a:r>
            <a:br>
              <a:rPr lang="nl-NL" dirty="0" smtClean="0"/>
            </a:br>
            <a:r>
              <a:rPr lang="nl-NL" dirty="0" smtClean="0"/>
              <a:t>2.8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Eindrijm en Sonnet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85800" y="1713186"/>
            <a:ext cx="7806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Maken opdrachten 1 t/m </a:t>
            </a:r>
            <a:r>
              <a:rPr lang="nl-NL" dirty="0" smtClean="0"/>
              <a:t>7 </a:t>
            </a:r>
            <a:r>
              <a:rPr lang="nl-NL" dirty="0" err="1" smtClean="0"/>
              <a:t>blz</a:t>
            </a:r>
            <a:r>
              <a:rPr lang="nl-NL" dirty="0" smtClean="0"/>
              <a:t> </a:t>
            </a:r>
            <a:r>
              <a:rPr lang="nl-NL" dirty="0" smtClean="0"/>
              <a:t>87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194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eindrijm 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mannelijk, vrouwelijk en onzijdig rijm is.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rijmschema`s zijn en hoe je deze </a:t>
            </a:r>
            <a:r>
              <a:rPr lang="nl-NL" dirty="0" smtClean="0"/>
              <a:t>herkent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een sonnet is</a:t>
            </a:r>
            <a:r>
              <a:rPr lang="nl-NL" dirty="0" smtClean="0"/>
              <a:t>.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208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Introductie opdracht</a:t>
            </a:r>
          </a:p>
          <a:p>
            <a:pPr marL="457200" indent="-457200">
              <a:buAutoNum type="arabicPeriod"/>
            </a:pPr>
            <a:r>
              <a:rPr lang="nl-NL" dirty="0" smtClean="0"/>
              <a:t>Uitleg theorie</a:t>
            </a:r>
          </a:p>
          <a:p>
            <a:pPr marL="457200" indent="-457200">
              <a:buAutoNum type="arabicPeriod"/>
            </a:pPr>
            <a:r>
              <a:rPr lang="nl-NL" dirty="0" smtClean="0"/>
              <a:t>Maken opdrachten 1 t/m 8</a:t>
            </a:r>
          </a:p>
          <a:p>
            <a:pPr marL="457200" indent="-457200">
              <a:buAutoNum type="arabicPeriod"/>
            </a:pPr>
            <a:r>
              <a:rPr lang="nl-NL" dirty="0" err="1" smtClean="0"/>
              <a:t>Kahoot</a:t>
            </a:r>
            <a:r>
              <a:rPr lang="nl-NL" dirty="0" smtClean="0"/>
              <a:t> spelen ter controle 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84083" y="1750305"/>
            <a:ext cx="8376349" cy="4956000"/>
          </a:xfrm>
        </p:spPr>
        <p:txBody>
          <a:bodyPr>
            <a:normAutofit/>
          </a:bodyPr>
          <a:lstStyle/>
          <a:p>
            <a:r>
              <a:rPr lang="nl-NL" sz="1400" dirty="0" smtClean="0"/>
              <a:t>  Een foto </a:t>
            </a:r>
            <a:r>
              <a:rPr lang="nl-NL" sz="1400" b="0" dirty="0" smtClean="0"/>
              <a:t>Willem Wilmink</a:t>
            </a:r>
          </a:p>
          <a:p>
            <a:r>
              <a:rPr lang="nl-NL" sz="1400" b="0" dirty="0" smtClean="0"/>
              <a:t> </a:t>
            </a:r>
            <a:br>
              <a:rPr lang="nl-NL" sz="1400" b="0" dirty="0" smtClean="0"/>
            </a:br>
            <a:endParaRPr lang="nl-NL" sz="14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i="1" u="sng" dirty="0" smtClean="0"/>
              <a:t>Een foto, </a:t>
            </a:r>
            <a:r>
              <a:rPr lang="nl-NL" sz="2400" dirty="0" err="1" smtClean="0"/>
              <a:t>willem</a:t>
            </a:r>
            <a:r>
              <a:rPr lang="nl-NL" sz="2400" dirty="0" smtClean="0"/>
              <a:t> </a:t>
            </a:r>
            <a:r>
              <a:rPr lang="nl-NL" sz="2400" dirty="0" err="1" smtClean="0"/>
              <a:t>wilmink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130171" y="3353974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Soms moet ik er ook aan denken </a:t>
            </a:r>
            <a:br>
              <a:rPr lang="nl-NL" sz="1400" dirty="0"/>
            </a:br>
            <a:r>
              <a:rPr lang="nl-NL" sz="1400" dirty="0"/>
              <a:t>hoe het die andere zoon vergaat </a:t>
            </a:r>
            <a:br>
              <a:rPr lang="nl-NL" sz="1400" dirty="0"/>
            </a:br>
            <a:r>
              <a:rPr lang="nl-NL" sz="1400" dirty="0"/>
              <a:t>die ontdekte, kijk mijn vader </a:t>
            </a:r>
            <a:br>
              <a:rPr lang="nl-NL" sz="1400" dirty="0"/>
            </a:br>
            <a:r>
              <a:rPr lang="nl-NL" sz="1400" dirty="0"/>
              <a:t>is die lachende soldaat</a:t>
            </a:r>
          </a:p>
          <a:p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57503" y="3027976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Een bange man met keurige </a:t>
            </a:r>
            <a:br>
              <a:rPr lang="nl-NL" sz="1400" dirty="0"/>
            </a:br>
            <a:r>
              <a:rPr lang="nl-NL" sz="1400" dirty="0"/>
              <a:t>schoenen </a:t>
            </a:r>
            <a:br>
              <a:rPr lang="nl-NL" sz="1400" dirty="0"/>
            </a:br>
            <a:r>
              <a:rPr lang="nl-NL" sz="1400" dirty="0"/>
              <a:t>lange jas en vlinderdas </a:t>
            </a:r>
            <a:br>
              <a:rPr lang="nl-NL" sz="1400" dirty="0"/>
            </a:br>
            <a:r>
              <a:rPr lang="nl-NL" sz="1400" dirty="0"/>
              <a:t>wordt over het plein gedreven </a:t>
            </a:r>
            <a:br>
              <a:rPr lang="nl-NL" sz="1400" dirty="0"/>
            </a:br>
            <a:r>
              <a:rPr lang="nl-NL" sz="1400" dirty="0"/>
              <a:t>of het daar een veemarkt was</a:t>
            </a:r>
          </a:p>
          <a:p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257503" y="4362350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Kijk, daar staan drie Duitse </a:t>
            </a:r>
            <a:br>
              <a:rPr lang="nl-NL" sz="1400" dirty="0"/>
            </a:br>
            <a:r>
              <a:rPr lang="nl-NL" sz="1400" dirty="0"/>
              <a:t>soldaten </a:t>
            </a:r>
            <a:br>
              <a:rPr lang="nl-NL" sz="1400" dirty="0"/>
            </a:br>
            <a:r>
              <a:rPr lang="nl-NL" sz="1400" dirty="0"/>
              <a:t>met een spottend lachje bij </a:t>
            </a:r>
            <a:br>
              <a:rPr lang="nl-NL" sz="1400" dirty="0"/>
            </a:br>
            <a:r>
              <a:rPr lang="nl-NL" sz="1400" dirty="0"/>
              <a:t>en daar kijkt een vierde Duitser </a:t>
            </a:r>
            <a:br>
              <a:rPr lang="nl-NL" sz="1400" dirty="0"/>
            </a:br>
            <a:r>
              <a:rPr lang="nl-NL" sz="1400" dirty="0"/>
              <a:t>misschien toch beschaamd, opzij</a:t>
            </a:r>
          </a:p>
          <a:p>
            <a:endParaRPr lang="nl-NL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4130171" y="2133822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Stel je voor je zag die foto </a:t>
            </a:r>
            <a:br>
              <a:rPr lang="nl-NL" sz="1400" dirty="0"/>
            </a:br>
            <a:r>
              <a:rPr lang="nl-NL" sz="1400" dirty="0"/>
              <a:t>van de man met vlinderdas </a:t>
            </a:r>
            <a:br>
              <a:rPr lang="nl-NL" sz="1400" dirty="0"/>
            </a:br>
            <a:r>
              <a:rPr lang="nl-NL" sz="1400" dirty="0"/>
              <a:t>en je zou opeens ontdekken </a:t>
            </a:r>
            <a:br>
              <a:rPr lang="nl-NL" sz="1400" dirty="0"/>
            </a:br>
            <a:r>
              <a:rPr lang="nl-NL" sz="1400" dirty="0"/>
              <a:t>dat het je eigen vader was</a:t>
            </a:r>
          </a:p>
          <a:p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257503" y="2133822"/>
            <a:ext cx="366285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Van die razzia's zijn </a:t>
            </a:r>
            <a:r>
              <a:rPr lang="nl-NL" sz="1400" dirty="0" smtClean="0"/>
              <a:t>foto's: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Jonas Daniël Meijerplein </a:t>
            </a:r>
            <a:br>
              <a:rPr lang="nl-NL" sz="1400" dirty="0"/>
            </a:br>
            <a:r>
              <a:rPr lang="nl-NL" sz="1400" dirty="0"/>
              <a:t>waar de Duitse militairen </a:t>
            </a:r>
            <a:br>
              <a:rPr lang="nl-NL" sz="1400" dirty="0"/>
            </a:br>
            <a:r>
              <a:rPr lang="nl-NL" sz="1400" dirty="0"/>
              <a:t>joden aan het treiteren zijn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32" y="4523525"/>
            <a:ext cx="1585598" cy="226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8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nl-NL" b="0" dirty="0" smtClean="0"/>
              <a:t>Rijm aan </a:t>
            </a:r>
            <a:r>
              <a:rPr lang="nl-NL" dirty="0" smtClean="0">
                <a:solidFill>
                  <a:srgbClr val="FF0000"/>
                </a:solidFill>
              </a:rPr>
              <a:t>het einde </a:t>
            </a:r>
            <a:r>
              <a:rPr lang="nl-NL" b="0" dirty="0" smtClean="0"/>
              <a:t>van een regel=</a:t>
            </a:r>
            <a:r>
              <a:rPr lang="nl-NL" dirty="0" smtClean="0">
                <a:solidFill>
                  <a:srgbClr val="FF0000"/>
                </a:solidFill>
              </a:rPr>
              <a:t>eindrijm</a:t>
            </a:r>
          </a:p>
          <a:p>
            <a:endParaRPr lang="nl-NL" b="0" dirty="0"/>
          </a:p>
          <a:p>
            <a:r>
              <a:rPr lang="nl-NL" b="0" u="sng" dirty="0" err="1" smtClean="0">
                <a:solidFill>
                  <a:srgbClr val="FF0000"/>
                </a:solidFill>
              </a:rPr>
              <a:t>Één</a:t>
            </a:r>
            <a:r>
              <a:rPr lang="nl-NL" b="0" u="sng" dirty="0" smtClean="0">
                <a:solidFill>
                  <a:srgbClr val="FF0000"/>
                </a:solidFill>
              </a:rPr>
              <a:t> </a:t>
            </a:r>
            <a:r>
              <a:rPr lang="nl-NL" b="0" dirty="0" smtClean="0"/>
              <a:t>lettergreep rijmt: </a:t>
            </a:r>
            <a:r>
              <a:rPr lang="nl-NL" dirty="0" smtClean="0">
                <a:solidFill>
                  <a:srgbClr val="FF0000"/>
                </a:solidFill>
              </a:rPr>
              <a:t>mannelijk rijm</a:t>
            </a:r>
          </a:p>
          <a:p>
            <a:r>
              <a:rPr lang="nl-NL" dirty="0" smtClean="0"/>
              <a:t>Kind-wind</a:t>
            </a:r>
          </a:p>
          <a:p>
            <a:endParaRPr lang="nl-NL" b="0" dirty="0"/>
          </a:p>
          <a:p>
            <a:r>
              <a:rPr lang="nl-NL" b="0" dirty="0" smtClean="0"/>
              <a:t>Rijmen er</a:t>
            </a:r>
            <a:r>
              <a:rPr lang="nl-NL" b="0" u="sng" dirty="0" smtClean="0">
                <a:solidFill>
                  <a:srgbClr val="FF0000"/>
                </a:solidFill>
              </a:rPr>
              <a:t> twee </a:t>
            </a:r>
            <a:r>
              <a:rPr lang="nl-NL" b="0" dirty="0" smtClean="0"/>
              <a:t>lettergrepen: </a:t>
            </a:r>
            <a:r>
              <a:rPr lang="nl-NL" dirty="0" smtClean="0">
                <a:solidFill>
                  <a:srgbClr val="FF0000"/>
                </a:solidFill>
              </a:rPr>
              <a:t>vrouwelijk rijm</a:t>
            </a:r>
          </a:p>
          <a:p>
            <a:r>
              <a:rPr lang="nl-NL" dirty="0" smtClean="0"/>
              <a:t>Binden-winden</a:t>
            </a:r>
          </a:p>
          <a:p>
            <a:endParaRPr lang="nl-NL" b="0" dirty="0"/>
          </a:p>
          <a:p>
            <a:r>
              <a:rPr lang="nl-NL" b="0" dirty="0" smtClean="0"/>
              <a:t>Rijmen er </a:t>
            </a:r>
            <a:r>
              <a:rPr lang="nl-NL" b="0" u="sng" dirty="0" smtClean="0">
                <a:solidFill>
                  <a:srgbClr val="FF0000"/>
                </a:solidFill>
              </a:rPr>
              <a:t>drie</a:t>
            </a:r>
            <a:r>
              <a:rPr lang="nl-NL" b="0" dirty="0" smtClean="0"/>
              <a:t> lettergrepen: </a:t>
            </a:r>
            <a:r>
              <a:rPr lang="nl-NL" dirty="0" smtClean="0">
                <a:solidFill>
                  <a:srgbClr val="FF0000"/>
                </a:solidFill>
              </a:rPr>
              <a:t>onzijdig rijm</a:t>
            </a:r>
          </a:p>
          <a:p>
            <a:r>
              <a:rPr lang="nl-NL" dirty="0"/>
              <a:t>Kinderen-hinderen</a:t>
            </a:r>
          </a:p>
          <a:p>
            <a:endParaRPr lang="nl-NL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rijm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96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84083" y="1750305"/>
            <a:ext cx="8376349" cy="4956000"/>
          </a:xfrm>
        </p:spPr>
        <p:txBody>
          <a:bodyPr>
            <a:normAutofit/>
          </a:bodyPr>
          <a:lstStyle/>
          <a:p>
            <a:r>
              <a:rPr lang="nl-NL" sz="1400" dirty="0" smtClean="0"/>
              <a:t>  Een foto </a:t>
            </a:r>
            <a:r>
              <a:rPr lang="nl-NL" sz="1400" b="0" dirty="0" smtClean="0"/>
              <a:t>Willem Wilmink</a:t>
            </a:r>
          </a:p>
          <a:p>
            <a:r>
              <a:rPr lang="nl-NL" sz="1400" b="0" dirty="0" smtClean="0"/>
              <a:t> </a:t>
            </a:r>
            <a:br>
              <a:rPr lang="nl-NL" sz="1400" b="0" dirty="0" smtClean="0"/>
            </a:br>
            <a:endParaRPr lang="nl-NL" sz="14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i="1" u="sng" dirty="0" smtClean="0"/>
              <a:t>Een foto, </a:t>
            </a:r>
            <a:r>
              <a:rPr lang="nl-NL" sz="2400" dirty="0" err="1" smtClean="0"/>
              <a:t>willem</a:t>
            </a:r>
            <a:r>
              <a:rPr lang="nl-NL" sz="2400" dirty="0" smtClean="0"/>
              <a:t> </a:t>
            </a:r>
            <a:r>
              <a:rPr lang="nl-NL" sz="2400" dirty="0" err="1" smtClean="0"/>
              <a:t>wilmink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Welke rijm herken je hier?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130171" y="3353974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Soms moet ik er ook aan denken </a:t>
            </a:r>
            <a:br>
              <a:rPr lang="nl-NL" sz="1400" dirty="0"/>
            </a:br>
            <a:r>
              <a:rPr lang="nl-NL" sz="1400" dirty="0"/>
              <a:t>hoe het die andere zoon ver</a:t>
            </a:r>
            <a:r>
              <a:rPr lang="nl-NL" sz="1400" b="1" dirty="0">
                <a:solidFill>
                  <a:srgbClr val="FF0000"/>
                </a:solidFill>
              </a:rPr>
              <a:t>gaat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die ontdekte, kijk mijn vader </a:t>
            </a:r>
            <a:br>
              <a:rPr lang="nl-NL" sz="1400" dirty="0"/>
            </a:br>
            <a:r>
              <a:rPr lang="nl-NL" sz="1400" dirty="0"/>
              <a:t>is die lachende sol</a:t>
            </a:r>
            <a:r>
              <a:rPr lang="nl-NL" sz="1400" b="1" dirty="0">
                <a:solidFill>
                  <a:srgbClr val="FF0000"/>
                </a:solidFill>
              </a:rPr>
              <a:t>daat</a:t>
            </a:r>
          </a:p>
          <a:p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57503" y="3027976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Een bange man met keurige </a:t>
            </a:r>
            <a:br>
              <a:rPr lang="nl-NL" sz="1400" dirty="0"/>
            </a:br>
            <a:r>
              <a:rPr lang="nl-NL" sz="1400" dirty="0"/>
              <a:t>schoenen </a:t>
            </a:r>
            <a:br>
              <a:rPr lang="nl-NL" sz="1400" dirty="0"/>
            </a:br>
            <a:r>
              <a:rPr lang="nl-NL" sz="1400" dirty="0"/>
              <a:t>lange jas en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wordt over het plein gedreven </a:t>
            </a:r>
            <a:br>
              <a:rPr lang="nl-NL" sz="1400" dirty="0"/>
            </a:br>
            <a:r>
              <a:rPr lang="nl-NL" sz="1400" dirty="0"/>
              <a:t>of het daar een veemarkt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257503" y="4362350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Kijk, daar staan drie Duitse </a:t>
            </a:r>
            <a:br>
              <a:rPr lang="nl-NL" sz="1400" dirty="0"/>
            </a:br>
            <a:r>
              <a:rPr lang="nl-NL" sz="1400" dirty="0"/>
              <a:t>soldaten </a:t>
            </a:r>
            <a:br>
              <a:rPr lang="nl-NL" sz="1400" dirty="0"/>
            </a:br>
            <a:r>
              <a:rPr lang="nl-NL" sz="1400" dirty="0"/>
              <a:t>met een spottend lachje </a:t>
            </a:r>
            <a:r>
              <a:rPr lang="nl-NL" sz="1400" b="1" dirty="0">
                <a:solidFill>
                  <a:srgbClr val="FF0000"/>
                </a:solidFill>
              </a:rPr>
              <a:t>bij 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en daar kijkt een vierde Duitser </a:t>
            </a:r>
            <a:br>
              <a:rPr lang="nl-NL" sz="1400" dirty="0"/>
            </a:br>
            <a:r>
              <a:rPr lang="nl-NL" sz="1400" dirty="0"/>
              <a:t>misschien toch beschaamd, op</a:t>
            </a:r>
            <a:r>
              <a:rPr lang="nl-NL" sz="1400" b="1" dirty="0">
                <a:solidFill>
                  <a:srgbClr val="FF0000"/>
                </a:solidFill>
              </a:rPr>
              <a:t>zij</a:t>
            </a:r>
          </a:p>
          <a:p>
            <a:endParaRPr lang="nl-NL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4130171" y="2133822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Stel je voor je zag die foto </a:t>
            </a:r>
            <a:br>
              <a:rPr lang="nl-NL" sz="1400" dirty="0"/>
            </a:br>
            <a:r>
              <a:rPr lang="nl-NL" sz="1400" dirty="0"/>
              <a:t>van de man met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en je zou opeens ontdekken </a:t>
            </a:r>
            <a:br>
              <a:rPr lang="nl-NL" sz="1400" dirty="0"/>
            </a:br>
            <a:r>
              <a:rPr lang="nl-NL" sz="1400" dirty="0"/>
              <a:t>dat het je eigen vader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257503" y="2133822"/>
            <a:ext cx="366285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Van die razzia's zijn </a:t>
            </a:r>
            <a:r>
              <a:rPr lang="nl-NL" sz="1400" dirty="0" smtClean="0"/>
              <a:t>foto's: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Jonas Daniël </a:t>
            </a:r>
            <a:r>
              <a:rPr lang="nl-NL" sz="1400" dirty="0" smtClean="0"/>
              <a:t>Meijer</a:t>
            </a:r>
            <a:r>
              <a:rPr lang="nl-NL" sz="1400" b="1" dirty="0" smtClean="0">
                <a:solidFill>
                  <a:srgbClr val="FF0000"/>
                </a:solidFill>
              </a:rPr>
              <a:t>plein             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waar de Duitse militairen </a:t>
            </a:r>
            <a:br>
              <a:rPr lang="nl-NL" sz="1400" dirty="0"/>
            </a:br>
            <a:r>
              <a:rPr lang="nl-NL" sz="1400" dirty="0"/>
              <a:t>joden aan het treiteren </a:t>
            </a:r>
            <a:r>
              <a:rPr lang="nl-NL" sz="1400" b="1" dirty="0">
                <a:solidFill>
                  <a:srgbClr val="FF0000"/>
                </a:solidFill>
              </a:rPr>
              <a:t>zijn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32" y="4523525"/>
            <a:ext cx="1585598" cy="226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8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96764" cy="1090575"/>
          </a:xfrm>
        </p:spPr>
        <p:txBody>
          <a:bodyPr>
            <a:normAutofit/>
          </a:bodyPr>
          <a:lstStyle/>
          <a:p>
            <a:r>
              <a:rPr lang="nl-NL" dirty="0" smtClean="0"/>
              <a:t>Rijmschema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NL" u="sng" dirty="0"/>
          </a:p>
          <a:p>
            <a:pPr lvl="0"/>
            <a:r>
              <a:rPr lang="nl-NL" u="sng" dirty="0" smtClean="0"/>
              <a:t> </a:t>
            </a:r>
          </a:p>
          <a:p>
            <a:pPr lvl="0"/>
            <a:r>
              <a:rPr lang="nl-NL" u="sng" dirty="0" smtClean="0"/>
              <a:t> </a:t>
            </a:r>
            <a:endParaRPr lang="nl-NL" u="sng" dirty="0"/>
          </a:p>
          <a:p>
            <a:pPr marL="457200" lvl="0" indent="-457200">
              <a:buFont typeface="Arial" pitchFamily="34" charset="0"/>
              <a:buChar char="•"/>
            </a:pPr>
            <a:endParaRPr lang="nl-NL" u="sng" dirty="0"/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586875"/>
            <a:ext cx="4462272" cy="490446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endParaRPr lang="nl-NL" dirty="0"/>
          </a:p>
          <a:p>
            <a:pPr marL="457200" lvl="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>
          <a:xfrm>
            <a:off x="178676" y="1450428"/>
            <a:ext cx="8206372" cy="4649418"/>
          </a:xfrm>
        </p:spPr>
        <p:txBody>
          <a:bodyPr/>
          <a:lstStyle/>
          <a:p>
            <a:r>
              <a:rPr lang="nl-NL" dirty="0" smtClean="0"/>
              <a:t>Dezelfde rijmklanken</a:t>
            </a:r>
            <a:r>
              <a:rPr lang="nl-NL" b="0" dirty="0" smtClean="0"/>
              <a:t> kun je met </a:t>
            </a:r>
            <a:r>
              <a:rPr lang="nl-NL" dirty="0" smtClean="0"/>
              <a:t>LETTERS</a:t>
            </a:r>
            <a:r>
              <a:rPr lang="nl-NL" b="0" dirty="0" smtClean="0"/>
              <a:t> aangeven (A,B,C,D, </a:t>
            </a:r>
            <a:r>
              <a:rPr lang="nl-NL" b="0" dirty="0" err="1" smtClean="0"/>
              <a:t>enz</a:t>
            </a:r>
            <a:r>
              <a:rPr lang="nl-NL" b="0" dirty="0" smtClean="0"/>
              <a:t>)</a:t>
            </a:r>
          </a:p>
          <a:p>
            <a:endParaRPr lang="nl-NL" b="0" dirty="0" smtClean="0"/>
          </a:p>
          <a:p>
            <a:r>
              <a:rPr lang="nl-NL" dirty="0" smtClean="0"/>
              <a:t>Voorbeelden van Rijmschema`s</a:t>
            </a:r>
          </a:p>
          <a:p>
            <a:endParaRPr lang="nl-NL" b="0" dirty="0"/>
          </a:p>
          <a:p>
            <a:r>
              <a:rPr lang="nl-NL" b="0" dirty="0" smtClean="0"/>
              <a:t>Gepaard rijm: A,A,B,B</a:t>
            </a:r>
          </a:p>
          <a:p>
            <a:r>
              <a:rPr lang="nl-NL" b="0" dirty="0" smtClean="0"/>
              <a:t>Gekruist rijm: A,B,A,B</a:t>
            </a:r>
          </a:p>
          <a:p>
            <a:r>
              <a:rPr lang="nl-NL" b="0" dirty="0" smtClean="0"/>
              <a:t>Omarmend rijm: </a:t>
            </a:r>
            <a:r>
              <a:rPr lang="nl-NL" b="0" dirty="0" smtClean="0"/>
              <a:t>A,B,B,A</a:t>
            </a:r>
          </a:p>
          <a:p>
            <a:r>
              <a:rPr lang="nl-NL" b="0" dirty="0" smtClean="0"/>
              <a:t>Gebroken rijm: ABCB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27682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84083" y="1750305"/>
            <a:ext cx="8376349" cy="4956000"/>
          </a:xfrm>
        </p:spPr>
        <p:txBody>
          <a:bodyPr>
            <a:normAutofit/>
          </a:bodyPr>
          <a:lstStyle/>
          <a:p>
            <a:r>
              <a:rPr lang="nl-NL" sz="1400" dirty="0" smtClean="0"/>
              <a:t>  Een foto </a:t>
            </a:r>
            <a:r>
              <a:rPr lang="nl-NL" sz="1400" b="0" dirty="0" smtClean="0"/>
              <a:t>Willem Wilmink</a:t>
            </a:r>
          </a:p>
          <a:p>
            <a:r>
              <a:rPr lang="nl-NL" sz="1400" b="0" dirty="0" smtClean="0"/>
              <a:t> </a:t>
            </a:r>
            <a:br>
              <a:rPr lang="nl-NL" sz="1400" b="0" dirty="0" smtClean="0"/>
            </a:br>
            <a:endParaRPr lang="nl-NL" sz="14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09338" cy="1371600"/>
          </a:xfrm>
        </p:spPr>
        <p:txBody>
          <a:bodyPr>
            <a:normAutofit/>
          </a:bodyPr>
          <a:lstStyle/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Welk rijmschema zit hierin?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4130171" y="3353974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Soms moet ik er ook aan denken </a:t>
            </a:r>
            <a:br>
              <a:rPr lang="nl-NL" sz="1400" dirty="0"/>
            </a:br>
            <a:r>
              <a:rPr lang="nl-NL" sz="1400" dirty="0"/>
              <a:t>hoe het die andere zoon ver</a:t>
            </a:r>
            <a:r>
              <a:rPr lang="nl-NL" sz="1400" b="1" dirty="0">
                <a:solidFill>
                  <a:srgbClr val="FF0000"/>
                </a:solidFill>
              </a:rPr>
              <a:t>gaat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die ontdekte, kijk mijn vader </a:t>
            </a:r>
            <a:br>
              <a:rPr lang="nl-NL" sz="1400" dirty="0"/>
            </a:br>
            <a:r>
              <a:rPr lang="nl-NL" sz="1400" dirty="0"/>
              <a:t>is die lachende sol</a:t>
            </a:r>
            <a:r>
              <a:rPr lang="nl-NL" sz="1400" b="1" dirty="0">
                <a:solidFill>
                  <a:srgbClr val="FF0000"/>
                </a:solidFill>
              </a:rPr>
              <a:t>daat</a:t>
            </a:r>
          </a:p>
          <a:p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257503" y="3027976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Een bange man met keurige </a:t>
            </a:r>
            <a:br>
              <a:rPr lang="nl-NL" sz="1400" dirty="0"/>
            </a:br>
            <a:r>
              <a:rPr lang="nl-NL" sz="1400" dirty="0"/>
              <a:t>schoenen </a:t>
            </a:r>
            <a:br>
              <a:rPr lang="nl-NL" sz="1400" dirty="0"/>
            </a:br>
            <a:r>
              <a:rPr lang="nl-NL" sz="1400" dirty="0"/>
              <a:t>lange jas en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wordt over het plein gedreven </a:t>
            </a:r>
            <a:br>
              <a:rPr lang="nl-NL" sz="1400" dirty="0"/>
            </a:br>
            <a:r>
              <a:rPr lang="nl-NL" sz="1400" dirty="0"/>
              <a:t>of het daar een veemarkt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257503" y="4362350"/>
            <a:ext cx="366285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Kijk, daar staan drie Duitse </a:t>
            </a:r>
            <a:br>
              <a:rPr lang="nl-NL" sz="1400" dirty="0"/>
            </a:br>
            <a:r>
              <a:rPr lang="nl-NL" sz="1400" dirty="0"/>
              <a:t>soldaten </a:t>
            </a:r>
            <a:br>
              <a:rPr lang="nl-NL" sz="1400" dirty="0"/>
            </a:br>
            <a:r>
              <a:rPr lang="nl-NL" sz="1400" dirty="0"/>
              <a:t>met een spottend lachje </a:t>
            </a:r>
            <a:r>
              <a:rPr lang="nl-NL" sz="1400" b="1" dirty="0">
                <a:solidFill>
                  <a:srgbClr val="FF0000"/>
                </a:solidFill>
              </a:rPr>
              <a:t>bij 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en daar kijkt een vierde Duitser </a:t>
            </a:r>
            <a:br>
              <a:rPr lang="nl-NL" sz="1400" dirty="0"/>
            </a:br>
            <a:r>
              <a:rPr lang="nl-NL" sz="1400" dirty="0"/>
              <a:t>misschien toch beschaamd, op</a:t>
            </a:r>
            <a:r>
              <a:rPr lang="nl-NL" sz="1400" b="1" dirty="0">
                <a:solidFill>
                  <a:srgbClr val="FF0000"/>
                </a:solidFill>
              </a:rPr>
              <a:t>zij</a:t>
            </a:r>
          </a:p>
          <a:p>
            <a:endParaRPr lang="nl-NL" sz="1400" dirty="0"/>
          </a:p>
        </p:txBody>
      </p:sp>
      <p:sp>
        <p:nvSpPr>
          <p:cNvPr id="7" name="Tekstvak 6"/>
          <p:cNvSpPr txBox="1"/>
          <p:nvPr/>
        </p:nvSpPr>
        <p:spPr>
          <a:xfrm>
            <a:off x="4130171" y="2133822"/>
            <a:ext cx="3826160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Stel je voor je zag die foto </a:t>
            </a:r>
            <a:br>
              <a:rPr lang="nl-NL" sz="1400" dirty="0"/>
            </a:br>
            <a:r>
              <a:rPr lang="nl-NL" sz="1400" dirty="0"/>
              <a:t>van de man met vlinder</a:t>
            </a:r>
            <a:r>
              <a:rPr lang="nl-NL" sz="1400" b="1" dirty="0">
                <a:solidFill>
                  <a:srgbClr val="FF0000"/>
                </a:solidFill>
              </a:rPr>
              <a:t>das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en je zou opeens ontdekken </a:t>
            </a:r>
            <a:br>
              <a:rPr lang="nl-NL" sz="1400" dirty="0"/>
            </a:br>
            <a:r>
              <a:rPr lang="nl-NL" sz="1400" dirty="0"/>
              <a:t>dat het je eigen vader </a:t>
            </a:r>
            <a:r>
              <a:rPr lang="nl-NL" sz="1400" b="1" dirty="0">
                <a:solidFill>
                  <a:srgbClr val="FF0000"/>
                </a:solidFill>
              </a:rPr>
              <a:t>was</a:t>
            </a:r>
          </a:p>
          <a:p>
            <a:endParaRPr lang="nl-NL" sz="1400" dirty="0"/>
          </a:p>
        </p:txBody>
      </p:sp>
      <p:sp>
        <p:nvSpPr>
          <p:cNvPr id="8" name="Tekstvak 7"/>
          <p:cNvSpPr txBox="1"/>
          <p:nvPr/>
        </p:nvSpPr>
        <p:spPr>
          <a:xfrm>
            <a:off x="257503" y="2133822"/>
            <a:ext cx="366285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/>
              <a:t>Van die razzia's zijn </a:t>
            </a:r>
            <a:r>
              <a:rPr lang="nl-NL" sz="1400" dirty="0" smtClean="0"/>
              <a:t>foto's: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Jonas Daniël </a:t>
            </a:r>
            <a:r>
              <a:rPr lang="nl-NL" sz="1400" dirty="0" smtClean="0"/>
              <a:t>Meijer</a:t>
            </a:r>
            <a:r>
              <a:rPr lang="nl-NL" sz="1400" b="1" dirty="0" smtClean="0">
                <a:solidFill>
                  <a:srgbClr val="FF0000"/>
                </a:solidFill>
              </a:rPr>
              <a:t>plein             </a:t>
            </a:r>
            <a:r>
              <a:rPr lang="nl-NL" sz="1400" dirty="0"/>
              <a:t> </a:t>
            </a:r>
            <a:br>
              <a:rPr lang="nl-NL" sz="1400" dirty="0"/>
            </a:br>
            <a:r>
              <a:rPr lang="nl-NL" sz="1400" dirty="0"/>
              <a:t>waar de Duitse militairen </a:t>
            </a:r>
            <a:br>
              <a:rPr lang="nl-NL" sz="1400" dirty="0"/>
            </a:br>
            <a:r>
              <a:rPr lang="nl-NL" sz="1400" dirty="0"/>
              <a:t>joden aan het treiteren </a:t>
            </a:r>
            <a:r>
              <a:rPr lang="nl-NL" sz="1400" b="1" dirty="0">
                <a:solidFill>
                  <a:srgbClr val="FF0000"/>
                </a:solidFill>
              </a:rPr>
              <a:t>zijn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532" y="4523525"/>
            <a:ext cx="1585598" cy="226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252663" y="212557"/>
            <a:ext cx="2574758" cy="934453"/>
          </a:xfrm>
        </p:spPr>
        <p:txBody>
          <a:bodyPr/>
          <a:lstStyle/>
          <a:p>
            <a:r>
              <a:rPr lang="nl-NL" dirty="0" smtClean="0"/>
              <a:t>Sonnet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054" y="152400"/>
            <a:ext cx="5753946" cy="6813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69229" y="1178731"/>
            <a:ext cx="1792705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Veertien regels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69230" y="1798539"/>
            <a:ext cx="1792705" cy="147732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Vier strofen: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Twee van </a:t>
            </a:r>
            <a:r>
              <a:rPr lang="nl-NL" b="1" u="sng" dirty="0" smtClean="0">
                <a:solidFill>
                  <a:srgbClr val="FF0000"/>
                </a:solidFill>
              </a:rPr>
              <a:t>vier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Twee van </a:t>
            </a:r>
            <a:r>
              <a:rPr lang="nl-NL" b="1" u="sng" dirty="0" smtClean="0">
                <a:solidFill>
                  <a:srgbClr val="FF0000"/>
                </a:solidFill>
              </a:rPr>
              <a:t>drie</a:t>
            </a:r>
            <a:endParaRPr lang="nl-NL" b="1" u="sng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69229" y="3663025"/>
            <a:ext cx="2719140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Meesta</a:t>
            </a:r>
            <a:r>
              <a:rPr lang="nl-NL" dirty="0" smtClean="0"/>
              <a:t>l na de achtste regel: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u="sng" dirty="0" smtClean="0">
                <a:solidFill>
                  <a:srgbClr val="FF0000"/>
                </a:solidFill>
              </a:rPr>
              <a:t>Volta/chute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=</a:t>
            </a:r>
            <a:r>
              <a:rPr lang="nl-NL" dirty="0" err="1" smtClean="0"/>
              <a:t>eenwending</a:t>
            </a:r>
            <a:r>
              <a:rPr lang="nl-NL" dirty="0" smtClean="0"/>
              <a:t>&gt;tegenstelling tussen 1</a:t>
            </a:r>
            <a:r>
              <a:rPr lang="nl-NL" baseline="30000" dirty="0" smtClean="0"/>
              <a:t>ste</a:t>
            </a:r>
            <a:r>
              <a:rPr lang="nl-NL" dirty="0" smtClean="0"/>
              <a:t> en 2</a:t>
            </a:r>
            <a:r>
              <a:rPr lang="nl-NL" baseline="30000" dirty="0" smtClean="0"/>
              <a:t>de</a:t>
            </a:r>
            <a:r>
              <a:rPr lang="nl-NL" dirty="0" smtClean="0"/>
              <a:t> deel gedicht.</a:t>
            </a:r>
          </a:p>
          <a:p>
            <a:endParaRPr lang="nl-NL" dirty="0" smtClean="0"/>
          </a:p>
        </p:txBody>
      </p:sp>
      <p:sp>
        <p:nvSpPr>
          <p:cNvPr id="9" name="Rechthoek 8"/>
          <p:cNvSpPr/>
          <p:nvPr/>
        </p:nvSpPr>
        <p:spPr>
          <a:xfrm>
            <a:off x="5943600" y="986590"/>
            <a:ext cx="3080084" cy="2057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5943600" y="3172327"/>
            <a:ext cx="3080084" cy="2057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met pijl 11"/>
          <p:cNvCxnSpPr/>
          <p:nvPr/>
        </p:nvCxnSpPr>
        <p:spPr>
          <a:xfrm flipV="1">
            <a:off x="1365582" y="2129589"/>
            <a:ext cx="4277229" cy="40761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1365581" y="3097217"/>
            <a:ext cx="4509086" cy="147478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20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581</TotalTime>
  <Words>276</Words>
  <Application>Microsoft Office PowerPoint</Application>
  <PresentationFormat>Diavoorstelling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Essentieel</vt:lpstr>
      <vt:lpstr>Gedicht 2.8</vt:lpstr>
      <vt:lpstr>Wat gaan we deze les leren?</vt:lpstr>
      <vt:lpstr>Wat gaan we doen</vt:lpstr>
      <vt:lpstr>Een foto, willem wilmink</vt:lpstr>
      <vt:lpstr>Soorten rijm</vt:lpstr>
      <vt:lpstr>Een foto, willem wilmink Welke rijm herken je hier?</vt:lpstr>
      <vt:lpstr>Rijmschema</vt:lpstr>
      <vt:lpstr> Welk rijmschema zit hierin?</vt:lpstr>
      <vt:lpstr>Sonnet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51</cp:revision>
  <dcterms:created xsi:type="dcterms:W3CDTF">2015-08-26T11:58:10Z</dcterms:created>
  <dcterms:modified xsi:type="dcterms:W3CDTF">2016-01-19T13:35:24Z</dcterms:modified>
</cp:coreProperties>
</file>