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77" r:id="rId3"/>
    <p:sldId id="284" r:id="rId4"/>
    <p:sldId id="287" r:id="rId5"/>
    <p:sldId id="288" r:id="rId6"/>
    <p:sldId id="289" r:id="rId7"/>
    <p:sldId id="291" r:id="rId8"/>
    <p:sldId id="290" r:id="rId9"/>
    <p:sldId id="28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FC76B4-5C74-9A48-BCD7-B123623E2F1D}">
          <p14:sldIdLst>
            <p14:sldId id="256"/>
            <p14:sldId id="277"/>
            <p14:sldId id="284"/>
            <p14:sldId id="287"/>
            <p14:sldId id="288"/>
            <p14:sldId id="289"/>
            <p14:sldId id="291"/>
            <p14:sldId id="290"/>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15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Titelstijl van model bewerken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May 4,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May 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May 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May 4,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Titelstijl van model bewerken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7" name="Date Placeholder 6"/>
          <p:cNvSpPr>
            <a:spLocks noGrp="1"/>
          </p:cNvSpPr>
          <p:nvPr>
            <p:ph type="dt" sz="half" idx="10"/>
          </p:nvPr>
        </p:nvSpPr>
        <p:spPr/>
        <p:txBody>
          <a:bodyPr/>
          <a:lstStyle/>
          <a:p>
            <a:fld id="{751663BA-01FC-4367-B6F3-ABB2645D55F1}" type="datetime4">
              <a:rPr lang="en-US" smtClean="0"/>
              <a:pPr/>
              <a:t>May 4, 2018</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‹nr.›</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May 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Titelstijl van model bewerken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Klik om de tekststijl van het model te bewerken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May 4,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May 4,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May 4,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Date Placeholder 4"/>
          <p:cNvSpPr>
            <a:spLocks noGrp="1"/>
          </p:cNvSpPr>
          <p:nvPr>
            <p:ph type="dt" sz="half" idx="10"/>
          </p:nvPr>
        </p:nvSpPr>
        <p:spPr/>
        <p:txBody>
          <a:bodyPr/>
          <a:lstStyle/>
          <a:p>
            <a:fld id="{6EAD5615-7F4F-4584-84D5-CC95918C321F}" type="datetime4">
              <a:rPr lang="en-US" smtClean="0"/>
              <a:pPr/>
              <a:t>May 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‹nr.›</a:t>
            </a:fld>
            <a:endParaRPr lang="en-US"/>
          </a:p>
        </p:txBody>
      </p:sp>
      <p:sp>
        <p:nvSpPr>
          <p:cNvPr id="8" name="Title 7"/>
          <p:cNvSpPr>
            <a:spLocks noGrp="1"/>
          </p:cNvSpPr>
          <p:nvPr>
            <p:ph type="title"/>
          </p:nvPr>
        </p:nvSpPr>
        <p:spPr/>
        <p:txBody>
          <a:bodyPr/>
          <a:lstStyle/>
          <a:p>
            <a:r>
              <a:rPr lang="en-US" smtClean="0"/>
              <a:t>Titelstijl van model bewerken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Date Placeholder 4"/>
          <p:cNvSpPr>
            <a:spLocks noGrp="1"/>
          </p:cNvSpPr>
          <p:nvPr>
            <p:ph type="dt" sz="half" idx="10"/>
          </p:nvPr>
        </p:nvSpPr>
        <p:spPr/>
        <p:txBody>
          <a:bodyPr/>
          <a:lstStyle/>
          <a:p>
            <a:fld id="{76EEA923-9BEE-48CE-9F28-5B525F399BAD}" type="datetime4">
              <a:rPr lang="en-US" smtClean="0"/>
              <a:pPr/>
              <a:t>May 4,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‹nr.›</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Titelstijl van model bewerken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Titelstijl van model bewerken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4,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‹nr.›</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sz="5400" dirty="0" smtClean="0"/>
              <a:t>De Geleide samenvatting</a:t>
            </a:r>
            <a:endParaRPr lang="nl-NL" sz="5400" dirty="0"/>
          </a:p>
        </p:txBody>
      </p:sp>
      <p:sp>
        <p:nvSpPr>
          <p:cNvPr id="3" name="Subtitel 2"/>
          <p:cNvSpPr>
            <a:spLocks noGrp="1"/>
          </p:cNvSpPr>
          <p:nvPr>
            <p:ph type="subTitle" idx="1"/>
          </p:nvPr>
        </p:nvSpPr>
        <p:spPr/>
        <p:txBody>
          <a:bodyPr>
            <a:normAutofit/>
          </a:bodyPr>
          <a:lstStyle/>
          <a:p>
            <a:endParaRPr lang="nl-NL" dirty="0"/>
          </a:p>
        </p:txBody>
      </p:sp>
    </p:spTree>
    <p:extLst>
      <p:ext uri="{BB962C8B-B14F-4D97-AF65-F5344CB8AC3E}">
        <p14:creationId xmlns:p14="http://schemas.microsoft.com/office/powerpoint/2010/main" val="162432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Aan het einde van deze les weet/kun je..</a:t>
            </a:r>
            <a:endParaRPr lang="nl-NL"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r>
              <a:rPr lang="nl-NL" dirty="0" smtClean="0"/>
              <a:t>Wat een geleide samenvatting is.</a:t>
            </a:r>
          </a:p>
          <a:p>
            <a:pPr marL="342900" indent="-342900">
              <a:buFont typeface="Arial" panose="020B0604020202020204" pitchFamily="34" charset="0"/>
              <a:buChar char="•"/>
            </a:pPr>
            <a:r>
              <a:rPr lang="nl-NL" dirty="0" smtClean="0"/>
              <a:t>Een geleide samenvatting maken.</a:t>
            </a:r>
          </a:p>
          <a:p>
            <a:pPr marL="342900" indent="-342900">
              <a:buFont typeface="Arial" panose="020B0604020202020204" pitchFamily="34" charset="0"/>
              <a:buChar char="•"/>
            </a:pPr>
            <a:r>
              <a:rPr lang="nl-NL" dirty="0" smtClean="0"/>
              <a:t>Een goede strategie </a:t>
            </a:r>
            <a:r>
              <a:rPr lang="nl-NL" dirty="0" smtClean="0"/>
              <a:t>toepassen </a:t>
            </a:r>
            <a:r>
              <a:rPr lang="nl-NL" dirty="0" smtClean="0"/>
              <a:t>om een geleide samenvatting te maken. </a:t>
            </a:r>
            <a:endParaRPr lang="nl-NL" dirty="0"/>
          </a:p>
        </p:txBody>
      </p:sp>
    </p:spTree>
    <p:extLst>
      <p:ext uri="{BB962C8B-B14F-4D97-AF65-F5344CB8AC3E}">
        <p14:creationId xmlns:p14="http://schemas.microsoft.com/office/powerpoint/2010/main" val="96332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203158" y="396820"/>
            <a:ext cx="5791200" cy="884237"/>
          </a:xfrm>
        </p:spPr>
        <p:txBody>
          <a:bodyPr>
            <a:normAutofit fontScale="90000"/>
          </a:bodyPr>
          <a:lstStyle/>
          <a:p>
            <a:pPr algn="ctr"/>
            <a:r>
              <a:rPr lang="nl-NL" dirty="0" smtClean="0"/>
              <a:t>Wat is een geleide samenvatting</a:t>
            </a:r>
            <a:endParaRPr lang="nl-NL" dirty="0"/>
          </a:p>
        </p:txBody>
      </p:sp>
      <p:sp>
        <p:nvSpPr>
          <p:cNvPr id="9" name="Tijdelijke aanduiding voor inhoud 8"/>
          <p:cNvSpPr>
            <a:spLocks noGrp="1"/>
          </p:cNvSpPr>
          <p:nvPr>
            <p:ph idx="1"/>
          </p:nvPr>
        </p:nvSpPr>
        <p:spPr>
          <a:xfrm>
            <a:off x="0" y="1752600"/>
            <a:ext cx="8963526" cy="4373563"/>
          </a:xfrm>
        </p:spPr>
        <p:txBody>
          <a:bodyPr/>
          <a:lstStyle/>
          <a:p>
            <a:r>
              <a:rPr lang="nl-NL" dirty="0" smtClean="0"/>
              <a:t>  </a:t>
            </a:r>
          </a:p>
          <a:p>
            <a:endParaRPr lang="nl-NL" dirty="0"/>
          </a:p>
          <a:p>
            <a:endParaRPr lang="nl-NL" dirty="0" smtClean="0"/>
          </a:p>
          <a:p>
            <a:endParaRPr lang="nl-NL" dirty="0"/>
          </a:p>
          <a:p>
            <a:endParaRPr lang="nl-NL" dirty="0"/>
          </a:p>
          <a:p>
            <a:endParaRPr lang="nl-NL" dirty="0" smtClean="0"/>
          </a:p>
          <a:p>
            <a:endParaRPr lang="nl-NL" dirty="0"/>
          </a:p>
        </p:txBody>
      </p:sp>
      <p:sp>
        <p:nvSpPr>
          <p:cNvPr id="7" name="Tekstvak 6"/>
          <p:cNvSpPr txBox="1"/>
          <p:nvPr/>
        </p:nvSpPr>
        <p:spPr>
          <a:xfrm>
            <a:off x="262094" y="1324842"/>
            <a:ext cx="3068052" cy="646331"/>
          </a:xfrm>
          <a:prstGeom prst="rect">
            <a:avLst/>
          </a:prstGeom>
          <a:noFill/>
          <a:ln>
            <a:solidFill>
              <a:schemeClr val="tx1"/>
            </a:solidFill>
          </a:ln>
        </p:spPr>
        <p:txBody>
          <a:bodyPr wrap="square" rtlCol="0">
            <a:spAutoFit/>
          </a:bodyPr>
          <a:lstStyle/>
          <a:p>
            <a:r>
              <a:rPr lang="nl-NL" b="1" u="sng" dirty="0" smtClean="0"/>
              <a:t>Geleide samenvatting</a:t>
            </a:r>
          </a:p>
          <a:p>
            <a:endParaRPr lang="nl-NL" dirty="0"/>
          </a:p>
        </p:txBody>
      </p:sp>
      <p:sp>
        <p:nvSpPr>
          <p:cNvPr id="2" name="PIJL-RECHTS 1"/>
          <p:cNvSpPr/>
          <p:nvPr/>
        </p:nvSpPr>
        <p:spPr>
          <a:xfrm>
            <a:off x="3465095" y="1429433"/>
            <a:ext cx="1143000" cy="437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p:cNvSpPr txBox="1"/>
          <p:nvPr/>
        </p:nvSpPr>
        <p:spPr>
          <a:xfrm>
            <a:off x="4608095" y="1281057"/>
            <a:ext cx="3068052" cy="1477328"/>
          </a:xfrm>
          <a:prstGeom prst="rect">
            <a:avLst/>
          </a:prstGeom>
          <a:noFill/>
          <a:ln>
            <a:solidFill>
              <a:schemeClr val="tx1"/>
            </a:solidFill>
          </a:ln>
        </p:spPr>
        <p:txBody>
          <a:bodyPr wrap="square" rtlCol="0">
            <a:spAutoFit/>
          </a:bodyPr>
          <a:lstStyle/>
          <a:p>
            <a:r>
              <a:rPr lang="nl-NL" dirty="0" smtClean="0"/>
              <a:t>Door middel van een aantal vooraf opgestelde  </a:t>
            </a:r>
            <a:r>
              <a:rPr lang="nl-NL" b="1" u="sng" dirty="0" smtClean="0"/>
              <a:t>AANDACHTSPUNTEN</a:t>
            </a:r>
            <a:r>
              <a:rPr lang="nl-NL" dirty="0" smtClean="0"/>
              <a:t> een samenvatting schrijven van een tekst.</a:t>
            </a:r>
            <a:endParaRPr lang="nl-NL" dirty="0"/>
          </a:p>
        </p:txBody>
      </p:sp>
      <p:pic>
        <p:nvPicPr>
          <p:cNvPr id="3" name="Afbeelding 2"/>
          <p:cNvPicPr>
            <a:picLocks noChangeAspect="1"/>
          </p:cNvPicPr>
          <p:nvPr/>
        </p:nvPicPr>
        <p:blipFill>
          <a:blip r:embed="rId2"/>
          <a:stretch>
            <a:fillRect/>
          </a:stretch>
        </p:blipFill>
        <p:spPr>
          <a:xfrm>
            <a:off x="1203158" y="3331584"/>
            <a:ext cx="6722524" cy="2293361"/>
          </a:xfrm>
          <a:prstGeom prst="rect">
            <a:avLst/>
          </a:prstGeom>
        </p:spPr>
      </p:pic>
    </p:spTree>
    <p:extLst>
      <p:ext uri="{BB962C8B-B14F-4D97-AF65-F5344CB8AC3E}">
        <p14:creationId xmlns:p14="http://schemas.microsoft.com/office/powerpoint/2010/main" val="15138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ga je te werk?</a:t>
            </a:r>
            <a:endParaRPr lang="nl-NL" dirty="0"/>
          </a:p>
        </p:txBody>
      </p:sp>
      <p:sp>
        <p:nvSpPr>
          <p:cNvPr id="3" name="Tijdelijke aanduiding voor inhoud 2"/>
          <p:cNvSpPr>
            <a:spLocks noGrp="1"/>
          </p:cNvSpPr>
          <p:nvPr>
            <p:ph idx="1"/>
          </p:nvPr>
        </p:nvSpPr>
        <p:spPr/>
        <p:txBody>
          <a:bodyPr/>
          <a:lstStyle/>
          <a:p>
            <a:r>
              <a:rPr lang="nl-NL" dirty="0"/>
              <a:t>Start met het </a:t>
            </a:r>
            <a:r>
              <a:rPr lang="nl-NL" b="0" u="sng" dirty="0">
                <a:solidFill>
                  <a:schemeClr val="tx2"/>
                </a:solidFill>
              </a:rPr>
              <a:t>verkennend lezen </a:t>
            </a:r>
            <a:r>
              <a:rPr lang="nl-NL" dirty="0"/>
              <a:t>(zo krijg je een idee wat het onderwerp van de tekst is</a:t>
            </a:r>
            <a:r>
              <a:rPr lang="nl-NL" dirty="0" smtClean="0"/>
              <a:t>)</a:t>
            </a:r>
          </a:p>
          <a:p>
            <a:endParaRPr lang="nl-NL" dirty="0">
              <a:solidFill>
                <a:srgbClr val="FF0000"/>
              </a:solidFill>
            </a:endParaRPr>
          </a:p>
          <a:p>
            <a:endParaRPr lang="nl-NL" dirty="0" smtClean="0">
              <a:solidFill>
                <a:srgbClr val="FF0000"/>
              </a:solidFill>
            </a:endParaRPr>
          </a:p>
          <a:p>
            <a:endParaRPr lang="nl-NL" dirty="0">
              <a:solidFill>
                <a:srgbClr val="FF0000"/>
              </a:solidFill>
            </a:endParaRPr>
          </a:p>
          <a:p>
            <a:endParaRPr lang="nl-NL" dirty="0"/>
          </a:p>
        </p:txBody>
      </p:sp>
      <p:pic>
        <p:nvPicPr>
          <p:cNvPr id="4" name="Afbeelding 3"/>
          <p:cNvPicPr>
            <a:picLocks noChangeAspect="1"/>
          </p:cNvPicPr>
          <p:nvPr/>
        </p:nvPicPr>
        <p:blipFill>
          <a:blip r:embed="rId2"/>
          <a:stretch>
            <a:fillRect/>
          </a:stretch>
        </p:blipFill>
        <p:spPr>
          <a:xfrm>
            <a:off x="734291" y="2705100"/>
            <a:ext cx="6830291" cy="3106882"/>
          </a:xfrm>
          <a:prstGeom prst="rect">
            <a:avLst/>
          </a:prstGeom>
        </p:spPr>
      </p:pic>
    </p:spTree>
    <p:extLst>
      <p:ext uri="{BB962C8B-B14F-4D97-AF65-F5344CB8AC3E}">
        <p14:creationId xmlns:p14="http://schemas.microsoft.com/office/powerpoint/2010/main" val="81835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a:t>Maak van de aandachtspunten vragen!</a:t>
            </a:r>
            <a:br>
              <a:rPr lang="nl-NL" sz="2400" dirty="0"/>
            </a:br>
            <a:endParaRPr lang="nl-NL" sz="2400" dirty="0"/>
          </a:p>
        </p:txBody>
      </p:sp>
      <p:sp>
        <p:nvSpPr>
          <p:cNvPr id="3" name="Tijdelijke aanduiding voor inhoud 2"/>
          <p:cNvSpPr>
            <a:spLocks noGrp="1"/>
          </p:cNvSpPr>
          <p:nvPr>
            <p:ph idx="1"/>
          </p:nvPr>
        </p:nvSpPr>
        <p:spPr/>
        <p:txBody>
          <a:bodyPr/>
          <a:lstStyle/>
          <a:p>
            <a:endParaRPr lang="nl-NL" dirty="0">
              <a:solidFill>
                <a:srgbClr val="FF0000"/>
              </a:solidFill>
            </a:endParaRPr>
          </a:p>
          <a:p>
            <a:endParaRPr lang="nl-NL" dirty="0" smtClean="0">
              <a:solidFill>
                <a:srgbClr val="FF0000"/>
              </a:solidFill>
            </a:endParaRPr>
          </a:p>
          <a:p>
            <a:endParaRPr lang="nl-NL" dirty="0">
              <a:solidFill>
                <a:srgbClr val="FF0000"/>
              </a:solidFill>
            </a:endParaRPr>
          </a:p>
          <a:p>
            <a:endParaRPr lang="nl-NL" dirty="0"/>
          </a:p>
        </p:txBody>
      </p:sp>
      <p:pic>
        <p:nvPicPr>
          <p:cNvPr id="5" name="Afbeelding 4"/>
          <p:cNvPicPr>
            <a:picLocks noChangeAspect="1"/>
          </p:cNvPicPr>
          <p:nvPr/>
        </p:nvPicPr>
        <p:blipFill>
          <a:blip r:embed="rId2"/>
          <a:stretch>
            <a:fillRect/>
          </a:stretch>
        </p:blipFill>
        <p:spPr>
          <a:xfrm>
            <a:off x="369743" y="1361660"/>
            <a:ext cx="5625772" cy="3248335"/>
          </a:xfrm>
          <a:prstGeom prst="rect">
            <a:avLst/>
          </a:prstGeom>
        </p:spPr>
      </p:pic>
      <p:cxnSp>
        <p:nvCxnSpPr>
          <p:cNvPr id="7" name="Rechte verbindingslijn met pijl 6"/>
          <p:cNvCxnSpPr>
            <a:endCxn id="8" idx="1"/>
          </p:cNvCxnSpPr>
          <p:nvPr/>
        </p:nvCxnSpPr>
        <p:spPr>
          <a:xfrm flipV="1">
            <a:off x="4653396" y="917824"/>
            <a:ext cx="2190750" cy="1287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6844146" y="317659"/>
            <a:ext cx="1828800" cy="1200329"/>
          </a:xfrm>
          <a:prstGeom prst="rect">
            <a:avLst/>
          </a:prstGeom>
          <a:noFill/>
          <a:ln>
            <a:solidFill>
              <a:schemeClr val="tx1"/>
            </a:solidFill>
          </a:ln>
        </p:spPr>
        <p:txBody>
          <a:bodyPr wrap="square" rtlCol="0">
            <a:spAutoFit/>
          </a:bodyPr>
          <a:lstStyle/>
          <a:p>
            <a:r>
              <a:rPr lang="nl-NL" dirty="0" smtClean="0"/>
              <a:t>1.Wat is het algemene probleem  uit de tekst?</a:t>
            </a:r>
            <a:endParaRPr lang="nl-NL" dirty="0"/>
          </a:p>
        </p:txBody>
      </p:sp>
      <p:sp>
        <p:nvSpPr>
          <p:cNvPr id="10" name="Tekstvak 9"/>
          <p:cNvSpPr txBox="1"/>
          <p:nvPr/>
        </p:nvSpPr>
        <p:spPr>
          <a:xfrm>
            <a:off x="6844146" y="1600834"/>
            <a:ext cx="1828800" cy="2031325"/>
          </a:xfrm>
          <a:prstGeom prst="rect">
            <a:avLst/>
          </a:prstGeom>
          <a:noFill/>
          <a:ln>
            <a:solidFill>
              <a:schemeClr val="tx1"/>
            </a:solidFill>
          </a:ln>
        </p:spPr>
        <p:txBody>
          <a:bodyPr wrap="square" rtlCol="0">
            <a:spAutoFit/>
          </a:bodyPr>
          <a:lstStyle/>
          <a:p>
            <a:r>
              <a:rPr lang="nl-NL" dirty="0" smtClean="0"/>
              <a:t>2.Wat is het lichamelijke gevolg van angst in het algemeen en wat is het doel daarvan?</a:t>
            </a:r>
            <a:endParaRPr lang="nl-NL" dirty="0"/>
          </a:p>
        </p:txBody>
      </p:sp>
      <p:sp>
        <p:nvSpPr>
          <p:cNvPr id="11" name="Tekstvak 10"/>
          <p:cNvSpPr txBox="1"/>
          <p:nvPr/>
        </p:nvSpPr>
        <p:spPr>
          <a:xfrm>
            <a:off x="6844146" y="3730846"/>
            <a:ext cx="1828800" cy="1200329"/>
          </a:xfrm>
          <a:prstGeom prst="rect">
            <a:avLst/>
          </a:prstGeom>
          <a:noFill/>
          <a:ln>
            <a:solidFill>
              <a:schemeClr val="tx1"/>
            </a:solidFill>
          </a:ln>
        </p:spPr>
        <p:txBody>
          <a:bodyPr wrap="square" rtlCol="0">
            <a:spAutoFit/>
          </a:bodyPr>
          <a:lstStyle/>
          <a:p>
            <a:r>
              <a:rPr lang="nl-NL" dirty="0" smtClean="0"/>
              <a:t>3.Welke positieve kant heeft podiumvrees?</a:t>
            </a:r>
            <a:endParaRPr lang="nl-NL" dirty="0"/>
          </a:p>
        </p:txBody>
      </p:sp>
      <p:sp>
        <p:nvSpPr>
          <p:cNvPr id="12" name="Tekstvak 11"/>
          <p:cNvSpPr txBox="1"/>
          <p:nvPr/>
        </p:nvSpPr>
        <p:spPr>
          <a:xfrm>
            <a:off x="6844146" y="5030814"/>
            <a:ext cx="1828800" cy="1200329"/>
          </a:xfrm>
          <a:prstGeom prst="rect">
            <a:avLst/>
          </a:prstGeom>
          <a:noFill/>
          <a:ln>
            <a:solidFill>
              <a:schemeClr val="tx1"/>
            </a:solidFill>
          </a:ln>
        </p:spPr>
        <p:txBody>
          <a:bodyPr wrap="square" rtlCol="0">
            <a:spAutoFit/>
          </a:bodyPr>
          <a:lstStyle/>
          <a:p>
            <a:r>
              <a:rPr lang="nl-NL" dirty="0" smtClean="0"/>
              <a:t>4.Welke unieke eigenschap heeft podiumvrees?</a:t>
            </a:r>
            <a:endParaRPr lang="nl-NL" dirty="0"/>
          </a:p>
        </p:txBody>
      </p:sp>
      <p:cxnSp>
        <p:nvCxnSpPr>
          <p:cNvPr id="13" name="Rechte verbindingslijn met pijl 12"/>
          <p:cNvCxnSpPr/>
          <p:nvPr/>
        </p:nvCxnSpPr>
        <p:spPr>
          <a:xfrm flipV="1">
            <a:off x="5914081" y="2431936"/>
            <a:ext cx="736101" cy="6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3352800" y="2722320"/>
            <a:ext cx="3491346" cy="1131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a:off x="3584864" y="2955600"/>
            <a:ext cx="3065318" cy="2444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p:cNvCxnSpPr/>
          <p:nvPr/>
        </p:nvCxnSpPr>
        <p:spPr>
          <a:xfrm>
            <a:off x="2246169" y="3678129"/>
            <a:ext cx="2021031" cy="1588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p:cNvCxnSpPr/>
          <p:nvPr/>
        </p:nvCxnSpPr>
        <p:spPr>
          <a:xfrm>
            <a:off x="1821873" y="3378673"/>
            <a:ext cx="595745" cy="1831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p:cNvCxnSpPr/>
          <p:nvPr/>
        </p:nvCxnSpPr>
        <p:spPr>
          <a:xfrm flipH="1">
            <a:off x="564573" y="3242436"/>
            <a:ext cx="140278" cy="1948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kstvak 36"/>
          <p:cNvSpPr txBox="1"/>
          <p:nvPr/>
        </p:nvSpPr>
        <p:spPr>
          <a:xfrm>
            <a:off x="4325649" y="5053831"/>
            <a:ext cx="1828800" cy="1754326"/>
          </a:xfrm>
          <a:prstGeom prst="rect">
            <a:avLst/>
          </a:prstGeom>
          <a:noFill/>
          <a:ln>
            <a:solidFill>
              <a:schemeClr val="tx1"/>
            </a:solidFill>
          </a:ln>
        </p:spPr>
        <p:txBody>
          <a:bodyPr wrap="square" rtlCol="0">
            <a:spAutoFit/>
          </a:bodyPr>
          <a:lstStyle/>
          <a:p>
            <a:r>
              <a:rPr lang="nl-NL" dirty="0" smtClean="0"/>
              <a:t>7.Welke mening over spreken in het openbaar wordt door alle deskundigen gedeeld?</a:t>
            </a:r>
            <a:endParaRPr lang="nl-NL" dirty="0"/>
          </a:p>
        </p:txBody>
      </p:sp>
      <p:sp>
        <p:nvSpPr>
          <p:cNvPr id="38" name="Tekstvak 37"/>
          <p:cNvSpPr txBox="1"/>
          <p:nvPr/>
        </p:nvSpPr>
        <p:spPr>
          <a:xfrm>
            <a:off x="2001117" y="5256982"/>
            <a:ext cx="1828800" cy="1477328"/>
          </a:xfrm>
          <a:prstGeom prst="rect">
            <a:avLst/>
          </a:prstGeom>
          <a:noFill/>
          <a:ln>
            <a:solidFill>
              <a:schemeClr val="tx1"/>
            </a:solidFill>
          </a:ln>
        </p:spPr>
        <p:txBody>
          <a:bodyPr wrap="square" rtlCol="0">
            <a:spAutoFit/>
          </a:bodyPr>
          <a:lstStyle/>
          <a:p>
            <a:r>
              <a:rPr lang="nl-NL" dirty="0" smtClean="0"/>
              <a:t>6 Op welke drie manieren kan spreekangst aangepakt worden?</a:t>
            </a:r>
            <a:endParaRPr lang="nl-NL" dirty="0"/>
          </a:p>
        </p:txBody>
      </p:sp>
      <p:sp>
        <p:nvSpPr>
          <p:cNvPr id="39" name="Tekstvak 38"/>
          <p:cNvSpPr txBox="1"/>
          <p:nvPr/>
        </p:nvSpPr>
        <p:spPr>
          <a:xfrm>
            <a:off x="57150" y="5266954"/>
            <a:ext cx="1828800" cy="1200329"/>
          </a:xfrm>
          <a:prstGeom prst="rect">
            <a:avLst/>
          </a:prstGeom>
          <a:noFill/>
          <a:ln>
            <a:solidFill>
              <a:schemeClr val="tx1"/>
            </a:solidFill>
          </a:ln>
        </p:spPr>
        <p:txBody>
          <a:bodyPr wrap="square" rtlCol="0">
            <a:spAutoFit/>
          </a:bodyPr>
          <a:lstStyle/>
          <a:p>
            <a:r>
              <a:rPr lang="nl-NL" dirty="0" smtClean="0"/>
              <a:t>5.Kan </a:t>
            </a:r>
            <a:r>
              <a:rPr lang="nl-NL" dirty="0" smtClean="0"/>
              <a:t>het probleem opgelost worden?</a:t>
            </a:r>
            <a:endParaRPr lang="nl-NL" dirty="0"/>
          </a:p>
        </p:txBody>
      </p:sp>
    </p:spTree>
    <p:extLst>
      <p:ext uri="{BB962C8B-B14F-4D97-AF65-F5344CB8AC3E}">
        <p14:creationId xmlns:p14="http://schemas.microsoft.com/office/powerpoint/2010/main" val="168439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1918854" y="91537"/>
            <a:ext cx="4779818" cy="6649179"/>
          </a:xfrm>
          <a:prstGeom prst="rect">
            <a:avLst/>
          </a:prstGeom>
        </p:spPr>
      </p:pic>
      <p:sp>
        <p:nvSpPr>
          <p:cNvPr id="6" name="Tekstvak 5"/>
          <p:cNvSpPr txBox="1"/>
          <p:nvPr/>
        </p:nvSpPr>
        <p:spPr>
          <a:xfrm>
            <a:off x="6941127" y="387927"/>
            <a:ext cx="1759528" cy="2031325"/>
          </a:xfrm>
          <a:prstGeom prst="rect">
            <a:avLst/>
          </a:prstGeom>
          <a:noFill/>
          <a:ln>
            <a:solidFill>
              <a:schemeClr val="tx1"/>
            </a:solidFill>
          </a:ln>
        </p:spPr>
        <p:txBody>
          <a:bodyPr wrap="square" rtlCol="0">
            <a:spAutoFit/>
          </a:bodyPr>
          <a:lstStyle/>
          <a:p>
            <a:r>
              <a:rPr lang="nl-NL" dirty="0" smtClean="0"/>
              <a:t>Markeer het antwoord op de vragen en zet er eventueel het nummer van de vraag bij.</a:t>
            </a:r>
            <a:endParaRPr lang="nl-NL" dirty="0"/>
          </a:p>
        </p:txBody>
      </p:sp>
      <p:sp>
        <p:nvSpPr>
          <p:cNvPr id="4" name="Tekstvak 3"/>
          <p:cNvSpPr txBox="1"/>
          <p:nvPr/>
        </p:nvSpPr>
        <p:spPr>
          <a:xfrm>
            <a:off x="0" y="1427455"/>
            <a:ext cx="1828800" cy="1200329"/>
          </a:xfrm>
          <a:prstGeom prst="rect">
            <a:avLst/>
          </a:prstGeom>
          <a:noFill/>
          <a:ln>
            <a:solidFill>
              <a:schemeClr val="tx1"/>
            </a:solidFill>
          </a:ln>
        </p:spPr>
        <p:txBody>
          <a:bodyPr wrap="square" rtlCol="0">
            <a:spAutoFit/>
          </a:bodyPr>
          <a:lstStyle/>
          <a:p>
            <a:r>
              <a:rPr lang="nl-NL" dirty="0" smtClean="0"/>
              <a:t>1.Wat is het algemene probleem  uit de tekst?</a:t>
            </a:r>
            <a:endParaRPr lang="nl-NL" dirty="0"/>
          </a:p>
        </p:txBody>
      </p:sp>
      <p:sp>
        <p:nvSpPr>
          <p:cNvPr id="7" name="Tekstvak 6"/>
          <p:cNvSpPr txBox="1"/>
          <p:nvPr/>
        </p:nvSpPr>
        <p:spPr>
          <a:xfrm>
            <a:off x="0" y="3764613"/>
            <a:ext cx="1828800" cy="2031325"/>
          </a:xfrm>
          <a:prstGeom prst="rect">
            <a:avLst/>
          </a:prstGeom>
          <a:noFill/>
          <a:ln>
            <a:solidFill>
              <a:schemeClr val="tx1"/>
            </a:solidFill>
          </a:ln>
        </p:spPr>
        <p:txBody>
          <a:bodyPr wrap="square" rtlCol="0">
            <a:spAutoFit/>
          </a:bodyPr>
          <a:lstStyle/>
          <a:p>
            <a:r>
              <a:rPr lang="nl-NL" dirty="0" smtClean="0"/>
              <a:t>2.Wat is het lichamelijke gevolg van angst in het algemeen en wat is het doel daarvan?</a:t>
            </a:r>
            <a:endParaRPr lang="nl-NL" dirty="0"/>
          </a:p>
        </p:txBody>
      </p:sp>
    </p:spTree>
    <p:extLst>
      <p:ext uri="{BB962C8B-B14F-4D97-AF65-F5344CB8AC3E}">
        <p14:creationId xmlns:p14="http://schemas.microsoft.com/office/powerpoint/2010/main" val="8780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730989" y="1431426"/>
            <a:ext cx="1828800" cy="1200329"/>
          </a:xfrm>
          <a:prstGeom prst="rect">
            <a:avLst/>
          </a:prstGeom>
          <a:noFill/>
          <a:ln>
            <a:solidFill>
              <a:schemeClr val="tx1"/>
            </a:solidFill>
          </a:ln>
        </p:spPr>
        <p:txBody>
          <a:bodyPr wrap="square" rtlCol="0">
            <a:spAutoFit/>
          </a:bodyPr>
          <a:lstStyle/>
          <a:p>
            <a:r>
              <a:rPr lang="nl-NL" dirty="0" smtClean="0"/>
              <a:t>3.Welke positieve kant heeft podiumvrees?</a:t>
            </a:r>
            <a:endParaRPr lang="nl-NL" dirty="0"/>
          </a:p>
        </p:txBody>
      </p:sp>
      <p:sp>
        <p:nvSpPr>
          <p:cNvPr id="3" name="Rechthoek 2"/>
          <p:cNvSpPr/>
          <p:nvPr/>
        </p:nvSpPr>
        <p:spPr>
          <a:xfrm>
            <a:off x="1572827" y="2927586"/>
            <a:ext cx="1986962" cy="923330"/>
          </a:xfrm>
          <a:prstGeom prst="rect">
            <a:avLst/>
          </a:prstGeom>
          <a:ln>
            <a:solidFill>
              <a:schemeClr val="tx1"/>
            </a:solidFill>
          </a:ln>
        </p:spPr>
        <p:txBody>
          <a:bodyPr wrap="square">
            <a:spAutoFit/>
          </a:bodyPr>
          <a:lstStyle/>
          <a:p>
            <a:r>
              <a:rPr lang="nl-NL" dirty="0"/>
              <a:t>4.Welke unieke eigenschap heeft podiumvrees?</a:t>
            </a:r>
          </a:p>
        </p:txBody>
      </p:sp>
      <p:sp>
        <p:nvSpPr>
          <p:cNvPr id="8" name="Rechthoek 7"/>
          <p:cNvSpPr/>
          <p:nvPr/>
        </p:nvSpPr>
        <p:spPr>
          <a:xfrm>
            <a:off x="1352569" y="4025428"/>
            <a:ext cx="2130203" cy="923330"/>
          </a:xfrm>
          <a:prstGeom prst="rect">
            <a:avLst/>
          </a:prstGeom>
          <a:ln>
            <a:solidFill>
              <a:schemeClr val="tx1"/>
            </a:solidFill>
          </a:ln>
        </p:spPr>
        <p:txBody>
          <a:bodyPr wrap="square">
            <a:spAutoFit/>
          </a:bodyPr>
          <a:lstStyle/>
          <a:p>
            <a:r>
              <a:rPr lang="nl-NL" dirty="0"/>
              <a:t>5.Kan het probleem opgelost worden?</a:t>
            </a:r>
            <a:endParaRPr lang="nl-NL" dirty="0"/>
          </a:p>
        </p:txBody>
      </p:sp>
      <p:sp>
        <p:nvSpPr>
          <p:cNvPr id="9" name="Rechthoek 8"/>
          <p:cNvSpPr/>
          <p:nvPr/>
        </p:nvSpPr>
        <p:spPr>
          <a:xfrm>
            <a:off x="789366" y="5123271"/>
            <a:ext cx="2847315" cy="923330"/>
          </a:xfrm>
          <a:prstGeom prst="rect">
            <a:avLst/>
          </a:prstGeom>
          <a:ln>
            <a:solidFill>
              <a:schemeClr val="tx1"/>
            </a:solidFill>
          </a:ln>
        </p:spPr>
        <p:txBody>
          <a:bodyPr wrap="square">
            <a:spAutoFit/>
          </a:bodyPr>
          <a:lstStyle/>
          <a:p>
            <a:r>
              <a:rPr lang="nl-NL" dirty="0"/>
              <a:t>6 Op </a:t>
            </a:r>
            <a:r>
              <a:rPr lang="nl-NL" dirty="0" smtClean="0"/>
              <a:t>aangepakt </a:t>
            </a:r>
            <a:r>
              <a:rPr lang="nl-NL" dirty="0"/>
              <a:t>worden</a:t>
            </a:r>
            <a:r>
              <a:rPr lang="nl-NL" dirty="0" smtClean="0"/>
              <a:t>?</a:t>
            </a:r>
            <a:r>
              <a:rPr lang="nl-NL" dirty="0"/>
              <a:t> welke drie manieren kan spreekangst </a:t>
            </a:r>
            <a:endParaRPr lang="nl-NL" dirty="0"/>
          </a:p>
        </p:txBody>
      </p:sp>
      <p:pic>
        <p:nvPicPr>
          <p:cNvPr id="11" name="Afbeelding 10"/>
          <p:cNvPicPr>
            <a:picLocks noChangeAspect="1"/>
          </p:cNvPicPr>
          <p:nvPr/>
        </p:nvPicPr>
        <p:blipFill>
          <a:blip r:embed="rId2"/>
          <a:stretch>
            <a:fillRect/>
          </a:stretch>
        </p:blipFill>
        <p:spPr>
          <a:xfrm>
            <a:off x="3917462" y="375341"/>
            <a:ext cx="4314825" cy="6324600"/>
          </a:xfrm>
          <a:prstGeom prst="rect">
            <a:avLst/>
          </a:prstGeom>
        </p:spPr>
      </p:pic>
    </p:spTree>
    <p:extLst>
      <p:ext uri="{BB962C8B-B14F-4D97-AF65-F5344CB8AC3E}">
        <p14:creationId xmlns:p14="http://schemas.microsoft.com/office/powerpoint/2010/main" val="26028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318667" y="0"/>
            <a:ext cx="4636316" cy="6858000"/>
          </a:xfrm>
          <a:prstGeom prst="rect">
            <a:avLst/>
          </a:prstGeom>
        </p:spPr>
      </p:pic>
      <p:sp>
        <p:nvSpPr>
          <p:cNvPr id="4" name="Tekstvak 3"/>
          <p:cNvSpPr txBox="1"/>
          <p:nvPr/>
        </p:nvSpPr>
        <p:spPr>
          <a:xfrm>
            <a:off x="172317" y="941924"/>
            <a:ext cx="1828800" cy="1477328"/>
          </a:xfrm>
          <a:prstGeom prst="rect">
            <a:avLst/>
          </a:prstGeom>
          <a:noFill/>
          <a:ln>
            <a:solidFill>
              <a:schemeClr val="tx1"/>
            </a:solidFill>
          </a:ln>
        </p:spPr>
        <p:txBody>
          <a:bodyPr wrap="square" rtlCol="0">
            <a:spAutoFit/>
          </a:bodyPr>
          <a:lstStyle/>
          <a:p>
            <a:r>
              <a:rPr lang="nl-NL" dirty="0" smtClean="0"/>
              <a:t>6 Op welke drie manieren kan spreekangst aangepakt worden?</a:t>
            </a:r>
            <a:endParaRPr lang="nl-NL" dirty="0"/>
          </a:p>
        </p:txBody>
      </p:sp>
      <p:sp>
        <p:nvSpPr>
          <p:cNvPr id="6" name="Tekstvak 5"/>
          <p:cNvSpPr txBox="1"/>
          <p:nvPr/>
        </p:nvSpPr>
        <p:spPr>
          <a:xfrm>
            <a:off x="282050" y="4918029"/>
            <a:ext cx="1828800" cy="1754326"/>
          </a:xfrm>
          <a:prstGeom prst="rect">
            <a:avLst/>
          </a:prstGeom>
          <a:noFill/>
          <a:ln>
            <a:solidFill>
              <a:schemeClr val="tx1"/>
            </a:solidFill>
          </a:ln>
        </p:spPr>
        <p:txBody>
          <a:bodyPr wrap="square" rtlCol="0">
            <a:spAutoFit/>
          </a:bodyPr>
          <a:lstStyle/>
          <a:p>
            <a:r>
              <a:rPr lang="nl-NL" dirty="0" smtClean="0"/>
              <a:t>7.Welke mening over spreken in het openbaar wordt door alle deskundigen gedeeld?</a:t>
            </a:r>
            <a:endParaRPr lang="nl-NL" dirty="0"/>
          </a:p>
        </p:txBody>
      </p:sp>
    </p:spTree>
    <p:extLst>
      <p:ext uri="{BB962C8B-B14F-4D97-AF65-F5344CB8AC3E}">
        <p14:creationId xmlns:p14="http://schemas.microsoft.com/office/powerpoint/2010/main" val="90114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203158" y="396820"/>
            <a:ext cx="6915606" cy="503725"/>
          </a:xfrm>
        </p:spPr>
        <p:txBody>
          <a:bodyPr>
            <a:normAutofit fontScale="90000"/>
          </a:bodyPr>
          <a:lstStyle/>
          <a:p>
            <a:pPr algn="ctr"/>
            <a:r>
              <a:rPr lang="nl-NL" dirty="0" smtClean="0"/>
              <a:t>De geleide samenvatting</a:t>
            </a:r>
            <a:endParaRPr lang="nl-NL" dirty="0"/>
          </a:p>
        </p:txBody>
      </p:sp>
      <p:sp>
        <p:nvSpPr>
          <p:cNvPr id="9" name="Tijdelijke aanduiding voor inhoud 8"/>
          <p:cNvSpPr>
            <a:spLocks noGrp="1"/>
          </p:cNvSpPr>
          <p:nvPr>
            <p:ph idx="1"/>
          </p:nvPr>
        </p:nvSpPr>
        <p:spPr>
          <a:xfrm>
            <a:off x="0" y="1752600"/>
            <a:ext cx="8963526" cy="4373563"/>
          </a:xfrm>
        </p:spPr>
        <p:txBody>
          <a:bodyPr/>
          <a:lstStyle/>
          <a:p>
            <a:r>
              <a:rPr lang="nl-NL" dirty="0" smtClean="0"/>
              <a:t>  </a:t>
            </a:r>
          </a:p>
          <a:p>
            <a:endParaRPr lang="nl-NL" dirty="0"/>
          </a:p>
          <a:p>
            <a:endParaRPr lang="nl-NL" dirty="0" smtClean="0"/>
          </a:p>
          <a:p>
            <a:endParaRPr lang="nl-NL" dirty="0"/>
          </a:p>
          <a:p>
            <a:endParaRPr lang="nl-NL" dirty="0"/>
          </a:p>
          <a:p>
            <a:endParaRPr lang="nl-NL" dirty="0" smtClean="0"/>
          </a:p>
          <a:p>
            <a:endParaRPr lang="nl-NL" dirty="0"/>
          </a:p>
        </p:txBody>
      </p:sp>
      <p:sp>
        <p:nvSpPr>
          <p:cNvPr id="17" name="Tekstvak 16"/>
          <p:cNvSpPr txBox="1"/>
          <p:nvPr/>
        </p:nvSpPr>
        <p:spPr>
          <a:xfrm>
            <a:off x="288759" y="2535055"/>
            <a:ext cx="8674767" cy="4616648"/>
          </a:xfrm>
          <a:prstGeom prst="rect">
            <a:avLst/>
          </a:prstGeom>
          <a:noFill/>
          <a:ln>
            <a:solidFill>
              <a:schemeClr val="tx1"/>
            </a:solidFill>
          </a:ln>
        </p:spPr>
        <p:txBody>
          <a:bodyPr wrap="square" rtlCol="0">
            <a:spAutoFit/>
          </a:bodyPr>
          <a:lstStyle/>
          <a:p>
            <a:pPr algn="ctr"/>
            <a:endParaRPr lang="nl-NL" b="1" u="sng" dirty="0" smtClean="0"/>
          </a:p>
          <a:p>
            <a:pPr algn="ctr"/>
            <a:r>
              <a:rPr lang="nl-NL" b="1" u="sng" dirty="0" smtClean="0"/>
              <a:t>Podiumvrees</a:t>
            </a:r>
            <a:endParaRPr lang="nl-NL" b="1" u="sng" dirty="0"/>
          </a:p>
          <a:p>
            <a:r>
              <a:rPr lang="nl-NL" smtClean="0"/>
              <a:t>Het </a:t>
            </a:r>
            <a:r>
              <a:rPr lang="nl-NL" dirty="0"/>
              <a:t>probleem dat aan de orde komt is podiumvrees. Dit veroorzaakt angst en roept allerlei onbewuste reacties op van het lichaam. Deze angst heeft als doel om je lichaam in staat van paraatheid te brengen.</a:t>
            </a:r>
          </a:p>
          <a:p>
            <a:r>
              <a:rPr lang="nl-NL" dirty="0"/>
              <a:t>Podiumvrees heeft als positief gevolg dat je alerter wordt en dat verbetert je prestaties. Een unieke eigenschap van podiumvrees is, dat  de angst meestal wegebt als het begin erop zit.</a:t>
            </a:r>
          </a:p>
          <a:p>
            <a:r>
              <a:rPr lang="nl-NL" dirty="0"/>
              <a:t>Het probleem is gelukkig op te lossen. Er zijn drie verschillende manieren voor. Ten eerste is een goede voorbereiding essentieel. Ten tweede helpt het om je tijdens de presentatie volledig te concentreren op je taak die je op dat moment uitvoert. Ten slotte zijn er ontspanningstechnieken om de zenuwen de baas te blijven.</a:t>
            </a:r>
          </a:p>
          <a:p>
            <a:r>
              <a:rPr lang="nl-NL" dirty="0"/>
              <a:t>Alle deskundigen zijn het erover eens dat je veel moet oefenen om goed in het openbaar te spreken.</a:t>
            </a:r>
          </a:p>
          <a:p>
            <a:r>
              <a:rPr lang="nl-NL" dirty="0" smtClean="0"/>
              <a:t>(136 </a:t>
            </a:r>
            <a:r>
              <a:rPr lang="nl-NL" dirty="0"/>
              <a:t>woorden)</a:t>
            </a:r>
          </a:p>
          <a:p>
            <a:pPr marL="342900" indent="-342900">
              <a:buAutoNum type="arabicPeriod"/>
            </a:pPr>
            <a:endParaRPr lang="nl-NL" sz="2400" dirty="0"/>
          </a:p>
        </p:txBody>
      </p:sp>
      <p:sp>
        <p:nvSpPr>
          <p:cNvPr id="3" name="Tekstvak 2"/>
          <p:cNvSpPr txBox="1"/>
          <p:nvPr/>
        </p:nvSpPr>
        <p:spPr>
          <a:xfrm>
            <a:off x="927161" y="824298"/>
            <a:ext cx="7467600" cy="1200329"/>
          </a:xfrm>
          <a:prstGeom prst="rect">
            <a:avLst/>
          </a:prstGeom>
          <a:noFill/>
          <a:ln>
            <a:solidFill>
              <a:schemeClr val="tx1"/>
            </a:solidFill>
          </a:ln>
        </p:spPr>
        <p:txBody>
          <a:bodyPr wrap="square" rtlCol="0">
            <a:spAutoFit/>
          </a:bodyPr>
          <a:lstStyle/>
          <a:p>
            <a:r>
              <a:rPr lang="nl-NL" dirty="0" smtClean="0"/>
              <a:t>Schrijf nu  met </a:t>
            </a:r>
            <a:r>
              <a:rPr lang="nl-NL" b="1" u="sng" dirty="0" smtClean="0"/>
              <a:t>de antwoorden </a:t>
            </a:r>
            <a:r>
              <a:rPr lang="nl-NL" dirty="0" smtClean="0"/>
              <a:t>op je vragen de samenvatting. Maak er een </a:t>
            </a:r>
            <a:r>
              <a:rPr lang="nl-NL" b="1" u="sng" dirty="0" smtClean="0"/>
              <a:t>goed lopend verhaal </a:t>
            </a:r>
            <a:r>
              <a:rPr lang="nl-NL" dirty="0" smtClean="0"/>
              <a:t>van! Gebruik </a:t>
            </a:r>
            <a:r>
              <a:rPr lang="nl-NL" b="1" u="sng" dirty="0" smtClean="0"/>
              <a:t>verbindingswoorden</a:t>
            </a:r>
            <a:r>
              <a:rPr lang="nl-NL" dirty="0" smtClean="0"/>
              <a:t> om de stukken op elkaar aan te laten sluiten!</a:t>
            </a:r>
          </a:p>
          <a:p>
            <a:pPr algn="ctr"/>
            <a:r>
              <a:rPr lang="nl-NL" b="1" u="sng" dirty="0" smtClean="0"/>
              <a:t> LET OP HET MAX. AANTAL WOORDEN!!</a:t>
            </a:r>
            <a:endParaRPr lang="nl-NL" b="1" u="sng" dirty="0"/>
          </a:p>
        </p:txBody>
      </p:sp>
      <p:sp>
        <p:nvSpPr>
          <p:cNvPr id="4" name="Pijl-omlaag 3"/>
          <p:cNvSpPr/>
          <p:nvPr/>
        </p:nvSpPr>
        <p:spPr>
          <a:xfrm>
            <a:off x="4350327" y="2024628"/>
            <a:ext cx="498764" cy="815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494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Essentieel.thmx</Template>
  <TotalTime>854</TotalTime>
  <Words>446</Words>
  <Application>Microsoft Office PowerPoint</Application>
  <PresentationFormat>Diavoorstelling (4:3)</PresentationFormat>
  <Paragraphs>51</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Arial Black</vt:lpstr>
      <vt:lpstr>Essentieel</vt:lpstr>
      <vt:lpstr>De Geleide samenvatting</vt:lpstr>
      <vt:lpstr>Aan het einde van deze les weet/kun je..</vt:lpstr>
      <vt:lpstr>Wat is een geleide samenvatting</vt:lpstr>
      <vt:lpstr>Hoe ga je te werk?</vt:lpstr>
      <vt:lpstr>Maak van de aandachtspunten vragen! </vt:lpstr>
      <vt:lpstr>PowerPoint-presentatie</vt:lpstr>
      <vt:lpstr>PowerPoint-presentatie</vt:lpstr>
      <vt:lpstr>PowerPoint-presentatie</vt:lpstr>
      <vt:lpstr>De geleide samenvatting</vt:lpstr>
    </vt:vector>
  </TitlesOfParts>
  <Company>Remco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Fictie 1.1</dc:title>
  <dc:creator>VNRE Vrancken</dc:creator>
  <cp:lastModifiedBy>Remco Vrancken</cp:lastModifiedBy>
  <cp:revision>82</cp:revision>
  <dcterms:created xsi:type="dcterms:W3CDTF">2015-08-26T11:58:10Z</dcterms:created>
  <dcterms:modified xsi:type="dcterms:W3CDTF">2018-05-04T13:52:57Z</dcterms:modified>
</cp:coreProperties>
</file>