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1" r:id="rId2"/>
    <p:sldId id="271" r:id="rId3"/>
    <p:sldId id="263" r:id="rId4"/>
    <p:sldId id="272" r:id="rId5"/>
    <p:sldId id="280" r:id="rId6"/>
    <p:sldId id="262" r:id="rId7"/>
    <p:sldId id="273" r:id="rId8"/>
    <p:sldId id="274" r:id="rId9"/>
    <p:sldId id="278" r:id="rId10"/>
    <p:sldId id="279" r:id="rId11"/>
    <p:sldId id="277" r:id="rId12"/>
    <p:sldId id="275" r:id="rId13"/>
    <p:sldId id="276" r:id="rId14"/>
  </p:sldIdLst>
  <p:sldSz cx="9144000" cy="6858000" type="screen4x3"/>
  <p:notesSz cx="6797675" cy="9926638"/>
  <p:custDataLst>
    <p:tags r:id="rId17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145A"/>
    <a:srgbClr val="CC006A"/>
    <a:srgbClr val="BAA879"/>
    <a:srgbClr val="2886A3"/>
    <a:srgbClr val="FFFFFF"/>
    <a:srgbClr val="B0A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6" autoAdjust="0"/>
    <p:restoredTop sz="94701" autoAdjust="0"/>
  </p:normalViewPr>
  <p:slideViewPr>
    <p:cSldViewPr>
      <p:cViewPr>
        <p:scale>
          <a:sx n="80" d="100"/>
          <a:sy n="80" d="100"/>
        </p:scale>
        <p:origin x="-15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EDEDA-8E36-4DFB-8E4D-D1D6DB4D9F0E}" type="datetimeFigureOut">
              <a:rPr lang="nl-NL" smtClean="0"/>
              <a:pPr/>
              <a:t>3-3-2015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1A290-BA50-4A20-9420-36625EF70DC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389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67E3D-53D2-40D8-B702-9292685B6CC8}" type="datetimeFigureOut">
              <a:rPr lang="nl-NL" smtClean="0"/>
              <a:pPr/>
              <a:t>3-3-2015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F4A8-050B-42C0-A480-AB8DEF94A527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11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br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1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6000" h="3909600">
                <a:moveTo>
                  <a:pt x="402024" y="0"/>
                </a:moveTo>
                <a:lnTo>
                  <a:pt x="7373976" y="0"/>
                </a:lnTo>
                <a:cubicBezTo>
                  <a:pt x="7596008" y="0"/>
                  <a:pt x="7776000" y="179992"/>
                  <a:pt x="7776000" y="402024"/>
                </a:cubicBezTo>
                <a:lnTo>
                  <a:pt x="7776000" y="3507576"/>
                </a:lnTo>
                <a:cubicBezTo>
                  <a:pt x="7776000" y="3729608"/>
                  <a:pt x="7596008" y="3909600"/>
                  <a:pt x="7373976" y="3909600"/>
                </a:cubicBezTo>
                <a:lnTo>
                  <a:pt x="648072" y="3909600"/>
                </a:lnTo>
                <a:lnTo>
                  <a:pt x="402024" y="3909600"/>
                </a:lnTo>
                <a:lnTo>
                  <a:pt x="0" y="3909600"/>
                </a:lnTo>
                <a:lnTo>
                  <a:pt x="0" y="3507576"/>
                </a:lnTo>
                <a:lnTo>
                  <a:pt x="0" y="3240360"/>
                </a:lnTo>
                <a:lnTo>
                  <a:pt x="0" y="402024"/>
                </a:lnTo>
                <a:cubicBezTo>
                  <a:pt x="0" y="179992"/>
                  <a:pt x="179992" y="0"/>
                  <a:pt x="402024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1112400" y="1051200"/>
            <a:ext cx="6912000" cy="1296000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een titel te maken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112400" y="2437200"/>
            <a:ext cx="6912000" cy="864000"/>
          </a:xfrm>
        </p:spPr>
        <p:txBody>
          <a:bodyPr lIns="0" tIns="0" rIns="0" bIns="0"/>
          <a:lstStyle>
            <a:lvl1pPr marL="0" indent="0" algn="l">
              <a:lnSpc>
                <a:spcPct val="1090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  <a:endParaRPr lang="nl-NL" dirty="0"/>
          </a:p>
        </p:txBody>
      </p:sp>
      <p:sp>
        <p:nvSpPr>
          <p:cNvPr id="6" name="Rechthoek 5"/>
          <p:cNvSpPr/>
          <p:nvPr userDrawn="1"/>
        </p:nvSpPr>
        <p:spPr bwMode="white"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jdelijke aanduiding voor tekst 10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115616" y="3501008"/>
            <a:ext cx="691276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741728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smal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3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5040" h="3909600">
                <a:moveTo>
                  <a:pt x="399803" y="0"/>
                </a:moveTo>
                <a:lnTo>
                  <a:pt x="3488197" y="0"/>
                </a:lnTo>
                <a:cubicBezTo>
                  <a:pt x="3707411" y="0"/>
                  <a:pt x="3885418" y="177245"/>
                  <a:pt x="3887520" y="396871"/>
                </a:cubicBezTo>
                <a:cubicBezTo>
                  <a:pt x="3889622" y="177245"/>
                  <a:pt x="4067630" y="0"/>
                  <a:pt x="4286843" y="0"/>
                </a:cubicBezTo>
                <a:lnTo>
                  <a:pt x="7375237" y="0"/>
                </a:lnTo>
                <a:cubicBezTo>
                  <a:pt x="7596042" y="0"/>
                  <a:pt x="7775040" y="179827"/>
                  <a:pt x="7775040" y="401654"/>
                </a:cubicBezTo>
                <a:lnTo>
                  <a:pt x="7775040" y="3507946"/>
                </a:lnTo>
                <a:cubicBezTo>
                  <a:pt x="7775040" y="3729773"/>
                  <a:pt x="7596042" y="3909600"/>
                  <a:pt x="7375237" y="3909600"/>
                </a:cubicBezTo>
                <a:lnTo>
                  <a:pt x="4532126" y="3909600"/>
                </a:lnTo>
                <a:lnTo>
                  <a:pt x="4286843" y="3909600"/>
                </a:lnTo>
                <a:lnTo>
                  <a:pt x="3887040" y="3909600"/>
                </a:lnTo>
                <a:lnTo>
                  <a:pt x="3887040" y="3517513"/>
                </a:lnTo>
                <a:cubicBezTo>
                  <a:pt x="3882819" y="3734931"/>
                  <a:pt x="3705812" y="3909600"/>
                  <a:pt x="3488197" y="3909600"/>
                </a:cubicBezTo>
                <a:lnTo>
                  <a:pt x="645085" y="3909600"/>
                </a:lnTo>
                <a:lnTo>
                  <a:pt x="399803" y="3909600"/>
                </a:lnTo>
                <a:lnTo>
                  <a:pt x="0" y="3909600"/>
                </a:lnTo>
                <a:lnTo>
                  <a:pt x="0" y="3507946"/>
                </a:lnTo>
                <a:lnTo>
                  <a:pt x="0" y="3240360"/>
                </a:lnTo>
                <a:lnTo>
                  <a:pt x="0" y="401654"/>
                </a:lnTo>
                <a:cubicBezTo>
                  <a:pt x="0" y="179827"/>
                  <a:pt x="178998" y="0"/>
                  <a:pt x="399803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tel 1"/>
          <p:cNvSpPr>
            <a:spLocks noGrp="1"/>
          </p:cNvSpPr>
          <p:nvPr>
            <p:ph type="ctrTitle" hasCustomPrompt="1"/>
          </p:nvPr>
        </p:nvSpPr>
        <p:spPr bwMode="white">
          <a:xfrm>
            <a:off x="1112283" y="1044000"/>
            <a:ext cx="3024000" cy="3177088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 smtClean="0"/>
              <a:t>Klik om een titel te maken</a:t>
            </a:r>
          </a:p>
        </p:txBody>
      </p:sp>
      <p:sp>
        <p:nvSpPr>
          <p:cNvPr id="15" name="Ondertitel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5004000" y="1080000"/>
            <a:ext cx="3024384" cy="1052856"/>
          </a:xfrm>
        </p:spPr>
        <p:txBody>
          <a:bodyPr lIns="0" tIns="0" rIns="0" bIns="0"/>
          <a:lstStyle>
            <a:lvl1pPr marL="0" indent="0" algn="l">
              <a:lnSpc>
                <a:spcPts val="23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</a:p>
        </p:txBody>
      </p:sp>
      <p:sp>
        <p:nvSpPr>
          <p:cNvPr id="2" name="Rechthoek 1"/>
          <p:cNvSpPr/>
          <p:nvPr userDrawn="1"/>
        </p:nvSpPr>
        <p:spPr bwMode="white"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5003800" y="3284984"/>
            <a:ext cx="302418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74987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9487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9198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 bwMode="white"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687600" y="1844824"/>
            <a:ext cx="7772400" cy="43255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877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12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tags" Target="../tags/tag6.xml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4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>
          <a:xfrm>
            <a:off x="579600" y="1774800"/>
            <a:ext cx="7772400" cy="43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8" name="Text Box 2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419" y="247614"/>
            <a:ext cx="7197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defTabSz="608013">
              <a:spcBef>
                <a:spcPct val="50000"/>
              </a:spcBef>
            </a:pPr>
            <a:r>
              <a:rPr lang="nl-NL" sz="900" b="1" dirty="0" err="1" smtClean="0">
                <a:solidFill>
                  <a:srgbClr val="BAA879"/>
                </a:solidFill>
              </a:rPr>
              <a:t>Briant</a:t>
            </a:r>
            <a:r>
              <a:rPr lang="nl-NL" sz="900" b="1" dirty="0" smtClean="0">
                <a:solidFill>
                  <a:srgbClr val="BAA879"/>
                </a:solidFill>
              </a:rPr>
              <a:t> College</a:t>
            </a:r>
            <a:endParaRPr lang="nl-NL" sz="900" b="1" dirty="0">
              <a:solidFill>
                <a:srgbClr val="BAA879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  <p:custDataLst>
              <p:tags r:id="rId9"/>
            </p:custDataLst>
          </p:nvPr>
        </p:nvSpPr>
        <p:spPr>
          <a:xfrm>
            <a:off x="986400" y="6446232"/>
            <a:ext cx="73476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BAA87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  <p:custDataLst>
              <p:tags r:id="rId10"/>
            </p:custDataLst>
          </p:nvPr>
        </p:nvSpPr>
        <p:spPr>
          <a:xfrm>
            <a:off x="687600" y="6451200"/>
            <a:ext cx="284400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rgbClr val="BAA87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Tijdelijke aanduiding voor titel 6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56568" y="684000"/>
            <a:ext cx="7809307" cy="864000"/>
          </a:xfrm>
          <a:custGeom>
            <a:avLst/>
            <a:gdLst>
              <a:gd name="connsiteX0" fmla="*/ 0 w 7776000"/>
              <a:gd name="connsiteY0" fmla="*/ 147003 h 882000"/>
              <a:gd name="connsiteX1" fmla="*/ 147003 w 7776000"/>
              <a:gd name="connsiteY1" fmla="*/ 0 h 882000"/>
              <a:gd name="connsiteX2" fmla="*/ 7628997 w 7776000"/>
              <a:gd name="connsiteY2" fmla="*/ 0 h 882000"/>
              <a:gd name="connsiteX3" fmla="*/ 7776000 w 7776000"/>
              <a:gd name="connsiteY3" fmla="*/ 147003 h 882000"/>
              <a:gd name="connsiteX4" fmla="*/ 7776000 w 7776000"/>
              <a:gd name="connsiteY4" fmla="*/ 734997 h 882000"/>
              <a:gd name="connsiteX5" fmla="*/ 7628997 w 7776000"/>
              <a:gd name="connsiteY5" fmla="*/ 882000 h 882000"/>
              <a:gd name="connsiteX6" fmla="*/ 147003 w 7776000"/>
              <a:gd name="connsiteY6" fmla="*/ 882000 h 882000"/>
              <a:gd name="connsiteX7" fmla="*/ 0 w 7776000"/>
              <a:gd name="connsiteY7" fmla="*/ 734997 h 882000"/>
              <a:gd name="connsiteX8" fmla="*/ 0 w 7776000"/>
              <a:gd name="connsiteY8" fmla="*/ 147003 h 882000"/>
              <a:gd name="connsiteX0" fmla="*/ 0 w 7776000"/>
              <a:gd name="connsiteY0" fmla="*/ 147003 h 902077"/>
              <a:gd name="connsiteX1" fmla="*/ 147003 w 7776000"/>
              <a:gd name="connsiteY1" fmla="*/ 0 h 902077"/>
              <a:gd name="connsiteX2" fmla="*/ 7628997 w 7776000"/>
              <a:gd name="connsiteY2" fmla="*/ 0 h 902077"/>
              <a:gd name="connsiteX3" fmla="*/ 7776000 w 7776000"/>
              <a:gd name="connsiteY3" fmla="*/ 147003 h 902077"/>
              <a:gd name="connsiteX4" fmla="*/ 7776000 w 7776000"/>
              <a:gd name="connsiteY4" fmla="*/ 734997 h 902077"/>
              <a:gd name="connsiteX5" fmla="*/ 7628997 w 7776000"/>
              <a:gd name="connsiteY5" fmla="*/ 882000 h 902077"/>
              <a:gd name="connsiteX6" fmla="*/ 147003 w 7776000"/>
              <a:gd name="connsiteY6" fmla="*/ 882000 h 902077"/>
              <a:gd name="connsiteX7" fmla="*/ 0 w 7776000"/>
              <a:gd name="connsiteY7" fmla="*/ 858822 h 902077"/>
              <a:gd name="connsiteX8" fmla="*/ 0 w 7776000"/>
              <a:gd name="connsiteY8" fmla="*/ 147003 h 902077"/>
              <a:gd name="connsiteX0" fmla="*/ 34795 w 7810795"/>
              <a:gd name="connsiteY0" fmla="*/ 147003 h 902973"/>
              <a:gd name="connsiteX1" fmla="*/ 181798 w 7810795"/>
              <a:gd name="connsiteY1" fmla="*/ 0 h 902973"/>
              <a:gd name="connsiteX2" fmla="*/ 7663792 w 7810795"/>
              <a:gd name="connsiteY2" fmla="*/ 0 h 902973"/>
              <a:gd name="connsiteX3" fmla="*/ 7810795 w 7810795"/>
              <a:gd name="connsiteY3" fmla="*/ 147003 h 902973"/>
              <a:gd name="connsiteX4" fmla="*/ 7810795 w 7810795"/>
              <a:gd name="connsiteY4" fmla="*/ 734997 h 902973"/>
              <a:gd name="connsiteX5" fmla="*/ 7663792 w 7810795"/>
              <a:gd name="connsiteY5" fmla="*/ 882000 h 902973"/>
              <a:gd name="connsiteX6" fmla="*/ 36542 w 7810795"/>
              <a:gd name="connsiteY6" fmla="*/ 884381 h 902973"/>
              <a:gd name="connsiteX7" fmla="*/ 34795 w 7810795"/>
              <a:gd name="connsiteY7" fmla="*/ 858822 h 902973"/>
              <a:gd name="connsiteX8" fmla="*/ 34795 w 7810795"/>
              <a:gd name="connsiteY8" fmla="*/ 147003 h 902973"/>
              <a:gd name="connsiteX0" fmla="*/ 34795 w 7810795"/>
              <a:gd name="connsiteY0" fmla="*/ 147003 h 914032"/>
              <a:gd name="connsiteX1" fmla="*/ 181798 w 7810795"/>
              <a:gd name="connsiteY1" fmla="*/ 0 h 914032"/>
              <a:gd name="connsiteX2" fmla="*/ 7663792 w 7810795"/>
              <a:gd name="connsiteY2" fmla="*/ 0 h 914032"/>
              <a:gd name="connsiteX3" fmla="*/ 7810795 w 7810795"/>
              <a:gd name="connsiteY3" fmla="*/ 147003 h 914032"/>
              <a:gd name="connsiteX4" fmla="*/ 7810795 w 7810795"/>
              <a:gd name="connsiteY4" fmla="*/ 734997 h 914032"/>
              <a:gd name="connsiteX5" fmla="*/ 7663792 w 7810795"/>
              <a:gd name="connsiteY5" fmla="*/ 882000 h 914032"/>
              <a:gd name="connsiteX6" fmla="*/ 36542 w 7810795"/>
              <a:gd name="connsiteY6" fmla="*/ 884381 h 914032"/>
              <a:gd name="connsiteX7" fmla="*/ 34795 w 7810795"/>
              <a:gd name="connsiteY7" fmla="*/ 875491 h 914032"/>
              <a:gd name="connsiteX8" fmla="*/ 34795 w 7810795"/>
              <a:gd name="connsiteY8" fmla="*/ 147003 h 914032"/>
              <a:gd name="connsiteX0" fmla="*/ 35438 w 7811438"/>
              <a:gd name="connsiteY0" fmla="*/ 147003 h 920935"/>
              <a:gd name="connsiteX1" fmla="*/ 182441 w 7811438"/>
              <a:gd name="connsiteY1" fmla="*/ 0 h 920935"/>
              <a:gd name="connsiteX2" fmla="*/ 7664435 w 7811438"/>
              <a:gd name="connsiteY2" fmla="*/ 0 h 920935"/>
              <a:gd name="connsiteX3" fmla="*/ 7811438 w 7811438"/>
              <a:gd name="connsiteY3" fmla="*/ 147003 h 920935"/>
              <a:gd name="connsiteX4" fmla="*/ 7811438 w 7811438"/>
              <a:gd name="connsiteY4" fmla="*/ 734997 h 920935"/>
              <a:gd name="connsiteX5" fmla="*/ 7664435 w 7811438"/>
              <a:gd name="connsiteY5" fmla="*/ 882000 h 920935"/>
              <a:gd name="connsiteX6" fmla="*/ 37185 w 7811438"/>
              <a:gd name="connsiteY6" fmla="*/ 884381 h 920935"/>
              <a:gd name="connsiteX7" fmla="*/ 33057 w 7811438"/>
              <a:gd name="connsiteY7" fmla="*/ 885016 h 920935"/>
              <a:gd name="connsiteX8" fmla="*/ 35438 w 7811438"/>
              <a:gd name="connsiteY8" fmla="*/ 147003 h 920935"/>
              <a:gd name="connsiteX0" fmla="*/ 37165 w 7813165"/>
              <a:gd name="connsiteY0" fmla="*/ 147003 h 885053"/>
              <a:gd name="connsiteX1" fmla="*/ 184168 w 7813165"/>
              <a:gd name="connsiteY1" fmla="*/ 0 h 885053"/>
              <a:gd name="connsiteX2" fmla="*/ 7666162 w 7813165"/>
              <a:gd name="connsiteY2" fmla="*/ 0 h 885053"/>
              <a:gd name="connsiteX3" fmla="*/ 7813165 w 7813165"/>
              <a:gd name="connsiteY3" fmla="*/ 147003 h 885053"/>
              <a:gd name="connsiteX4" fmla="*/ 7813165 w 7813165"/>
              <a:gd name="connsiteY4" fmla="*/ 734997 h 885053"/>
              <a:gd name="connsiteX5" fmla="*/ 7666162 w 7813165"/>
              <a:gd name="connsiteY5" fmla="*/ 882000 h 885053"/>
              <a:gd name="connsiteX6" fmla="*/ 38912 w 7813165"/>
              <a:gd name="connsiteY6" fmla="*/ 884381 h 885053"/>
              <a:gd name="connsiteX7" fmla="*/ 34784 w 7813165"/>
              <a:gd name="connsiteY7" fmla="*/ 885016 h 885053"/>
              <a:gd name="connsiteX8" fmla="*/ 37165 w 7813165"/>
              <a:gd name="connsiteY8" fmla="*/ 147003 h 885053"/>
              <a:gd name="connsiteX0" fmla="*/ 33307 w 7809307"/>
              <a:gd name="connsiteY0" fmla="*/ 147003 h 885016"/>
              <a:gd name="connsiteX1" fmla="*/ 180310 w 7809307"/>
              <a:gd name="connsiteY1" fmla="*/ 0 h 885016"/>
              <a:gd name="connsiteX2" fmla="*/ 7662304 w 7809307"/>
              <a:gd name="connsiteY2" fmla="*/ 0 h 885016"/>
              <a:gd name="connsiteX3" fmla="*/ 7809307 w 7809307"/>
              <a:gd name="connsiteY3" fmla="*/ 147003 h 885016"/>
              <a:gd name="connsiteX4" fmla="*/ 7809307 w 7809307"/>
              <a:gd name="connsiteY4" fmla="*/ 734997 h 885016"/>
              <a:gd name="connsiteX5" fmla="*/ 7662304 w 7809307"/>
              <a:gd name="connsiteY5" fmla="*/ 882000 h 885016"/>
              <a:gd name="connsiteX6" fmla="*/ 35054 w 7809307"/>
              <a:gd name="connsiteY6" fmla="*/ 884381 h 885016"/>
              <a:gd name="connsiteX7" fmla="*/ 30926 w 7809307"/>
              <a:gd name="connsiteY7" fmla="*/ 885016 h 885016"/>
              <a:gd name="connsiteX8" fmla="*/ 33307 w 7809307"/>
              <a:gd name="connsiteY8" fmla="*/ 147003 h 88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09307" h="885016">
                <a:moveTo>
                  <a:pt x="33307" y="147003"/>
                </a:moveTo>
                <a:cubicBezTo>
                  <a:pt x="33307" y="65815"/>
                  <a:pt x="99122" y="0"/>
                  <a:pt x="180310" y="0"/>
                </a:cubicBezTo>
                <a:lnTo>
                  <a:pt x="7662304" y="0"/>
                </a:lnTo>
                <a:cubicBezTo>
                  <a:pt x="7743492" y="0"/>
                  <a:pt x="7809307" y="65815"/>
                  <a:pt x="7809307" y="147003"/>
                </a:cubicBezTo>
                <a:lnTo>
                  <a:pt x="7809307" y="734997"/>
                </a:lnTo>
                <a:cubicBezTo>
                  <a:pt x="7809307" y="816185"/>
                  <a:pt x="7743492" y="882000"/>
                  <a:pt x="7662304" y="882000"/>
                </a:cubicBezTo>
                <a:lnTo>
                  <a:pt x="35054" y="884381"/>
                </a:lnTo>
                <a:cubicBezTo>
                  <a:pt x="-46134" y="884381"/>
                  <a:pt x="40451" y="882861"/>
                  <a:pt x="30926" y="885016"/>
                </a:cubicBezTo>
                <a:cubicBezTo>
                  <a:pt x="31720" y="639012"/>
                  <a:pt x="32513" y="393007"/>
                  <a:pt x="33307" y="147003"/>
                </a:cubicBezTo>
                <a:close/>
              </a:path>
            </a:pathLst>
          </a:custGeom>
          <a:solidFill>
            <a:srgbClr val="D0145A"/>
          </a:solidFill>
        </p:spPr>
        <p:txBody>
          <a:bodyPr vert="horz" lIns="342000" tIns="72000" rIns="252000" bIns="45720" rtlCol="0" anchor="ctr">
            <a:normAutofit/>
          </a:bodyPr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  <p:pic>
        <p:nvPicPr>
          <p:cNvPr id="2" name="Afbeelding 1"/>
          <p:cNvPicPr>
            <a:picLocks/>
          </p:cNvPicPr>
          <p:nvPr>
            <p:custDataLst>
              <p:tags r:id="rId12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013176"/>
            <a:ext cx="2054314" cy="124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3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3" r:id="rId4"/>
    <p:sldLayoutId id="2147483651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0" indent="0" algn="l" defTabSz="914400" rtl="0" eaLnBrk="1" latinLnBrk="0" hangingPunct="1">
        <a:lnSpc>
          <a:spcPts val="2300"/>
        </a:lnSpc>
        <a:spcBef>
          <a:spcPts val="0"/>
        </a:spcBef>
        <a:buClr>
          <a:schemeClr val="bg1"/>
        </a:buClr>
        <a:buSzPct val="25000"/>
        <a:buFont typeface="Arial" pitchFamily="34" charset="0"/>
        <a:buChar char="•"/>
        <a:tabLst/>
        <a:defRPr sz="1800" b="1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306000" indent="-288000" algn="l" defTabSz="914400" rtl="0" eaLnBrk="1" latinLnBrk="0" hangingPunct="1">
        <a:lnSpc>
          <a:spcPts val="2300"/>
        </a:lnSpc>
        <a:spcBef>
          <a:spcPts val="0"/>
        </a:spcBef>
        <a:buSzPct val="130000"/>
        <a:buFont typeface="Verdana" pitchFamily="34" charset="0"/>
        <a:buChar char="­"/>
        <a:defRPr sz="1800" b="1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0" indent="0" algn="l" defTabSz="914400" rtl="0" eaLnBrk="1" latinLnBrk="0" hangingPunct="1">
        <a:lnSpc>
          <a:spcPts val="2300"/>
        </a:lnSpc>
        <a:spcBef>
          <a:spcPts val="0"/>
        </a:spcBef>
        <a:buSzPct val="25000"/>
        <a:buFontTx/>
        <a:buBlip>
          <a:blip r:embed="rId14"/>
        </a:buBlip>
        <a:defRPr sz="1800" b="0" i="0" kern="1200">
          <a:solidFill>
            <a:srgbClr val="D0145A"/>
          </a:solidFill>
          <a:latin typeface="Verdana"/>
          <a:ea typeface="Verdana" pitchFamily="34" charset="0"/>
          <a:cs typeface="Verdana"/>
        </a:defRPr>
      </a:lvl3pPr>
      <a:lvl4pPr marL="306000" indent="-252000" algn="l" defTabSz="914400" rtl="0" eaLnBrk="1" latinLnBrk="0" hangingPunct="1">
        <a:lnSpc>
          <a:spcPts val="2300"/>
        </a:lnSpc>
        <a:spcBef>
          <a:spcPts val="0"/>
        </a:spcBef>
        <a:buSzPct val="120000"/>
        <a:buFont typeface="Arial" pitchFamily="34" charset="0"/>
        <a:buChar char="-"/>
        <a:defRPr sz="1800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544513" indent="-279400" algn="l" defTabSz="914400" rtl="0" eaLnBrk="1" latinLnBrk="0" hangingPunct="1">
        <a:lnSpc>
          <a:spcPts val="2300"/>
        </a:lnSpc>
        <a:spcBef>
          <a:spcPts val="0"/>
        </a:spcBef>
        <a:buSzPct val="120000"/>
        <a:buFont typeface="Arial" pitchFamily="34" charset="0"/>
        <a:buChar char="-"/>
        <a:defRPr sz="1600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714375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2886A3"/>
          </a:solidFill>
          <a:latin typeface="Verdana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Curus</a:t>
            </a:r>
            <a:r>
              <a:rPr lang="nl-NL" dirty="0" smtClean="0"/>
              <a:t> formuleren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Paragraaf twee: verkeerde verwijswoorden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537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611560" y="1772816"/>
            <a:ext cx="5144400" cy="4395600"/>
          </a:xfrm>
        </p:spPr>
        <p:txBody>
          <a:bodyPr>
            <a:normAutofit/>
          </a:bodyPr>
          <a:lstStyle/>
          <a:p>
            <a:r>
              <a:rPr lang="nl-NL" i="1" dirty="0" smtClean="0"/>
              <a:t>6.Wie of waar?</a:t>
            </a:r>
          </a:p>
          <a:p>
            <a:endParaRPr lang="nl-NL" i="1" dirty="0"/>
          </a:p>
          <a:p>
            <a:pPr>
              <a:buNone/>
            </a:pPr>
            <a:r>
              <a:rPr lang="nl-NL" i="1" dirty="0" smtClean="0"/>
              <a:t>1.Gebruik –wie- wanneer </a:t>
            </a:r>
            <a:r>
              <a:rPr lang="nl-NL" i="1" u="sng" dirty="0" smtClean="0"/>
              <a:t>het om personen gaat.</a:t>
            </a:r>
          </a:p>
          <a:p>
            <a:pPr>
              <a:buNone/>
            </a:pPr>
            <a:endParaRPr lang="nl-NL" b="0" i="1" u="sng" dirty="0" smtClean="0"/>
          </a:p>
          <a:p>
            <a:pPr>
              <a:buNone/>
            </a:pPr>
            <a:r>
              <a:rPr lang="nl-NL" b="0" dirty="0" smtClean="0"/>
              <a:t>*De leerlingen over </a:t>
            </a:r>
            <a:r>
              <a:rPr lang="nl-NL" b="0" u="sng" dirty="0" smtClean="0"/>
              <a:t>wie</a:t>
            </a:r>
            <a:r>
              <a:rPr lang="nl-NL" b="0" dirty="0" smtClean="0"/>
              <a:t> ik het net had zitten hier in de klas.</a:t>
            </a:r>
          </a:p>
          <a:p>
            <a:pPr>
              <a:buNone/>
            </a:pPr>
            <a:endParaRPr lang="nl-NL" b="0" i="1" dirty="0" smtClean="0"/>
          </a:p>
          <a:p>
            <a:pPr>
              <a:buNone/>
            </a:pPr>
            <a:r>
              <a:rPr lang="nl-NL" i="1" dirty="0" smtClean="0"/>
              <a:t>2.Gebruik –waar(over)- wanneer </a:t>
            </a:r>
            <a:r>
              <a:rPr lang="nl-NL" i="1" u="sng" dirty="0" smtClean="0"/>
              <a:t>het over zaken gaat</a:t>
            </a:r>
          </a:p>
          <a:p>
            <a:pPr>
              <a:buNone/>
            </a:pPr>
            <a:endParaRPr lang="nl-NL" b="0" i="1" u="sng" dirty="0" smtClean="0"/>
          </a:p>
          <a:p>
            <a:pPr>
              <a:buNone/>
            </a:pPr>
            <a:r>
              <a:rPr lang="nl-NL" b="0" i="1" dirty="0" smtClean="0"/>
              <a:t>*De les waarover we het nu hebben is best moeilijk.</a:t>
            </a:r>
          </a:p>
          <a:p>
            <a:pPr>
              <a:buNone/>
            </a:pPr>
            <a:endParaRPr lang="nl-NL" b="0" i="1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wordt veel fout gedaan?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628800"/>
            <a:ext cx="3076575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175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afbeelding 6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www.vandale.nl</a:t>
            </a:r>
            <a:endParaRPr lang="nl-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9932" y="1628800"/>
            <a:ext cx="9363377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Ovaal 7"/>
          <p:cNvSpPr/>
          <p:nvPr/>
        </p:nvSpPr>
        <p:spPr>
          <a:xfrm>
            <a:off x="1489162" y="4728371"/>
            <a:ext cx="252028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10" name="Rechte verbindingslijn met pijl 9"/>
          <p:cNvCxnSpPr>
            <a:stCxn id="8" idx="7"/>
          </p:cNvCxnSpPr>
          <p:nvPr/>
        </p:nvCxnSpPr>
        <p:spPr>
          <a:xfrm flipV="1">
            <a:off x="1704281" y="4721624"/>
            <a:ext cx="1571575" cy="700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3301653" y="4468478"/>
            <a:ext cx="1656184" cy="25314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lang="nl-NL" sz="1200" dirty="0" smtClean="0">
                <a:solidFill>
                  <a:srgbClr val="FF0000"/>
                </a:solidFill>
                <a:latin typeface="Verdana"/>
                <a:cs typeface="Verdana"/>
              </a:rPr>
              <a:t>vrouwelijk</a:t>
            </a:r>
          </a:p>
        </p:txBody>
      </p:sp>
    </p:spTree>
    <p:extLst>
      <p:ext uri="{BB962C8B-B14F-4D97-AF65-F5344CB8AC3E}">
        <p14:creationId xmlns:p14="http://schemas.microsoft.com/office/powerpoint/2010/main" val="223088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b="0" dirty="0" smtClean="0"/>
              <a:t>1.Het </a:t>
            </a:r>
            <a:r>
              <a:rPr lang="nl-NL" b="0" dirty="0"/>
              <a:t>team heeft </a:t>
            </a:r>
            <a:r>
              <a:rPr lang="nl-NL" b="0" dirty="0" smtClean="0"/>
              <a:t>haar</a:t>
            </a:r>
            <a:r>
              <a:rPr lang="nl-NL" b="0" dirty="0"/>
              <a:t> tactiek gewijzigd.</a:t>
            </a:r>
            <a:r>
              <a:rPr lang="nl-NL" dirty="0"/>
              <a:t/>
            </a:r>
            <a:br>
              <a:rPr lang="nl-NL" dirty="0"/>
            </a:br>
            <a:r>
              <a:rPr lang="nl-NL" b="0" dirty="0"/>
              <a:t>2. Het meisje </a:t>
            </a:r>
            <a:r>
              <a:rPr lang="nl-NL" b="0" dirty="0" smtClean="0"/>
              <a:t>die ons </a:t>
            </a:r>
            <a:r>
              <a:rPr lang="nl-NL" b="0" dirty="0"/>
              <a:t>hielp, ken ik nog van vroeger.</a:t>
            </a:r>
            <a:r>
              <a:rPr lang="nl-NL" dirty="0"/>
              <a:t/>
            </a:r>
            <a:br>
              <a:rPr lang="nl-NL" dirty="0"/>
            </a:br>
            <a:r>
              <a:rPr lang="nl-NL" b="0" dirty="0"/>
              <a:t>3. Franse kazen zijn populair en daar </a:t>
            </a:r>
            <a:r>
              <a:rPr lang="nl-NL" b="0" dirty="0" smtClean="0"/>
              <a:t>wordt </a:t>
            </a:r>
            <a:r>
              <a:rPr lang="nl-NL" b="0" dirty="0"/>
              <a:t>dan ook enorm veel kaas geproduceerd. </a:t>
            </a:r>
            <a:r>
              <a:rPr lang="nl-NL" dirty="0"/>
              <a:t/>
            </a:r>
            <a:br>
              <a:rPr lang="nl-NL" dirty="0"/>
            </a:br>
            <a:r>
              <a:rPr lang="nl-NL" b="0" dirty="0"/>
              <a:t>4. Het Rotterdam die  in dat boek wordt beschreven, herken ik uit mijn jeugd. </a:t>
            </a:r>
            <a:r>
              <a:rPr lang="nl-NL" dirty="0"/>
              <a:t/>
            </a:r>
            <a:br>
              <a:rPr lang="nl-NL" dirty="0"/>
            </a:br>
            <a:r>
              <a:rPr lang="nl-NL" b="0" dirty="0"/>
              <a:t>5. De regering heeft niet goed geluisterd naar zijn  burgers.</a:t>
            </a:r>
            <a:r>
              <a:rPr lang="nl-NL" dirty="0"/>
              <a:t/>
            </a:r>
            <a:br>
              <a:rPr lang="nl-NL" dirty="0"/>
            </a:br>
            <a:r>
              <a:rPr lang="nl-NL" b="0" dirty="0"/>
              <a:t>6. Het bestuur heeft haar  leden gevraagd zo snel mogelijk te reageren</a:t>
            </a:r>
            <a:r>
              <a:rPr lang="nl-NL" dirty="0"/>
              <a:t/>
            </a:r>
            <a:br>
              <a:rPr lang="nl-NL" dirty="0"/>
            </a:br>
            <a:r>
              <a:rPr lang="nl-NL" b="0" dirty="0"/>
              <a:t>7. In het voorstel die </a:t>
            </a:r>
            <a:r>
              <a:rPr lang="nl-NL" b="0" dirty="0" smtClean="0"/>
              <a:t>hij </a:t>
            </a:r>
            <a:r>
              <a:rPr lang="nl-NL" b="0" dirty="0"/>
              <a:t>deed, stonden nog veel onduidelijkheden.</a:t>
            </a:r>
            <a:r>
              <a:rPr lang="nl-NL" dirty="0"/>
              <a:t/>
            </a:r>
            <a:br>
              <a:rPr lang="nl-NL" dirty="0"/>
            </a:br>
            <a:r>
              <a:rPr lang="nl-NL" b="0" dirty="0"/>
              <a:t>8. De voorstelling was een enorm succes omdat het </a:t>
            </a:r>
            <a:r>
              <a:rPr lang="nl-NL" b="0" dirty="0" smtClean="0"/>
              <a:t>zo </a:t>
            </a:r>
            <a:r>
              <a:rPr lang="nl-NL" b="0" dirty="0"/>
              <a:t>goed georganiseerd was.</a:t>
            </a:r>
            <a:r>
              <a:rPr lang="nl-NL" dirty="0"/>
              <a:t/>
            </a:r>
            <a:br>
              <a:rPr lang="nl-NL" dirty="0"/>
            </a:br>
            <a:r>
              <a:rPr lang="nl-NL" b="0" dirty="0"/>
              <a:t>9. De golfleraar vroeg mijn vader nog even te zoeken naar de golfclub die hij </a:t>
            </a:r>
            <a:r>
              <a:rPr lang="nl-NL" b="0" dirty="0" smtClean="0"/>
              <a:t>vergeten </a:t>
            </a:r>
            <a:r>
              <a:rPr lang="nl-NL" b="0" dirty="0"/>
              <a:t>was.</a:t>
            </a:r>
            <a:r>
              <a:rPr lang="nl-NL" dirty="0"/>
              <a:t/>
            </a:r>
            <a:br>
              <a:rPr lang="nl-NL" dirty="0"/>
            </a:br>
            <a:r>
              <a:rPr lang="nl-NL" b="0" dirty="0"/>
              <a:t>10. Het geld wat  hij geleend had, was al snel opgemaakt.</a:t>
            </a:r>
            <a:r>
              <a:rPr lang="nl-NL" dirty="0"/>
              <a:t/>
            </a:r>
            <a:br>
              <a:rPr lang="nl-NL" dirty="0"/>
            </a:br>
            <a:r>
              <a:rPr lang="nl-NL" b="0" dirty="0"/>
              <a:t>11. De directie heeft zijn  personeel toegesproken.</a:t>
            </a:r>
            <a:r>
              <a:rPr lang="nl-NL" dirty="0"/>
              <a:t/>
            </a:r>
            <a:br>
              <a:rPr lang="nl-NL" dirty="0"/>
            </a:br>
            <a:r>
              <a:rPr lang="nl-NL" b="0" dirty="0"/>
              <a:t>12. Als het publiek </a:t>
            </a:r>
            <a:r>
              <a:rPr lang="nl-NL" b="0" dirty="0" smtClean="0"/>
              <a:t>hun</a:t>
            </a:r>
            <a:r>
              <a:rPr lang="nl-NL" b="0" dirty="0"/>
              <a:t>  elftal ziet verliezen, kunnen de gemoederen aardig verhit raken.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 oefenen, verbeter de fouten!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948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pPr lvl="1"/>
            <a:r>
              <a:rPr lang="nl-NL" sz="1200" b="0" dirty="0"/>
              <a:t>1. Het team heeft haar =&gt; </a:t>
            </a:r>
            <a:r>
              <a:rPr lang="nl-NL" sz="1200" dirty="0"/>
              <a:t>zijn</a:t>
            </a:r>
            <a:r>
              <a:rPr lang="nl-NL" sz="1200" b="0" dirty="0"/>
              <a:t> tactiek gewijzigd.</a:t>
            </a:r>
            <a:r>
              <a:rPr lang="nl-NL" sz="1200" dirty="0"/>
              <a:t/>
            </a:r>
            <a:br>
              <a:rPr lang="nl-NL" sz="1200" dirty="0"/>
            </a:br>
            <a:r>
              <a:rPr lang="nl-NL" sz="1200" b="0" dirty="0"/>
              <a:t>2. Het meisje die =&gt; </a:t>
            </a:r>
            <a:r>
              <a:rPr lang="nl-NL" sz="1200" dirty="0"/>
              <a:t>dat</a:t>
            </a:r>
            <a:r>
              <a:rPr lang="nl-NL" sz="1200" b="0" dirty="0"/>
              <a:t> ons hielp, ken ik nog van vroeger.</a:t>
            </a:r>
            <a:r>
              <a:rPr lang="nl-NL" sz="1200" dirty="0"/>
              <a:t/>
            </a:r>
            <a:br>
              <a:rPr lang="nl-NL" sz="1200" dirty="0"/>
            </a:br>
            <a:r>
              <a:rPr lang="nl-NL" sz="1200" b="0" dirty="0"/>
              <a:t>3. Franse kazen zijn populair en daar =&gt; </a:t>
            </a:r>
            <a:r>
              <a:rPr lang="nl-NL" sz="1200" dirty="0"/>
              <a:t>in Frankrijk</a:t>
            </a:r>
            <a:r>
              <a:rPr lang="nl-NL" sz="1200" b="0" dirty="0"/>
              <a:t> wordt dan ook enorm veel kaas geproduceerd. </a:t>
            </a:r>
            <a:r>
              <a:rPr lang="nl-NL" sz="1200" dirty="0"/>
              <a:t/>
            </a:r>
            <a:br>
              <a:rPr lang="nl-NL" sz="1200" dirty="0"/>
            </a:br>
            <a:r>
              <a:rPr lang="nl-NL" sz="1200" b="0" dirty="0"/>
              <a:t>4. Het Rotterdam die =&gt; </a:t>
            </a:r>
            <a:r>
              <a:rPr lang="nl-NL" sz="1200" dirty="0"/>
              <a:t>dat</a:t>
            </a:r>
            <a:r>
              <a:rPr lang="nl-NL" sz="1200" b="0" dirty="0"/>
              <a:t> in dat boek wordt beschreven, herken ik uit mijn jeugd. </a:t>
            </a:r>
            <a:r>
              <a:rPr lang="nl-NL" sz="1200" dirty="0"/>
              <a:t/>
            </a:r>
            <a:br>
              <a:rPr lang="nl-NL" sz="1200" dirty="0"/>
            </a:br>
            <a:r>
              <a:rPr lang="nl-NL" sz="1200" b="0" dirty="0"/>
              <a:t>5. De regering heeft niet goed geluisterd naar zijn </a:t>
            </a:r>
            <a:r>
              <a:rPr lang="nl-NL" sz="1200" dirty="0"/>
              <a:t>haar</a:t>
            </a:r>
            <a:r>
              <a:rPr lang="nl-NL" sz="1200" b="0" dirty="0"/>
              <a:t> burgers.</a:t>
            </a:r>
            <a:r>
              <a:rPr lang="nl-NL" sz="1200" dirty="0"/>
              <a:t/>
            </a:r>
            <a:br>
              <a:rPr lang="nl-NL" sz="1200" dirty="0"/>
            </a:br>
            <a:r>
              <a:rPr lang="nl-NL" sz="1200" b="0" dirty="0"/>
              <a:t>6. Het bestuur heeft haar =&gt; </a:t>
            </a:r>
            <a:r>
              <a:rPr lang="nl-NL" sz="1200" dirty="0"/>
              <a:t>zijn</a:t>
            </a:r>
            <a:r>
              <a:rPr lang="nl-NL" sz="1200" b="0" dirty="0"/>
              <a:t> leden gevraagd zo snel mogelijk te reageren</a:t>
            </a:r>
            <a:r>
              <a:rPr lang="nl-NL" sz="1200" dirty="0"/>
              <a:t/>
            </a:r>
            <a:br>
              <a:rPr lang="nl-NL" sz="1200" dirty="0"/>
            </a:br>
            <a:r>
              <a:rPr lang="nl-NL" sz="1200" b="0" dirty="0"/>
              <a:t>7. In het voorstel die =&gt; </a:t>
            </a:r>
            <a:r>
              <a:rPr lang="nl-NL" sz="1200" dirty="0"/>
              <a:t>dat</a:t>
            </a:r>
            <a:r>
              <a:rPr lang="nl-NL" sz="1200" b="0" dirty="0"/>
              <a:t> hij deed, stonden nog veel onduidelijkheden.</a:t>
            </a:r>
            <a:r>
              <a:rPr lang="nl-NL" sz="1200" dirty="0"/>
              <a:t/>
            </a:r>
            <a:br>
              <a:rPr lang="nl-NL" sz="1200" dirty="0"/>
            </a:br>
            <a:r>
              <a:rPr lang="nl-NL" sz="1200" b="0" dirty="0"/>
              <a:t>8. De voorstelling was een enorm succes omdat het </a:t>
            </a:r>
            <a:r>
              <a:rPr lang="nl-NL" sz="1200" dirty="0"/>
              <a:t>zij</a:t>
            </a:r>
            <a:r>
              <a:rPr lang="nl-NL" sz="1200" b="0" dirty="0"/>
              <a:t> zo goed georganiseerd was.</a:t>
            </a:r>
            <a:r>
              <a:rPr lang="nl-NL" sz="1200" dirty="0"/>
              <a:t/>
            </a:r>
            <a:br>
              <a:rPr lang="nl-NL" sz="1200" dirty="0"/>
            </a:br>
            <a:r>
              <a:rPr lang="nl-NL" sz="1200" b="0" dirty="0"/>
              <a:t>9. De golfleraar vroeg mijn vader nog even te zoeken naar de golfclub die  </a:t>
            </a:r>
            <a:r>
              <a:rPr lang="nl-NL" sz="1200" dirty="0"/>
              <a:t>de leraar</a:t>
            </a:r>
            <a:r>
              <a:rPr lang="nl-NL" sz="1200" b="0" dirty="0"/>
              <a:t> vergeten was.</a:t>
            </a:r>
            <a:r>
              <a:rPr lang="nl-NL" sz="1200" dirty="0"/>
              <a:t/>
            </a:r>
            <a:br>
              <a:rPr lang="nl-NL" sz="1200" dirty="0"/>
            </a:br>
            <a:r>
              <a:rPr lang="nl-NL" sz="1200" b="0" dirty="0"/>
              <a:t>10. Het geld wat </a:t>
            </a:r>
            <a:r>
              <a:rPr lang="nl-NL" sz="1200" dirty="0"/>
              <a:t>dat</a:t>
            </a:r>
            <a:r>
              <a:rPr lang="nl-NL" sz="1200" b="0" dirty="0"/>
              <a:t> hij geleend had, was al snel opgemaakt.</a:t>
            </a:r>
            <a:r>
              <a:rPr lang="nl-NL" sz="1200" dirty="0"/>
              <a:t/>
            </a:r>
            <a:br>
              <a:rPr lang="nl-NL" sz="1200" dirty="0"/>
            </a:br>
            <a:r>
              <a:rPr lang="nl-NL" sz="1200" b="0" dirty="0"/>
              <a:t>11. De directie heeft zijn </a:t>
            </a:r>
            <a:r>
              <a:rPr lang="nl-NL" sz="1200" dirty="0"/>
              <a:t>haar</a:t>
            </a:r>
            <a:r>
              <a:rPr lang="nl-NL" sz="1200" b="0" dirty="0"/>
              <a:t> personeel toegesproken.</a:t>
            </a:r>
            <a:r>
              <a:rPr lang="nl-NL" sz="1200" dirty="0"/>
              <a:t/>
            </a:r>
            <a:br>
              <a:rPr lang="nl-NL" sz="1200" dirty="0"/>
            </a:br>
            <a:r>
              <a:rPr lang="nl-NL" sz="1200" b="0" dirty="0"/>
              <a:t>12. Als het publiek hun =&gt; </a:t>
            </a:r>
            <a:r>
              <a:rPr lang="nl-NL" sz="1200" dirty="0"/>
              <a:t>zijn</a:t>
            </a:r>
            <a:r>
              <a:rPr lang="nl-NL" sz="1200" b="0" dirty="0"/>
              <a:t> elftal ziet verliezen, kunnen de gemoederen aardig verhit raken.</a:t>
            </a:r>
            <a:endParaRPr lang="nl-NL" sz="1200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antwoorden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18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nl-NL" i="1" dirty="0" smtClean="0"/>
              <a:t>Kun je mij die pen geven dat daar ligt.</a:t>
            </a:r>
          </a:p>
          <a:p>
            <a:pPr lvl="1"/>
            <a:endParaRPr lang="nl-NL" i="1" dirty="0" smtClean="0"/>
          </a:p>
          <a:p>
            <a:pPr lvl="1"/>
            <a:r>
              <a:rPr lang="nl-NL" i="1" dirty="0" smtClean="0"/>
              <a:t>Alles dat ik doe is goed!</a:t>
            </a:r>
          </a:p>
          <a:p>
            <a:pPr lvl="1"/>
            <a:endParaRPr lang="nl-NL" i="1" dirty="0" smtClean="0"/>
          </a:p>
          <a:p>
            <a:pPr lvl="1"/>
            <a:r>
              <a:rPr lang="nl-NL" i="1" dirty="0" smtClean="0"/>
              <a:t>Het overleg dat ik net had ging goed, dat ik niet verwachtte.</a:t>
            </a:r>
          </a:p>
          <a:p>
            <a:pPr lvl="1"/>
            <a:endParaRPr lang="nl-NL" i="1" dirty="0" smtClean="0"/>
          </a:p>
          <a:p>
            <a:pPr lvl="1"/>
            <a:r>
              <a:rPr lang="nl-NL" i="1" dirty="0" smtClean="0"/>
              <a:t>Voor de jeugd is hier niets te doen, waardoor ze maar wat gaan rondhangen</a:t>
            </a:r>
          </a:p>
          <a:p>
            <a:pPr lvl="1"/>
            <a:endParaRPr lang="nl-NL" i="1" dirty="0" smtClean="0"/>
          </a:p>
          <a:p>
            <a:pPr lvl="1"/>
            <a:r>
              <a:rPr lang="nl-NL" i="1" dirty="0" smtClean="0"/>
              <a:t>Klas 2c van het Briant College moesten voor de vakantie hun spreekbeurt uitvoeren.</a:t>
            </a:r>
            <a:endParaRPr lang="nl-NL" i="1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Valt je iets op aan de onderstaande zinnen?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684" y="1700808"/>
            <a:ext cx="3040863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378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/>
            <a:r>
              <a:rPr lang="nl-NL" dirty="0" smtClean="0"/>
              <a:t>1.  Verwijswoorden wijzen naar een persoon of voorwerp dat eerder is of later wordt genoemd.</a:t>
            </a:r>
          </a:p>
          <a:p>
            <a:pPr lvl="0"/>
            <a:endParaRPr lang="nl-NL" dirty="0" smtClean="0"/>
          </a:p>
          <a:p>
            <a:pPr lvl="0"/>
            <a:r>
              <a:rPr lang="nl-NL" b="0" i="1" dirty="0" smtClean="0"/>
              <a:t>Enkele voorbeelden: hij, zij, ze, hem, haar, zijn, deze, dit, die, dat, wat</a:t>
            </a:r>
          </a:p>
          <a:p>
            <a:pPr lvl="0"/>
            <a:endParaRPr lang="nl-NL" b="0" i="1" dirty="0"/>
          </a:p>
          <a:p>
            <a:pPr lvl="0">
              <a:buNone/>
            </a:pPr>
            <a:r>
              <a:rPr lang="nl-NL" dirty="0" smtClean="0"/>
              <a:t>2. Vuistregel:  </a:t>
            </a:r>
          </a:p>
          <a:p>
            <a:pPr lvl="0">
              <a:buNone/>
            </a:pPr>
            <a:r>
              <a:rPr lang="nl-NL" dirty="0" smtClean="0"/>
              <a:t>De-woorden&gt;die, deze</a:t>
            </a:r>
          </a:p>
          <a:p>
            <a:pPr lvl="0">
              <a:buNone/>
            </a:pPr>
            <a:r>
              <a:rPr lang="nl-NL" b="0" i="1" dirty="0" smtClean="0"/>
              <a:t>De pen DIE daar ligt is van mij.</a:t>
            </a:r>
          </a:p>
          <a:p>
            <a:pPr lvl="0">
              <a:buNone/>
            </a:pPr>
            <a:endParaRPr lang="nl-NL" dirty="0" smtClean="0"/>
          </a:p>
          <a:p>
            <a:pPr lvl="0">
              <a:buNone/>
            </a:pPr>
            <a:r>
              <a:rPr lang="nl-NL" dirty="0" smtClean="0"/>
              <a:t>Het-woorden&gt;dat, dit</a:t>
            </a:r>
          </a:p>
          <a:p>
            <a:pPr lvl="0">
              <a:buNone/>
            </a:pPr>
            <a:r>
              <a:rPr lang="nl-NL" b="0" i="1" dirty="0" smtClean="0"/>
              <a:t>Het bord DAT daar hangt is net nieuw.</a:t>
            </a:r>
          </a:p>
          <a:p>
            <a:pPr lvl="0">
              <a:buNone/>
            </a:pPr>
            <a:endParaRPr lang="nl-NL" b="0" i="1" dirty="0"/>
          </a:p>
          <a:p>
            <a:pPr lvl="0">
              <a:buNone/>
            </a:pPr>
            <a:endParaRPr lang="nl-NL" i="1" dirty="0" smtClean="0"/>
          </a:p>
          <a:p>
            <a:pPr lvl="0">
              <a:buNone/>
            </a:pPr>
            <a:endParaRPr lang="nl-NL" i="1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weten jullie al over verwijswoorden? 1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421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3. Let op bij het verwijswoord ‘WAT’</a:t>
            </a:r>
          </a:p>
          <a:p>
            <a:endParaRPr lang="nl-NL" dirty="0" smtClean="0"/>
          </a:p>
          <a:p>
            <a:r>
              <a:rPr lang="nl-NL" b="0" u="sng" dirty="0" smtClean="0"/>
              <a:t>Een </a:t>
            </a:r>
            <a:r>
              <a:rPr lang="nl-NL" b="0" u="sng" dirty="0"/>
              <a:t>hele </a:t>
            </a:r>
            <a:r>
              <a:rPr lang="nl-NL" b="0" u="sng" dirty="0" smtClean="0"/>
              <a:t>zin</a:t>
            </a:r>
            <a:endParaRPr lang="nl-NL" b="0" dirty="0" smtClean="0"/>
          </a:p>
          <a:p>
            <a:r>
              <a:rPr lang="nl-NL" b="0" dirty="0" smtClean="0"/>
              <a:t> </a:t>
            </a:r>
            <a:r>
              <a:rPr lang="nl-NL" b="0" i="1" dirty="0"/>
              <a:t>Paul ging met 3 onvoldoendes over, </a:t>
            </a:r>
            <a:r>
              <a:rPr lang="nl-NL" i="1" dirty="0"/>
              <a:t>wat</a:t>
            </a:r>
            <a:r>
              <a:rPr lang="nl-NL" b="0" i="1" dirty="0"/>
              <a:t> ik nooit verwachtte!</a:t>
            </a:r>
          </a:p>
          <a:p>
            <a:endParaRPr lang="nl-NL" b="0" dirty="0"/>
          </a:p>
          <a:p>
            <a:r>
              <a:rPr lang="nl-NL" b="0" u="sng" dirty="0"/>
              <a:t>Overtreffende </a:t>
            </a:r>
            <a:r>
              <a:rPr lang="nl-NL" b="0" u="sng" dirty="0" smtClean="0"/>
              <a:t>trap</a:t>
            </a:r>
            <a:endParaRPr lang="nl-NL" b="0" dirty="0"/>
          </a:p>
          <a:p>
            <a:r>
              <a:rPr lang="nl-NL" b="0" i="1" dirty="0" smtClean="0"/>
              <a:t>Het </a:t>
            </a:r>
            <a:r>
              <a:rPr lang="nl-NL" b="0" i="1" dirty="0"/>
              <a:t>hoogste </a:t>
            </a:r>
            <a:r>
              <a:rPr lang="nl-NL" i="1" dirty="0"/>
              <a:t>wat</a:t>
            </a:r>
            <a:r>
              <a:rPr lang="nl-NL" b="0" i="1" dirty="0"/>
              <a:t> ik kan springen is 1.50m.</a:t>
            </a:r>
          </a:p>
          <a:p>
            <a:pPr>
              <a:buNone/>
            </a:pPr>
            <a:endParaRPr lang="nl-NL" b="0" dirty="0"/>
          </a:p>
          <a:p>
            <a:r>
              <a:rPr lang="nl-NL" b="0" u="sng" dirty="0" smtClean="0"/>
              <a:t>Na </a:t>
            </a:r>
            <a:r>
              <a:rPr lang="nl-NL" b="0" u="sng" dirty="0"/>
              <a:t>woordjes </a:t>
            </a:r>
            <a:r>
              <a:rPr lang="nl-NL" b="0" u="sng" dirty="0" smtClean="0"/>
              <a:t>zoals: </a:t>
            </a:r>
            <a:r>
              <a:rPr lang="nl-NL" b="0" i="1" u="sng" dirty="0" smtClean="0"/>
              <a:t>alles</a:t>
            </a:r>
            <a:r>
              <a:rPr lang="nl-NL" b="0" i="1" u="sng" dirty="0"/>
              <a:t>, datgene, het enige, (</a:t>
            </a:r>
            <a:r>
              <a:rPr lang="nl-NL" b="0" i="1" u="sng" dirty="0" smtClean="0"/>
              <a:t>n)iets ; </a:t>
            </a:r>
            <a:r>
              <a:rPr lang="nl-NL" b="0" i="1" u="sng" dirty="0" err="1" smtClean="0"/>
              <a:t>oftwel</a:t>
            </a:r>
            <a:r>
              <a:rPr lang="nl-NL" b="0" i="1" u="sng" dirty="0" smtClean="0"/>
              <a:t> onbepaalde voornaamwoorden!</a:t>
            </a:r>
          </a:p>
          <a:p>
            <a:endParaRPr lang="nl-NL" b="0" i="1" u="sng" dirty="0" smtClean="0"/>
          </a:p>
          <a:p>
            <a:r>
              <a:rPr lang="nl-NL" b="0" i="1" dirty="0" smtClean="0"/>
              <a:t>Op </a:t>
            </a:r>
            <a:r>
              <a:rPr lang="nl-NL" b="0" i="1" dirty="0"/>
              <a:t>alles </a:t>
            </a:r>
            <a:r>
              <a:rPr lang="nl-NL" i="1" dirty="0"/>
              <a:t>wat</a:t>
            </a:r>
            <a:r>
              <a:rPr lang="nl-NL" b="0" i="1" dirty="0"/>
              <a:t> ik doe heeft hij commentaar</a:t>
            </a:r>
          </a:p>
          <a:p>
            <a:pPr lvl="0">
              <a:buNone/>
            </a:pPr>
            <a:endParaRPr lang="nl-NL" b="0" i="1" dirty="0"/>
          </a:p>
          <a:p>
            <a:pPr lvl="0">
              <a:buNone/>
            </a:pPr>
            <a:endParaRPr lang="nl-NL" i="1" dirty="0" smtClean="0"/>
          </a:p>
          <a:p>
            <a:pPr lvl="0">
              <a:buNone/>
            </a:pPr>
            <a:endParaRPr lang="nl-NL" i="1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weet jullie al over verwijswoorden?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914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884432" cy="4991768"/>
          </a:xfrm>
        </p:spPr>
        <p:txBody>
          <a:bodyPr>
            <a:normAutofit fontScale="62500" lnSpcReduction="20000"/>
          </a:bodyPr>
          <a:lstStyle/>
          <a:p>
            <a:pPr marL="396900" lvl="3" indent="-342900">
              <a:buAutoNum type="arabicPeriod"/>
            </a:pPr>
            <a:r>
              <a:rPr lang="nl-NL" b="1" dirty="0"/>
              <a:t>Onjuiste herhaling</a:t>
            </a:r>
          </a:p>
          <a:p>
            <a:pPr marL="54000" lvl="3" indent="0">
              <a:buNone/>
            </a:pPr>
            <a:r>
              <a:rPr lang="nl-NL" dirty="0"/>
              <a:t>Een vast voorzetsel wordt ten onrechte twee keer gebruikt.</a:t>
            </a:r>
          </a:p>
          <a:p>
            <a:pPr marL="54000" lvl="3" indent="0">
              <a:buNone/>
            </a:pPr>
            <a:endParaRPr lang="nl-NL" dirty="0"/>
          </a:p>
          <a:p>
            <a:pPr marL="54000" lvl="3" indent="0">
              <a:buNone/>
            </a:pPr>
            <a:r>
              <a:rPr lang="nl-NL" b="1" dirty="0"/>
              <a:t>2.Tautologie</a:t>
            </a:r>
          </a:p>
          <a:p>
            <a:pPr marL="54000" lvl="3" indent="0">
              <a:buNone/>
            </a:pPr>
            <a:r>
              <a:rPr lang="nl-NL" dirty="0"/>
              <a:t>Als hetzelfde twee keer wordt gezegd met verschillende woorden van dezelfde woordsoort.</a:t>
            </a:r>
          </a:p>
          <a:p>
            <a:pPr marL="54000" lvl="3" indent="0">
              <a:buNone/>
            </a:pPr>
            <a:endParaRPr lang="nl-NL" b="1" dirty="0"/>
          </a:p>
          <a:p>
            <a:pPr marL="54000" lvl="3" indent="0">
              <a:buNone/>
            </a:pPr>
            <a:r>
              <a:rPr lang="nl-NL" b="1" dirty="0"/>
              <a:t>3.Pleonasme</a:t>
            </a:r>
          </a:p>
          <a:p>
            <a:pPr marL="54000" lvl="3" indent="0">
              <a:buNone/>
            </a:pPr>
            <a:r>
              <a:rPr lang="nl-NL" dirty="0"/>
              <a:t>Een deel van de betekenis van een woord/woordgroep wordt nog eens door een ander woord uitgedrukt. Dat andere woord is meestal van een andere woordsoort.</a:t>
            </a:r>
          </a:p>
          <a:p>
            <a:pPr marL="54000" lvl="3" indent="0">
              <a:buNone/>
            </a:pPr>
            <a:endParaRPr lang="nl-NL" dirty="0"/>
          </a:p>
          <a:p>
            <a:pPr marL="54000" lvl="3" indent="0">
              <a:buNone/>
            </a:pPr>
            <a:r>
              <a:rPr lang="nl-NL" b="1" dirty="0"/>
              <a:t>4. Contaminatie</a:t>
            </a:r>
          </a:p>
          <a:p>
            <a:pPr marL="54000" lvl="3" indent="0">
              <a:buNone/>
            </a:pPr>
            <a:r>
              <a:rPr lang="nl-NL" dirty="0"/>
              <a:t>Als twee woorden of uitdrukkingen worden verward of door elkaar gemengd worden.</a:t>
            </a:r>
          </a:p>
          <a:p>
            <a:pPr marL="54000" lvl="3" indent="0">
              <a:buNone/>
            </a:pPr>
            <a:endParaRPr lang="nl-NL" dirty="0"/>
          </a:p>
          <a:p>
            <a:pPr marL="54000" lvl="3" indent="0">
              <a:buNone/>
            </a:pPr>
            <a:r>
              <a:rPr lang="nl-NL" b="1" dirty="0"/>
              <a:t>5. Dubbele ontkenning</a:t>
            </a:r>
          </a:p>
          <a:p>
            <a:pPr marL="54000" lvl="3" indent="0">
              <a:buNone/>
            </a:pPr>
            <a:r>
              <a:rPr lang="nl-NL" dirty="0"/>
              <a:t>Sommige werkwoorden hebben al een ontkennende betekenis (voorkomen, misbruiken, verbieden, weerhouden, nalaten). Wanneer er dan nog een ontkenning wordt toegevoegd is dat dubbel.</a:t>
            </a:r>
          </a:p>
          <a:p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Paragraaf 1 ‘dubbelop’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845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*De meest gemaakte fouten met verwijswoorden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*Het herkennen en verbeteren van deze fouten.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jdelijke aanduiding voor afbeelding 4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deze les leren</a:t>
            </a:r>
            <a:endParaRPr lang="nl-NL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916832"/>
            <a:ext cx="3570276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002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1. Soms wordt een verwijswoord in het meervoud gebruikt terwijl het antecedent enkelvoud is (de jeugd, de politie, de regering)</a:t>
            </a:r>
          </a:p>
          <a:p>
            <a:endParaRPr lang="nl-NL" dirty="0"/>
          </a:p>
          <a:p>
            <a:r>
              <a:rPr lang="nl-NL" b="0" i="1" u="sng" dirty="0" smtClean="0"/>
              <a:t>De jeugd </a:t>
            </a:r>
            <a:r>
              <a:rPr lang="nl-NL" b="0" i="1" dirty="0" smtClean="0"/>
              <a:t>maakt er een potje van, </a:t>
            </a:r>
            <a:r>
              <a:rPr lang="nl-NL" b="0" i="1" u="sng" dirty="0" smtClean="0"/>
              <a:t>ze</a:t>
            </a:r>
            <a:r>
              <a:rPr lang="nl-NL" b="0" i="1" dirty="0" smtClean="0"/>
              <a:t> </a:t>
            </a:r>
            <a:r>
              <a:rPr lang="nl-NL" b="0" i="1" u="sng" dirty="0" smtClean="0"/>
              <a:t>doen</a:t>
            </a:r>
            <a:r>
              <a:rPr lang="nl-NL" b="0" i="1" dirty="0" smtClean="0"/>
              <a:t> maar waar </a:t>
            </a:r>
            <a:r>
              <a:rPr lang="nl-NL" b="0" i="1" u="sng" dirty="0" smtClean="0"/>
              <a:t>ze</a:t>
            </a:r>
            <a:r>
              <a:rPr lang="nl-NL" b="0" i="1" dirty="0" smtClean="0"/>
              <a:t> zin in hebben.</a:t>
            </a:r>
          </a:p>
          <a:p>
            <a:endParaRPr lang="nl-NL" b="0" i="1" dirty="0"/>
          </a:p>
          <a:p>
            <a:pPr marL="18000" lvl="1" indent="0">
              <a:buNone/>
            </a:pPr>
            <a:r>
              <a:rPr lang="nl-NL" i="1" dirty="0" smtClean="0"/>
              <a:t>2. Soms is een verwijswoord onduidelijk, omdat het naar meerdere woorden verwijst</a:t>
            </a:r>
          </a:p>
          <a:p>
            <a:endParaRPr lang="nl-NL" i="1" dirty="0"/>
          </a:p>
          <a:p>
            <a:r>
              <a:rPr lang="nl-NL" b="0" i="1" dirty="0" smtClean="0"/>
              <a:t>Toen ik </a:t>
            </a:r>
            <a:r>
              <a:rPr lang="nl-NL" b="0" i="1" u="sng" dirty="0" smtClean="0"/>
              <a:t>Peter, Mathijs en Jan </a:t>
            </a:r>
            <a:r>
              <a:rPr lang="nl-NL" b="0" i="1" dirty="0" smtClean="0"/>
              <a:t>tegenkwam, begon </a:t>
            </a:r>
            <a:r>
              <a:rPr lang="nl-NL" b="0" i="1" u="sng" dirty="0" smtClean="0"/>
              <a:t>hij</a:t>
            </a:r>
            <a:r>
              <a:rPr lang="nl-NL" b="0" i="1" dirty="0" smtClean="0"/>
              <a:t> tegen me te schelden!</a:t>
            </a:r>
            <a:endParaRPr lang="nl-NL" b="0" i="1" dirty="0"/>
          </a:p>
          <a:p>
            <a:endParaRPr lang="nl-NL" b="0" i="1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wordt veel fout gedaan?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628800"/>
            <a:ext cx="3076575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2456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76000" y="1412776"/>
            <a:ext cx="5144400" cy="5328592"/>
          </a:xfrm>
        </p:spPr>
        <p:txBody>
          <a:bodyPr>
            <a:normAutofit fontScale="77500" lnSpcReduction="20000"/>
          </a:bodyPr>
          <a:lstStyle/>
          <a:p>
            <a:r>
              <a:rPr lang="nl-NL" i="1" dirty="0" smtClean="0"/>
              <a:t>3. Soms is het onduidelijk omdat een verwijswoord (daar) verwijst naar een antecedent dat niet genoemd is.</a:t>
            </a:r>
          </a:p>
          <a:p>
            <a:pPr>
              <a:buNone/>
            </a:pPr>
            <a:endParaRPr lang="nl-NL" i="1" dirty="0"/>
          </a:p>
          <a:p>
            <a:r>
              <a:rPr lang="nl-NL" b="0" i="1" u="sng" dirty="0" smtClean="0"/>
              <a:t>Amsterdammers</a:t>
            </a:r>
            <a:r>
              <a:rPr lang="nl-NL" b="0" i="1" dirty="0" smtClean="0"/>
              <a:t> staan bekend om hun humor. Een geintje kunnen ze </a:t>
            </a:r>
            <a:r>
              <a:rPr lang="nl-NL" b="0" i="1" u="sng" dirty="0" smtClean="0"/>
              <a:t>daar</a:t>
            </a:r>
            <a:r>
              <a:rPr lang="nl-NL" b="0" i="1" dirty="0" smtClean="0"/>
              <a:t> wel waarderen.</a:t>
            </a:r>
          </a:p>
          <a:p>
            <a:endParaRPr lang="nl-NL" b="0" i="1" dirty="0"/>
          </a:p>
          <a:p>
            <a:r>
              <a:rPr lang="nl-NL" b="0" i="1" dirty="0" smtClean="0"/>
              <a:t>De natuurbescherming is blij met het viaduct, omdat </a:t>
            </a:r>
            <a:r>
              <a:rPr lang="nl-NL" b="0" i="1" u="sng" dirty="0" smtClean="0"/>
              <a:t>ze </a:t>
            </a:r>
            <a:r>
              <a:rPr lang="nl-NL" b="0" i="1" dirty="0" smtClean="0"/>
              <a:t>dan makkelijk kunnen oversteken.</a:t>
            </a:r>
          </a:p>
          <a:p>
            <a:endParaRPr lang="nl-NL" b="0" i="1" dirty="0"/>
          </a:p>
          <a:p>
            <a:r>
              <a:rPr lang="nl-NL" dirty="0" smtClean="0"/>
              <a:t>4. Mannelijke/vrouwelijke verwijswoorden worden verkeerd gebruikt.</a:t>
            </a:r>
          </a:p>
          <a:p>
            <a:endParaRPr lang="nl-NL" b="0" i="1" dirty="0"/>
          </a:p>
          <a:p>
            <a:r>
              <a:rPr lang="nl-NL" b="0" i="1" u="sng" dirty="0" smtClean="0"/>
              <a:t>De regering </a:t>
            </a:r>
            <a:r>
              <a:rPr lang="nl-NL" b="0" i="1" dirty="0" smtClean="0"/>
              <a:t>heeft goed geluisterd naar </a:t>
            </a:r>
            <a:r>
              <a:rPr lang="nl-NL" b="0" i="1" u="sng" dirty="0" smtClean="0"/>
              <a:t>zijn</a:t>
            </a:r>
            <a:r>
              <a:rPr lang="nl-NL" b="0" i="1" dirty="0" smtClean="0"/>
              <a:t> burgers.</a:t>
            </a:r>
          </a:p>
          <a:p>
            <a:endParaRPr lang="nl-NL" b="0" i="1" dirty="0" smtClean="0"/>
          </a:p>
          <a:p>
            <a:r>
              <a:rPr lang="nl-NL" b="0" i="1" dirty="0" smtClean="0"/>
              <a:t>Bij twijfel of een woord mannelijk of vrouwelijk is, raadpleeg een woordenboek!</a:t>
            </a:r>
          </a:p>
          <a:p>
            <a:pPr>
              <a:buNone/>
            </a:pPr>
            <a:endParaRPr lang="nl-NL" b="0" i="1" dirty="0" smtClean="0"/>
          </a:p>
          <a:p>
            <a:endParaRPr lang="nl-NL" b="0" i="1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539552" y="476672"/>
            <a:ext cx="7809307" cy="864000"/>
          </a:xfrm>
        </p:spPr>
        <p:txBody>
          <a:bodyPr>
            <a:normAutofit/>
          </a:bodyPr>
          <a:lstStyle/>
          <a:p>
            <a:r>
              <a:rPr lang="nl-NL" dirty="0" smtClean="0"/>
              <a:t>Wat wordt veel fout gedaan?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628800"/>
            <a:ext cx="3076575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8768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611560" y="1772816"/>
            <a:ext cx="5144400" cy="4395600"/>
          </a:xfrm>
        </p:spPr>
        <p:txBody>
          <a:bodyPr>
            <a:normAutofit/>
          </a:bodyPr>
          <a:lstStyle/>
          <a:p>
            <a:r>
              <a:rPr lang="nl-NL" i="1" dirty="0" smtClean="0"/>
              <a:t>5.Hen of hun?</a:t>
            </a:r>
            <a:endParaRPr lang="nl-NL" i="1" dirty="0"/>
          </a:p>
          <a:p>
            <a:pPr>
              <a:buNone/>
            </a:pPr>
            <a:r>
              <a:rPr lang="nl-NL" b="0" i="1" dirty="0" smtClean="0"/>
              <a:t>1.Gebruik –hen- wanneer </a:t>
            </a:r>
            <a:r>
              <a:rPr lang="nl-NL" b="0" i="1" u="sng" dirty="0" smtClean="0"/>
              <a:t>het lijdend voorwerp is.</a:t>
            </a:r>
          </a:p>
          <a:p>
            <a:pPr>
              <a:buNone/>
            </a:pPr>
            <a:r>
              <a:rPr lang="nl-NL" b="0" dirty="0" smtClean="0"/>
              <a:t>*De leerlingen hadden een voldoende omdat de leraar HEN wilde helpen.</a:t>
            </a:r>
          </a:p>
          <a:p>
            <a:pPr>
              <a:buNone/>
            </a:pPr>
            <a:endParaRPr lang="nl-NL" b="0" i="1" dirty="0" smtClean="0"/>
          </a:p>
          <a:p>
            <a:pPr>
              <a:buNone/>
            </a:pPr>
            <a:r>
              <a:rPr lang="nl-NL" b="0" i="1" dirty="0" smtClean="0"/>
              <a:t>2.Gebruik –hen- na een </a:t>
            </a:r>
            <a:r>
              <a:rPr lang="nl-NL" b="0" i="1" u="sng" dirty="0" smtClean="0"/>
              <a:t>voorzetsel</a:t>
            </a:r>
          </a:p>
          <a:p>
            <a:pPr>
              <a:buNone/>
            </a:pPr>
            <a:r>
              <a:rPr lang="nl-NL" b="0" i="1" dirty="0" smtClean="0"/>
              <a:t>*’Ik leg  het allemaal uit aan hen’, zei de leraar.</a:t>
            </a:r>
          </a:p>
          <a:p>
            <a:pPr>
              <a:buNone/>
            </a:pPr>
            <a:endParaRPr lang="nl-NL" b="0" i="1" dirty="0" smtClean="0"/>
          </a:p>
          <a:p>
            <a:pPr>
              <a:buNone/>
            </a:pPr>
            <a:r>
              <a:rPr lang="nl-NL" b="0" i="1" dirty="0" smtClean="0"/>
              <a:t>3.Gebruik –hun- wanneer </a:t>
            </a:r>
            <a:r>
              <a:rPr lang="nl-NL" b="0" i="1" u="sng" dirty="0" smtClean="0"/>
              <a:t>het meewerkend voorwerp is</a:t>
            </a:r>
          </a:p>
          <a:p>
            <a:r>
              <a:rPr lang="nl-NL" b="0" i="1" dirty="0" smtClean="0"/>
              <a:t>‘De lessen die ik hun geef zijn goed voorbereid’ vertelde de docent.</a:t>
            </a:r>
            <a:endParaRPr lang="nl-NL" b="0" i="1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Wat wordt veel fout gedaan?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628800"/>
            <a:ext cx="3076575" cy="148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753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JABLOON" val="Standaard"/>
  <p:tag name="BEDRIJFID" val="7"/>
  <p:tag name="BEDRIJF" val="Centrale Diensten"/>
  <p:tag name="AUTEUR1EMAIL" val="h.vanhartingsveldt@deonderwijsspecialisten.nl"/>
  <p:tag name="AUTEUR1FUNCTIE" val="Medewerker Pr &amp; Communicatie"/>
  <p:tag name="TAAL" val="Nederlands"/>
  <p:tag name="TITELAUTEURS" val="0"/>
  <p:tag name="AUTEUR1" val="Hester van Hartingsveldt"/>
  <p:tag name="VIEWOFFICEVERSIE" val="2012.1.6.12160"/>
  <p:tag name="TITEL" val="En de naam is...."/>
  <p:tag name="DATUM" val="41375,5533795486"/>
  <p:tag name="DATUMTEKST" val="11-4-20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TEKST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DRESREGEL" val="Voetteks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resentatietite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aginaNumm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LogoVervolgDi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heme/theme1.xml><?xml version="1.0" encoding="utf-8"?>
<a:theme xmlns:a="http://schemas.openxmlformats.org/drawingml/2006/main" name="Briant Colleg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lnSpc>
            <a:spcPts val="2300"/>
          </a:lnSpc>
          <a:defRPr sz="1200" dirty="0" smtClean="0">
            <a:solidFill>
              <a:schemeClr val="bg1"/>
            </a:solidFill>
            <a:latin typeface="Verdana"/>
            <a:cs typeface="Verdan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Briant College</Template>
  <TotalTime>0</TotalTime>
  <Words>684</Words>
  <Application>Microsoft Office PowerPoint</Application>
  <PresentationFormat>Diavoorstelling (4:3)</PresentationFormat>
  <Paragraphs>114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Briant College</vt:lpstr>
      <vt:lpstr>Curus formuleren</vt:lpstr>
      <vt:lpstr>Valt je iets op aan de onderstaande zinnen?</vt:lpstr>
      <vt:lpstr>Wat weten jullie al over verwijswoorden? 1</vt:lpstr>
      <vt:lpstr>Wat weet jullie al over verwijswoorden? 2</vt:lpstr>
      <vt:lpstr>Paragraaf 1 ‘dubbelop’</vt:lpstr>
      <vt:lpstr>Wat gaan we deze les leren</vt:lpstr>
      <vt:lpstr>Wat wordt veel fout gedaan?</vt:lpstr>
      <vt:lpstr>Wat wordt veel fout gedaan?</vt:lpstr>
      <vt:lpstr>Wat wordt veel fout gedaan?</vt:lpstr>
      <vt:lpstr>Wat wordt veel fout gedaan?</vt:lpstr>
      <vt:lpstr>www.vandale.nl</vt:lpstr>
      <vt:lpstr>Even oefenen, verbeter de fouten!</vt:lpstr>
      <vt:lpstr>De antwoorden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2015-02-13T11:28:03Z</dcterms:created>
  <dcterms:modified xsi:type="dcterms:W3CDTF">2015-03-03T07:58:00Z</dcterms:modified>
</cp:coreProperties>
</file>