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58" r:id="rId4"/>
    <p:sldId id="257" r:id="rId5"/>
    <p:sldId id="268" r:id="rId6"/>
    <p:sldId id="269" r:id="rId7"/>
    <p:sldId id="270" r:id="rId8"/>
    <p:sldId id="272" r:id="rId9"/>
    <p:sldId id="273" r:id="rId10"/>
    <p:sldId id="277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6A50BDD-11DC-4ACD-B93D-A7F0E604DCE2}" type="datetimeFigureOut">
              <a:rPr lang="nl-NL" smtClean="0"/>
              <a:t>20-04-16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686800" cy="4571999"/>
          </a:xfrm>
        </p:spPr>
        <p:txBody>
          <a:bodyPr/>
          <a:lstStyle/>
          <a:p>
            <a:r>
              <a:rPr lang="nl-NL" dirty="0" smtClean="0"/>
              <a:t>Grammatica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u="sng" dirty="0" smtClean="0"/>
              <a:t>Lijdende en bedrijvende vorm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71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Zet de zinnen in de lijdende vorm. Let op tijd/getal/voltooid of onvoltooid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9552" y="2420888"/>
            <a:ext cx="3672408" cy="384048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schenkt de glazen 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schonk de glazen 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heeft de glazen ingeschonken.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had de glazen ingeschonken.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zal de glazen inschenken.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zou de glazen inschenken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zal de glazen hebben ingeschonken.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leerling zou de glazen hebben ingeschonken.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lijdend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032448" cy="384048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zouden zijn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zouden worden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worden door de leerling ingeschonken.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waren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zijn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werden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zullen worden ingeschonken door de leerling.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glazen zullen zijn ingeschonken door de leerling.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799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Bedrijvend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*De leerling schenkt de glazen in.</a:t>
            </a:r>
          </a:p>
          <a:p>
            <a:pPr marL="0" indent="0">
              <a:buNone/>
            </a:pPr>
            <a:r>
              <a:rPr lang="nl-NL" dirty="0" smtClean="0"/>
              <a:t>*De leerling schonk de glazen in.</a:t>
            </a:r>
          </a:p>
          <a:p>
            <a:pPr marL="0" indent="0">
              <a:buNone/>
            </a:pPr>
            <a:r>
              <a:rPr lang="nl-NL" dirty="0" smtClean="0"/>
              <a:t>*De leerling heeft de glazen ingeschonken.</a:t>
            </a:r>
          </a:p>
          <a:p>
            <a:pPr marL="0" indent="0">
              <a:buNone/>
            </a:pPr>
            <a:r>
              <a:rPr lang="nl-NL" dirty="0" smtClean="0"/>
              <a:t>*De leerling had de glazen ingeschonken.</a:t>
            </a:r>
          </a:p>
          <a:p>
            <a:pPr marL="0" indent="0">
              <a:buNone/>
            </a:pPr>
            <a:r>
              <a:rPr lang="nl-NL" dirty="0" smtClean="0"/>
              <a:t>*De leerling zal de glazen inschenken.</a:t>
            </a:r>
          </a:p>
          <a:p>
            <a:pPr marL="0" indent="0">
              <a:buNone/>
            </a:pPr>
            <a:r>
              <a:rPr lang="nl-NL" dirty="0" smtClean="0"/>
              <a:t>*De leerling zou de glazen inschenken</a:t>
            </a:r>
          </a:p>
          <a:p>
            <a:pPr marL="0" indent="0">
              <a:buNone/>
            </a:pPr>
            <a:r>
              <a:rPr lang="nl-NL" dirty="0" smtClean="0"/>
              <a:t>*De leerling zal de glazen hebben ingeschonken.</a:t>
            </a:r>
          </a:p>
          <a:p>
            <a:pPr marL="0" indent="0">
              <a:buNone/>
            </a:pPr>
            <a:r>
              <a:rPr lang="nl-NL" dirty="0" smtClean="0"/>
              <a:t>*De leerling zou de glazen hebben ingeschonken.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lijdend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De glazen zouden zijn ingeschonken door de leerling.</a:t>
            </a:r>
          </a:p>
          <a:p>
            <a:r>
              <a:rPr lang="nl-NL" dirty="0" smtClean="0"/>
              <a:t>De glazen zouden worden ingeschonken door de leerling.</a:t>
            </a:r>
          </a:p>
          <a:p>
            <a:r>
              <a:rPr lang="nl-NL" dirty="0" smtClean="0"/>
              <a:t>De glazen worden door de leerling ingeschonken.</a:t>
            </a:r>
          </a:p>
          <a:p>
            <a:r>
              <a:rPr lang="nl-NL" dirty="0" smtClean="0"/>
              <a:t>De glazen waren ingeschonken door de leerling.</a:t>
            </a:r>
          </a:p>
          <a:p>
            <a:r>
              <a:rPr lang="nl-NL" dirty="0" smtClean="0"/>
              <a:t>De glazen zijn ingeschonken door de leerling.</a:t>
            </a:r>
          </a:p>
          <a:p>
            <a:r>
              <a:rPr lang="nl-NL" dirty="0" smtClean="0"/>
              <a:t>De glazen werden ingeschonken door de leerling.</a:t>
            </a:r>
          </a:p>
          <a:p>
            <a:r>
              <a:rPr lang="nl-NL" dirty="0" smtClean="0"/>
              <a:t>De glazen zullen worden ingeschonken door de leerling.</a:t>
            </a:r>
          </a:p>
          <a:p>
            <a:r>
              <a:rPr lang="nl-NL" dirty="0" smtClean="0"/>
              <a:t>De glazen zullen zijn ingeschonken door de leerling.</a:t>
            </a:r>
          </a:p>
          <a:p>
            <a:endParaRPr lang="nl-NL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4644008" y="2492896"/>
            <a:ext cx="504056" cy="720080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139952" y="3068960"/>
            <a:ext cx="1080120" cy="1008112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644008" y="2780928"/>
            <a:ext cx="576064" cy="1728192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4139952" y="3501008"/>
            <a:ext cx="1080120" cy="216024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4067944" y="2852936"/>
            <a:ext cx="1080120" cy="1656184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3995936" y="3933056"/>
            <a:ext cx="1152128" cy="1080120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4644008" y="5013176"/>
            <a:ext cx="504056" cy="432048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4788024" y="2420888"/>
            <a:ext cx="360040" cy="3095906"/>
          </a:xfrm>
          <a:prstGeom prst="line">
            <a:avLst/>
          </a:prstGeom>
          <a:ln w="76200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64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het verschil is tussen de lijdende en bedrijvende vorm.</a:t>
            </a:r>
          </a:p>
          <a:p>
            <a:r>
              <a:rPr lang="nl-NL" dirty="0" smtClean="0"/>
              <a:t>Hoe je een bedrijvende zin lijdend maakt.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587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Wat is het verschil  tussen onderstaande zinnen?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Kijk naar </a:t>
            </a:r>
            <a:r>
              <a:rPr lang="nl-NL" dirty="0" smtClean="0">
                <a:solidFill>
                  <a:srgbClr val="FF6600"/>
                </a:solidFill>
              </a:rPr>
              <a:t>het onderwerp!</a:t>
            </a:r>
            <a:endParaRPr lang="nl-NL" dirty="0">
              <a:solidFill>
                <a:srgbClr val="FF6600"/>
              </a:solidFill>
            </a:endParaRPr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040188" cy="732974"/>
          </a:xfrm>
        </p:spPr>
        <p:txBody>
          <a:bodyPr/>
          <a:lstStyle/>
          <a:p>
            <a:r>
              <a:rPr lang="nl-NL" dirty="0" smtClean="0"/>
              <a:t>Bedrijvend (actief)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7504" y="2060848"/>
            <a:ext cx="4343400" cy="412597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Meneer Vrancken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kijkt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na.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Meneer Vrancken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heeft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het werk van de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leerlingen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nagekeken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Meneer </a:t>
            </a: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Vrancken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keek het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werk van de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leerlingen na.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Meneer </a:t>
            </a: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Vrancken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zou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het werk van de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leerlingen nakijken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Meneer Vrancken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zou het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nagekeken </a:t>
            </a:r>
            <a:r>
              <a:rPr lang="nl-NL" sz="1800" dirty="0">
                <a:latin typeface="Calibri" pitchFamily="34" charset="0"/>
                <a:cs typeface="Calibri" pitchFamily="34" charset="0"/>
              </a:rPr>
              <a:t>hebben</a:t>
            </a:r>
          </a:p>
          <a:p>
            <a:endParaRPr lang="nl-N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3"/>
          </p:nvPr>
        </p:nvSpPr>
        <p:spPr>
          <a:xfrm>
            <a:off x="5076056" y="1268760"/>
            <a:ext cx="3291840" cy="639762"/>
          </a:xfrm>
        </p:spPr>
        <p:txBody>
          <a:bodyPr/>
          <a:lstStyle/>
          <a:p>
            <a:r>
              <a:rPr lang="nl-NL" dirty="0" smtClean="0"/>
              <a:t>Lijdend (passief)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4499992" y="1916832"/>
            <a:ext cx="4483224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wordt door meneer Vrancken nagekeken.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is door meneer Vrancken nagekeken.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werd door meneer Vrancken nagekeken.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zou door Meneer Vrancken nagekeken worden.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1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zou door Meneer </a:t>
            </a:r>
            <a:r>
              <a:rPr lang="nl-NL" sz="18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Vrancken</a:t>
            </a:r>
            <a:r>
              <a:rPr lang="nl-NL" sz="1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nagekeken </a:t>
            </a:r>
            <a:r>
              <a:rPr lang="nl-NL" sz="1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zijn.</a:t>
            </a: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7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het verschil tussen bedrijvende en lijdende vorm?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3291840" cy="927794"/>
          </a:xfrm>
        </p:spPr>
        <p:txBody>
          <a:bodyPr/>
          <a:lstStyle/>
          <a:p>
            <a:r>
              <a:rPr lang="nl-NL" u="sng" dirty="0" smtClean="0"/>
              <a:t>Bedrijvende vorm </a:t>
            </a:r>
            <a:r>
              <a:rPr lang="nl-NL" dirty="0" smtClean="0"/>
              <a:t>(</a:t>
            </a:r>
            <a:r>
              <a:rPr lang="nl-NL" sz="1400" dirty="0" smtClean="0"/>
              <a:t>Hier doet het ow ACTIEF iets)</a:t>
            </a:r>
            <a:endParaRPr lang="nl-NL" sz="1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2708920"/>
            <a:ext cx="3291840" cy="3840480"/>
          </a:xfrm>
        </p:spPr>
        <p:txBody>
          <a:bodyPr>
            <a:normAutofit/>
          </a:bodyPr>
          <a:lstStyle/>
          <a:p>
            <a:r>
              <a:rPr lang="nl-NL" u="sng" dirty="0" smtClean="0">
                <a:latin typeface="Calibri" pitchFamily="34" charset="0"/>
                <a:cs typeface="Calibri" pitchFamily="34" charset="0"/>
              </a:rPr>
              <a:t>Meneer Vrancken </a:t>
            </a:r>
            <a:r>
              <a:rPr lang="nl-NL" u="sng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kijkt</a:t>
            </a:r>
            <a:r>
              <a:rPr lang="nl-NL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u="sng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na.</a:t>
            </a:r>
          </a:p>
          <a:p>
            <a:endParaRPr lang="nl-NL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nl-NL" u="sng" dirty="0" smtClean="0">
                <a:latin typeface="Calibri" pitchFamily="34" charset="0"/>
                <a:cs typeface="Calibri" pitchFamily="34" charset="0"/>
              </a:rPr>
              <a:t>Meneer </a:t>
            </a:r>
            <a:r>
              <a:rPr lang="nl-NL" u="sng" dirty="0" err="1" smtClean="0">
                <a:latin typeface="Calibri" pitchFamily="34" charset="0"/>
                <a:cs typeface="Calibri" pitchFamily="34" charset="0"/>
              </a:rPr>
              <a:t>Vrancken</a:t>
            </a:r>
            <a:r>
              <a:rPr lang="nl-NL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heeft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nagekeken.</a:t>
            </a:r>
          </a:p>
          <a:p>
            <a:endParaRPr lang="nl-NL" u="sng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3"/>
          </p:nvPr>
        </p:nvSpPr>
        <p:spPr>
          <a:xfrm>
            <a:off x="5004048" y="1772816"/>
            <a:ext cx="3291840" cy="639762"/>
          </a:xfrm>
        </p:spPr>
        <p:txBody>
          <a:bodyPr/>
          <a:lstStyle/>
          <a:p>
            <a:r>
              <a:rPr lang="nl-NL" u="sng" dirty="0" smtClean="0"/>
              <a:t>Lijdende </a:t>
            </a:r>
            <a:r>
              <a:rPr lang="nl-NL" u="sng" dirty="0" smtClean="0"/>
              <a:t>vorm</a:t>
            </a:r>
          </a:p>
          <a:p>
            <a:r>
              <a:rPr lang="nl-NL" u="sng" dirty="0" smtClean="0"/>
              <a:t> </a:t>
            </a:r>
            <a:r>
              <a:rPr lang="nl-NL" dirty="0" smtClean="0"/>
              <a:t>(</a:t>
            </a:r>
            <a:r>
              <a:rPr lang="nl-NL" sz="1400" dirty="0" smtClean="0"/>
              <a:t>hier ondergaat het ow een handeling)</a:t>
            </a:r>
            <a:endParaRPr lang="nl-NL" sz="14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4788024" y="2636912"/>
            <a:ext cx="3291840" cy="38404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800" u="sng" dirty="0">
                <a:latin typeface="Calibri" pitchFamily="34" charset="0"/>
                <a:cs typeface="Calibri" pitchFamily="34" charset="0"/>
              </a:rPr>
              <a:t>Het werk van de leerlingen </a:t>
            </a:r>
            <a:r>
              <a:rPr lang="nl-NL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wordt</a:t>
            </a:r>
            <a:r>
              <a:rPr lang="nl-NL" sz="2800" dirty="0">
                <a:latin typeface="Calibri" pitchFamily="34" charset="0"/>
                <a:cs typeface="Calibri" pitchFamily="34" charset="0"/>
              </a:rPr>
              <a:t> door meneer Vrancken </a:t>
            </a:r>
            <a:r>
              <a:rPr lang="nl-NL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nagekeken.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2800" u="sng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Het werk </a:t>
            </a:r>
            <a:r>
              <a:rPr lang="nl-NL" sz="2800" u="sng" dirty="0">
                <a:latin typeface="Calibri" pitchFamily="34" charset="0"/>
                <a:cs typeface="Calibri" pitchFamily="34" charset="0"/>
              </a:rPr>
              <a:t>van de leerlingen </a:t>
            </a:r>
            <a:r>
              <a:rPr lang="nl-NL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nl-NL" sz="2800" dirty="0">
                <a:latin typeface="Calibri" pitchFamily="34" charset="0"/>
                <a:cs typeface="Calibri" pitchFamily="34" charset="0"/>
              </a:rPr>
              <a:t> door meneer Vrancken </a:t>
            </a:r>
            <a:r>
              <a:rPr lang="nl-NL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nagekeken</a:t>
            </a:r>
            <a:r>
              <a:rPr lang="nl-NL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539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Hoe maak je een bedrijvende zin (actief) zin lijdend (passief)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nl-NL" dirty="0"/>
              <a:t>Maak van het </a:t>
            </a:r>
            <a:r>
              <a:rPr lang="nl-NL" u="sng" dirty="0">
                <a:solidFill>
                  <a:srgbClr val="FF0000"/>
                </a:solidFill>
              </a:rPr>
              <a:t>lijdend voorwerp </a:t>
            </a:r>
            <a:r>
              <a:rPr lang="nl-NL" dirty="0"/>
              <a:t>het </a:t>
            </a:r>
            <a:r>
              <a:rPr lang="nl-NL" u="sng" dirty="0">
                <a:solidFill>
                  <a:srgbClr val="FF0000"/>
                </a:solidFill>
              </a:rPr>
              <a:t>onderwerp</a:t>
            </a:r>
            <a:r>
              <a:rPr lang="nl-NL" dirty="0"/>
              <a:t>&gt; </a:t>
            </a:r>
            <a:r>
              <a:rPr lang="nl-NL" u="sng" dirty="0"/>
              <a:t>dit komt dus vooraan te staan.</a:t>
            </a:r>
          </a:p>
          <a:p>
            <a:pPr marL="342900" indent="-342900">
              <a:buFont typeface="Arial"/>
              <a:buChar char="•"/>
            </a:pPr>
            <a:endParaRPr lang="nl-NL" u="sng" dirty="0"/>
          </a:p>
          <a:p>
            <a:pPr marL="342900" indent="-342900">
              <a:buFont typeface="Arial"/>
              <a:buChar char="•"/>
            </a:pPr>
            <a:r>
              <a:rPr lang="nl-NL" dirty="0"/>
              <a:t>Kijk goed naar </a:t>
            </a:r>
            <a:r>
              <a:rPr lang="nl-NL" u="sng" dirty="0">
                <a:solidFill>
                  <a:srgbClr val="FF0000"/>
                </a:solidFill>
              </a:rPr>
              <a:t>het gezegde </a:t>
            </a:r>
            <a:r>
              <a:rPr lang="nl-NL" dirty="0"/>
              <a:t>(alle </a:t>
            </a:r>
            <a:r>
              <a:rPr lang="nl-NL" dirty="0" err="1"/>
              <a:t>ww</a:t>
            </a:r>
            <a:r>
              <a:rPr lang="nl-NL" dirty="0"/>
              <a:t>!) en </a:t>
            </a:r>
            <a:r>
              <a:rPr lang="nl-NL" dirty="0" smtClean="0"/>
              <a:t>bepaal of de zin in de  voltooide </a:t>
            </a:r>
            <a:r>
              <a:rPr lang="nl-NL" dirty="0" smtClean="0"/>
              <a:t>of </a:t>
            </a:r>
            <a:r>
              <a:rPr lang="nl-NL" dirty="0" smtClean="0"/>
              <a:t>onvoltooide tijd staat.</a:t>
            </a:r>
            <a:endParaRPr lang="nl-NL" dirty="0" smtClean="0"/>
          </a:p>
          <a:p>
            <a:r>
              <a:rPr lang="nl-NL" dirty="0" smtClean="0">
                <a:solidFill>
                  <a:schemeClr val="tx2"/>
                </a:solidFill>
              </a:rPr>
              <a:t>onvoltooid</a:t>
            </a:r>
            <a:r>
              <a:rPr lang="nl-NL" dirty="0" smtClean="0">
                <a:solidFill>
                  <a:schemeClr val="tx2"/>
                </a:solidFill>
              </a:rPr>
              <a:t>: </a:t>
            </a:r>
            <a:r>
              <a:rPr lang="nl-NL" dirty="0" smtClean="0"/>
              <a:t>worden toevoegen</a:t>
            </a:r>
          </a:p>
          <a:p>
            <a:r>
              <a:rPr lang="nl-NL" smtClean="0">
                <a:solidFill>
                  <a:srgbClr val="D1282E"/>
                </a:solidFill>
              </a:rPr>
              <a:t>voltooid</a:t>
            </a:r>
            <a:r>
              <a:rPr lang="nl-NL" dirty="0" smtClean="0">
                <a:solidFill>
                  <a:srgbClr val="D1282E"/>
                </a:solidFill>
              </a:rPr>
              <a:t>: </a:t>
            </a:r>
            <a:r>
              <a:rPr lang="nl-NL" dirty="0" smtClean="0"/>
              <a:t>zijn toevoegen</a:t>
            </a:r>
            <a:endParaRPr lang="nl-NL" dirty="0"/>
          </a:p>
          <a:p>
            <a:pPr marL="342900" indent="-342900">
              <a:buFont typeface="Arial"/>
              <a:buChar char="•"/>
            </a:pPr>
            <a:endParaRPr lang="nl-NL" dirty="0"/>
          </a:p>
          <a:p>
            <a:pPr marL="342900" indent="-342900">
              <a:buFont typeface="Arial"/>
              <a:buChar char="•"/>
            </a:pPr>
            <a:r>
              <a:rPr lang="nl-NL" dirty="0"/>
              <a:t>Het onderwerp wordt een </a:t>
            </a:r>
            <a:r>
              <a:rPr lang="nl-NL" u="sng" dirty="0">
                <a:solidFill>
                  <a:srgbClr val="FF0000"/>
                </a:solidFill>
              </a:rPr>
              <a:t>door-bepaling!</a:t>
            </a:r>
            <a:r>
              <a:rPr lang="nl-NL" u="sng" dirty="0"/>
              <a:t> </a:t>
            </a:r>
            <a:r>
              <a:rPr lang="nl-NL" dirty="0"/>
              <a:t>Je zet er dus </a:t>
            </a:r>
            <a:r>
              <a:rPr lang="nl-NL" dirty="0" smtClean="0"/>
              <a:t>het </a:t>
            </a:r>
            <a:r>
              <a:rPr lang="nl-NL" dirty="0"/>
              <a:t>woordje door </a:t>
            </a:r>
            <a:r>
              <a:rPr lang="nl-NL" dirty="0" smtClean="0"/>
              <a:t>voor het </a:t>
            </a:r>
            <a:r>
              <a:rPr lang="nl-NL" dirty="0" smtClean="0"/>
              <a:t>onderwerp </a:t>
            </a:r>
            <a:r>
              <a:rPr lang="nl-NL" dirty="0" smtClean="0"/>
              <a:t>van de bedrijvende zin.</a:t>
            </a:r>
            <a:endParaRPr lang="nl-NL" dirty="0"/>
          </a:p>
          <a:p>
            <a:pPr marL="342900" indent="-342900">
              <a:buFont typeface="Arial"/>
              <a:buChar char="•"/>
            </a:pPr>
            <a:endParaRPr lang="nl-NL" dirty="0"/>
          </a:p>
          <a:p>
            <a:pPr marL="342900" indent="-342900">
              <a:buFont typeface="Arial"/>
              <a:buChar char="•"/>
            </a:pPr>
            <a:r>
              <a:rPr lang="nl-NL" dirty="0"/>
              <a:t>Let goed op de </a:t>
            </a:r>
            <a:r>
              <a:rPr lang="nl-NL" u="sng" dirty="0">
                <a:solidFill>
                  <a:srgbClr val="FF0000"/>
                </a:solidFill>
              </a:rPr>
              <a:t>tijd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(verleden of tegenwoordige tijd) en op </a:t>
            </a:r>
            <a:r>
              <a:rPr lang="nl-NL" u="sng" dirty="0">
                <a:solidFill>
                  <a:srgbClr val="FF0000"/>
                </a:solidFill>
              </a:rPr>
              <a:t>enkelvoud en </a:t>
            </a:r>
            <a:r>
              <a:rPr lang="nl-NL" u="sng" dirty="0" smtClean="0">
                <a:solidFill>
                  <a:srgbClr val="FF0000"/>
                </a:solidFill>
              </a:rPr>
              <a:t>meervoud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u="sng" dirty="0" smtClean="0">
                <a:solidFill>
                  <a:srgbClr val="FF0000"/>
                </a:solidFill>
              </a:rPr>
              <a:t>van het onderwerp.</a:t>
            </a:r>
            <a:endParaRPr lang="nl-NL" u="sng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16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600" b="1" dirty="0" smtClean="0"/>
              <a:t>Meneer Vrancken legt de opdracht uit.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Ow=meneer Vrancken</a:t>
            </a:r>
          </a:p>
          <a:p>
            <a:pPr marL="0" indent="0">
              <a:buNone/>
            </a:pPr>
            <a:r>
              <a:rPr lang="nl-NL" dirty="0" err="1" smtClean="0"/>
              <a:t>Lv</a:t>
            </a:r>
            <a:r>
              <a:rPr lang="nl-NL" dirty="0" smtClean="0"/>
              <a:t>=de opdracht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Stap1: lv                    ow</a:t>
            </a:r>
          </a:p>
          <a:p>
            <a:pPr marL="0" indent="0">
              <a:buNone/>
            </a:pPr>
            <a:r>
              <a:rPr lang="nl-NL" dirty="0" smtClean="0"/>
              <a:t>Stap2: ow                  door-bepaling    </a:t>
            </a:r>
          </a:p>
          <a:p>
            <a:pPr marL="0" indent="0">
              <a:buNone/>
            </a:pPr>
            <a:r>
              <a:rPr lang="nl-NL" dirty="0" smtClean="0"/>
              <a:t>Stap3: voeg </a:t>
            </a:r>
            <a:r>
              <a:rPr lang="nl-NL" dirty="0" err="1" smtClean="0"/>
              <a:t>ww</a:t>
            </a:r>
            <a:r>
              <a:rPr lang="nl-NL" dirty="0" smtClean="0"/>
              <a:t> worden/zijn toe</a:t>
            </a:r>
          </a:p>
          <a:p>
            <a:pPr marL="0" indent="0">
              <a:buNone/>
            </a:pPr>
            <a:r>
              <a:rPr lang="nl-NL" dirty="0" smtClean="0"/>
              <a:t>Stap 4:let op tijd (</a:t>
            </a:r>
            <a:r>
              <a:rPr lang="nl-NL" dirty="0" err="1" smtClean="0"/>
              <a:t>tt</a:t>
            </a:r>
            <a:r>
              <a:rPr lang="nl-NL" dirty="0" smtClean="0"/>
              <a:t>/</a:t>
            </a:r>
            <a:r>
              <a:rPr lang="nl-NL" dirty="0" err="1" smtClean="0"/>
              <a:t>vt</a:t>
            </a:r>
            <a:r>
              <a:rPr lang="nl-NL" dirty="0" smtClean="0"/>
              <a:t>) getal (</a:t>
            </a:r>
            <a:r>
              <a:rPr lang="nl-NL" dirty="0" err="1" smtClean="0"/>
              <a:t>enklv</a:t>
            </a:r>
            <a:r>
              <a:rPr lang="nl-NL" dirty="0" smtClean="0"/>
              <a:t>/</a:t>
            </a:r>
            <a:r>
              <a:rPr lang="nl-NL" dirty="0" err="1" smtClean="0"/>
              <a:t>meerv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835696" y="4365104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1907704" y="4797152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294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Meneer Vrancken/ legt/ de opdracht/ uit.</a:t>
            </a:r>
          </a:p>
          <a:p>
            <a:endParaRPr lang="nl-NL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opdracht/ wordt uitgelegd/ door meneer Vrancken</a:t>
            </a:r>
            <a:endParaRPr lang="nl-NL" sz="20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Stap1: lv                    ow</a:t>
            </a:r>
          </a:p>
          <a:p>
            <a:pPr marL="0" indent="0">
              <a:buNone/>
            </a:pPr>
            <a:r>
              <a:rPr lang="nl-NL" dirty="0" smtClean="0"/>
              <a:t>Stap2: ow                  door-bepaling    </a:t>
            </a:r>
          </a:p>
          <a:p>
            <a:pPr marL="0" indent="0">
              <a:buNone/>
            </a:pPr>
            <a:r>
              <a:rPr lang="nl-NL" dirty="0" smtClean="0"/>
              <a:t>Stap3: voeg </a:t>
            </a:r>
            <a:r>
              <a:rPr lang="nl-NL" dirty="0" err="1" smtClean="0"/>
              <a:t>ww</a:t>
            </a:r>
            <a:r>
              <a:rPr lang="nl-NL" dirty="0" smtClean="0"/>
              <a:t> worden toe (onvoltooide tijd)</a:t>
            </a:r>
          </a:p>
          <a:p>
            <a:pPr marL="0" indent="0">
              <a:buNone/>
            </a:pPr>
            <a:r>
              <a:rPr lang="nl-NL" dirty="0" smtClean="0"/>
              <a:t>Stap 4:let op tijd (</a:t>
            </a:r>
            <a:r>
              <a:rPr lang="nl-NL" dirty="0" err="1" smtClean="0"/>
              <a:t>tt</a:t>
            </a:r>
            <a:r>
              <a:rPr lang="nl-NL" dirty="0" smtClean="0"/>
              <a:t>/</a:t>
            </a:r>
            <a:r>
              <a:rPr lang="nl-NL" dirty="0" err="1" smtClean="0"/>
              <a:t>vt</a:t>
            </a:r>
            <a:r>
              <a:rPr lang="nl-NL" dirty="0" smtClean="0"/>
              <a:t>) getal (</a:t>
            </a:r>
            <a:r>
              <a:rPr lang="nl-NL" dirty="0" err="1" smtClean="0"/>
              <a:t>enklv</a:t>
            </a:r>
            <a:r>
              <a:rPr lang="nl-NL" dirty="0" smtClean="0"/>
              <a:t>/</a:t>
            </a:r>
            <a:r>
              <a:rPr lang="nl-NL" dirty="0" err="1" smtClean="0"/>
              <a:t>meerv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691680" y="4293096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1763688" y="4725144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38618" y="2411149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Stap 1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325417" y="2416704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Stap 3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57733" y="2387048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Stap 2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H="1">
            <a:off x="1119885" y="1905438"/>
            <a:ext cx="2435632" cy="48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014682" y="2780481"/>
            <a:ext cx="0" cy="432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1873987" y="1905438"/>
            <a:ext cx="2383746" cy="690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4833797" y="2786036"/>
            <a:ext cx="0" cy="432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>
            <a:off x="2555776" y="2786036"/>
            <a:ext cx="0" cy="42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14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 onvoltooide tijd (worden)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>
                <a:latin typeface="Calibri" pitchFamily="34" charset="0"/>
                <a:cs typeface="Calibri" pitchFamily="34" charset="0"/>
              </a:rPr>
              <a:t>De schaar knipt het papier</a:t>
            </a:r>
          </a:p>
          <a:p>
            <a:pPr marL="0" indent="0">
              <a:buNone/>
            </a:pPr>
            <a:r>
              <a:rPr lang="nl-NL" sz="2000" b="1" dirty="0" smtClean="0">
                <a:latin typeface="Calibri" pitchFamily="34" charset="0"/>
                <a:cs typeface="Calibri" pitchFamily="34" charset="0"/>
              </a:rPr>
              <a:t>Het papier wordt door schaar geknipt.</a:t>
            </a:r>
          </a:p>
          <a:p>
            <a:pPr marL="0" indent="0">
              <a:buNone/>
            </a:pPr>
            <a:endParaRPr lang="nl-NL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 smtClean="0"/>
              <a:t>Stap1: lv                    ow</a:t>
            </a:r>
          </a:p>
          <a:p>
            <a:pPr marL="0" indent="0">
              <a:buNone/>
            </a:pPr>
            <a:r>
              <a:rPr lang="nl-NL" dirty="0" smtClean="0"/>
              <a:t>Stap2: ow                  door-bepaling    </a:t>
            </a:r>
          </a:p>
          <a:p>
            <a:pPr marL="0" indent="0">
              <a:buNone/>
            </a:pPr>
            <a:r>
              <a:rPr lang="nl-NL" dirty="0" smtClean="0"/>
              <a:t>Stap3: voeg </a:t>
            </a:r>
            <a:r>
              <a:rPr lang="nl-NL" dirty="0" err="1" smtClean="0"/>
              <a:t>ww</a:t>
            </a:r>
            <a:r>
              <a:rPr lang="nl-NL" dirty="0" smtClean="0"/>
              <a:t> worden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Stap 4:let op tijd (</a:t>
            </a:r>
            <a:r>
              <a:rPr lang="nl-NL" dirty="0" err="1" smtClean="0"/>
              <a:t>tt</a:t>
            </a:r>
            <a:r>
              <a:rPr lang="nl-NL" dirty="0" smtClean="0"/>
              <a:t>/</a:t>
            </a:r>
            <a:r>
              <a:rPr lang="nl-NL" dirty="0" err="1" smtClean="0"/>
              <a:t>vt</a:t>
            </a:r>
            <a:r>
              <a:rPr lang="nl-NL" dirty="0" smtClean="0"/>
              <a:t>) getal (</a:t>
            </a:r>
            <a:r>
              <a:rPr lang="nl-NL" dirty="0" err="1" smtClean="0"/>
              <a:t>enklv</a:t>
            </a:r>
            <a:r>
              <a:rPr lang="nl-NL" dirty="0" smtClean="0"/>
              <a:t>/</a:t>
            </a:r>
            <a:r>
              <a:rPr lang="nl-NL" dirty="0" err="1" smtClean="0"/>
              <a:t>meerv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691680" y="3429000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1835696" y="3789040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666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 voltooide tijd (zijn)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latin typeface="Calibri" pitchFamily="34" charset="0"/>
                <a:cs typeface="Calibri" pitchFamily="34" charset="0"/>
              </a:rPr>
              <a:t>De man heeft de vraag gesteld.</a:t>
            </a:r>
          </a:p>
          <a:p>
            <a:pPr marL="0" indent="0">
              <a:buNone/>
            </a:pPr>
            <a:endParaRPr lang="nl-NL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nl-NL" sz="2000" b="1" dirty="0">
                <a:latin typeface="Calibri" pitchFamily="34" charset="0"/>
                <a:cs typeface="Calibri" pitchFamily="34" charset="0"/>
              </a:rPr>
              <a:t>vraag is gesteld door de man.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 smtClean="0"/>
              <a:t>Stap1: lv                    ow</a:t>
            </a:r>
          </a:p>
          <a:p>
            <a:pPr marL="0" indent="0">
              <a:buNone/>
            </a:pPr>
            <a:r>
              <a:rPr lang="nl-NL" dirty="0" smtClean="0"/>
              <a:t>Stap2: ow                  door-bepaling    </a:t>
            </a:r>
          </a:p>
          <a:p>
            <a:pPr marL="0" indent="0">
              <a:buNone/>
            </a:pPr>
            <a:r>
              <a:rPr lang="nl-NL" dirty="0" smtClean="0"/>
              <a:t>Stap3: voeg </a:t>
            </a:r>
            <a:r>
              <a:rPr lang="nl-NL" dirty="0" err="1" smtClean="0"/>
              <a:t>ww</a:t>
            </a:r>
            <a:r>
              <a:rPr lang="nl-NL" dirty="0" smtClean="0"/>
              <a:t>  zijn toe</a:t>
            </a:r>
          </a:p>
          <a:p>
            <a:pPr marL="0" indent="0">
              <a:buNone/>
            </a:pPr>
            <a:r>
              <a:rPr lang="nl-NL" dirty="0" smtClean="0"/>
              <a:t>Stap 4:let op tijd (</a:t>
            </a:r>
            <a:r>
              <a:rPr lang="nl-NL" dirty="0" err="1" smtClean="0"/>
              <a:t>tt</a:t>
            </a:r>
            <a:r>
              <a:rPr lang="nl-NL" dirty="0" smtClean="0"/>
              <a:t>/</a:t>
            </a:r>
            <a:r>
              <a:rPr lang="nl-NL" dirty="0" err="1" smtClean="0"/>
              <a:t>vt</a:t>
            </a:r>
            <a:r>
              <a:rPr lang="nl-NL" dirty="0" smtClean="0"/>
              <a:t>) getal (</a:t>
            </a:r>
            <a:r>
              <a:rPr lang="nl-NL" dirty="0" err="1" smtClean="0"/>
              <a:t>enklv</a:t>
            </a:r>
            <a:r>
              <a:rPr lang="nl-NL" dirty="0" smtClean="0"/>
              <a:t>/</a:t>
            </a:r>
            <a:r>
              <a:rPr lang="nl-NL" dirty="0" err="1" smtClean="0"/>
              <a:t>meerv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763688" y="4293096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>
            <a:off x="1835696" y="4725144"/>
            <a:ext cx="80211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006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184</TotalTime>
  <Words>831</Words>
  <Application>Microsoft Macintosh PowerPoint</Application>
  <PresentationFormat>Diavoorstelling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Essentieel</vt:lpstr>
      <vt:lpstr>Grammatica</vt:lpstr>
      <vt:lpstr>Aan het einde van deze les weet je</vt:lpstr>
      <vt:lpstr>Wat is het verschil  tussen onderstaande zinnen?  Kijk naar het onderwerp!</vt:lpstr>
      <vt:lpstr>Wat is het verschil tussen bedrijvende en lijdende vorm?</vt:lpstr>
      <vt:lpstr>Hoe maak je een bedrijvende zin (actief) zin lijdend (passief)</vt:lpstr>
      <vt:lpstr>Voorbeeld</vt:lpstr>
      <vt:lpstr>Voorbeeld</vt:lpstr>
      <vt:lpstr>Voorbeeld onvoltooide tijd (worden)</vt:lpstr>
      <vt:lpstr>Voorbeeld voltooide tijd (zijn)</vt:lpstr>
      <vt:lpstr>Zet de zinnen in de lijdende vorm. Let op tijd/getal/voltooid of onvoltooid</vt:lpstr>
      <vt:lpstr>PowerPoint-presentatie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hfd 1</dc:title>
  <dc:creator>Vrancken, Remco</dc:creator>
  <cp:lastModifiedBy>VNRE Vrancken</cp:lastModifiedBy>
  <cp:revision>27</cp:revision>
  <dcterms:created xsi:type="dcterms:W3CDTF">2012-09-16T09:35:10Z</dcterms:created>
  <dcterms:modified xsi:type="dcterms:W3CDTF">2016-04-20T10:46:24Z</dcterms:modified>
</cp:coreProperties>
</file>