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8" r:id="rId3"/>
    <p:sldId id="257" r:id="rId4"/>
    <p:sldId id="275" r:id="rId5"/>
    <p:sldId id="276" r:id="rId6"/>
    <p:sldId id="277" r:id="rId7"/>
    <p:sldId id="27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68"/>
            <p14:sldId id="257"/>
            <p14:sldId id="275"/>
            <p14:sldId id="276"/>
            <p14:sldId id="277"/>
            <p14:sldId id="278"/>
            <p14:sldId id="26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February 2,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February 2,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February 2,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Woorden 4.3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Woordvorming </a:t>
            </a:r>
            <a:r>
              <a:rPr lang="nl-NL" dirty="0" err="1" smtClean="0"/>
              <a:t>bn</a:t>
            </a:r>
            <a:r>
              <a:rPr lang="nl-NL" dirty="0" smtClean="0"/>
              <a:t> en </a:t>
            </a:r>
            <a:r>
              <a:rPr lang="nl-NL" dirty="0" err="1" smtClean="0"/>
              <a:t>zn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 het einde van deze les weet je: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morfemen/gelede en ongelede woorden en grondwoorden zijn (herhaling).</a:t>
            </a:r>
          </a:p>
          <a:p>
            <a:endParaRPr lang="nl-NL" dirty="0" smtClean="0"/>
          </a:p>
          <a:p>
            <a:r>
              <a:rPr lang="nl-NL" dirty="0" smtClean="0"/>
              <a:t>Hoe zelfstandige en bijvoeglijke naamwoorden gevormd worden.</a:t>
            </a:r>
          </a:p>
          <a:p>
            <a:endParaRPr lang="nl-NL" dirty="0"/>
          </a:p>
          <a:p>
            <a:r>
              <a:rPr lang="nl-NL" dirty="0" smtClean="0"/>
              <a:t>De betekenis van woorden 1 en 2.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885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</a:t>
            </a:r>
            <a:r>
              <a:rPr lang="nl-NL" dirty="0" smtClean="0"/>
              <a:t>lessen?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Herhaling morfeem/geleed ongeleed en grondwoorden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Gatentekst met woorden 1 en 2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Uitleg woordvorming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Opdrachten uit het boek 5,6,7,9,11,12,13,15 (20m)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Wat was het ook al weer?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>
          <a:xfrm>
            <a:off x="598584" y="1550975"/>
            <a:ext cx="7830191" cy="5130482"/>
          </a:xfrm>
        </p:spPr>
        <p:txBody>
          <a:bodyPr>
            <a:noAutofit/>
          </a:bodyPr>
          <a:lstStyle/>
          <a:p>
            <a:r>
              <a:rPr lang="nl-NL" sz="1600" u="sng" dirty="0" smtClean="0">
                <a:solidFill>
                  <a:srgbClr val="FF0000"/>
                </a:solidFill>
              </a:rPr>
              <a:t>Morfeem: </a:t>
            </a:r>
          </a:p>
          <a:p>
            <a:r>
              <a:rPr lang="nl-NL" sz="1600" i="1" dirty="0" smtClean="0"/>
              <a:t>stukjes woord met betekenis</a:t>
            </a:r>
          </a:p>
          <a:p>
            <a:r>
              <a:rPr lang="nl-NL" sz="1600" dirty="0" smtClean="0"/>
              <a:t>Talentjes                   talent –je –s</a:t>
            </a:r>
          </a:p>
          <a:p>
            <a:r>
              <a:rPr lang="nl-NL" sz="1600" dirty="0" smtClean="0"/>
              <a:t>Groenachtig              groen -achtig</a:t>
            </a:r>
          </a:p>
          <a:p>
            <a:endParaRPr lang="nl-NL" sz="1600" dirty="0" smtClean="0"/>
          </a:p>
          <a:p>
            <a:r>
              <a:rPr lang="nl-NL" sz="1600" u="sng" dirty="0" smtClean="0">
                <a:solidFill>
                  <a:srgbClr val="FF0000"/>
                </a:solidFill>
              </a:rPr>
              <a:t>Geleed woord: </a:t>
            </a:r>
          </a:p>
          <a:p>
            <a:r>
              <a:rPr lang="nl-NL" sz="1600" i="1" dirty="0" smtClean="0"/>
              <a:t>woord uit meer dan één morfeem             talentjes</a:t>
            </a:r>
          </a:p>
          <a:p>
            <a:endParaRPr lang="nl-NL" sz="1600" dirty="0" smtClean="0"/>
          </a:p>
          <a:p>
            <a:r>
              <a:rPr lang="nl-NL" sz="1600" u="sng" dirty="0" smtClean="0">
                <a:solidFill>
                  <a:srgbClr val="FF0000"/>
                </a:solidFill>
              </a:rPr>
              <a:t>Ongeleed woord: </a:t>
            </a:r>
          </a:p>
          <a:p>
            <a:r>
              <a:rPr lang="nl-NL" sz="1600" i="1" dirty="0" smtClean="0"/>
              <a:t>woord met één morfeem               groen, talent</a:t>
            </a:r>
          </a:p>
          <a:p>
            <a:endParaRPr lang="nl-NL" sz="1600" dirty="0" smtClean="0"/>
          </a:p>
        </p:txBody>
      </p:sp>
      <p:sp>
        <p:nvSpPr>
          <p:cNvPr id="6" name="PIJL-RECHTS 5"/>
          <p:cNvSpPr/>
          <p:nvPr/>
        </p:nvSpPr>
        <p:spPr>
          <a:xfrm>
            <a:off x="3127972" y="4946961"/>
            <a:ext cx="660903" cy="199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RECHTS 7"/>
          <p:cNvSpPr/>
          <p:nvPr/>
        </p:nvSpPr>
        <p:spPr>
          <a:xfrm>
            <a:off x="1816729" y="2341829"/>
            <a:ext cx="660903" cy="199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/>
          <p:cNvSpPr/>
          <p:nvPr/>
        </p:nvSpPr>
        <p:spPr>
          <a:xfrm>
            <a:off x="3942784" y="3833951"/>
            <a:ext cx="660903" cy="199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-RECHTS 10"/>
          <p:cNvSpPr/>
          <p:nvPr/>
        </p:nvSpPr>
        <p:spPr>
          <a:xfrm>
            <a:off x="1957057" y="2734147"/>
            <a:ext cx="660903" cy="199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135" y="1185621"/>
            <a:ext cx="4031928" cy="194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41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Wat was het ook al weer?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>
          <a:xfrm>
            <a:off x="598584" y="1550975"/>
            <a:ext cx="7830191" cy="5130482"/>
          </a:xfrm>
        </p:spPr>
        <p:txBody>
          <a:bodyPr>
            <a:noAutofit/>
          </a:bodyPr>
          <a:lstStyle/>
          <a:p>
            <a:r>
              <a:rPr lang="nl-NL" sz="1600" u="sng" dirty="0">
                <a:solidFill>
                  <a:srgbClr val="FF0000"/>
                </a:solidFill>
              </a:rPr>
              <a:t>Afleiding: </a:t>
            </a:r>
          </a:p>
          <a:p>
            <a:r>
              <a:rPr lang="nl-NL" sz="1600" i="1" dirty="0"/>
              <a:t>een woord met voor- of achtervoegsel              </a:t>
            </a:r>
            <a:r>
              <a:rPr lang="nl-NL" sz="1600" i="1" dirty="0" err="1"/>
              <a:t>on+eerlijk</a:t>
            </a:r>
            <a:r>
              <a:rPr lang="nl-NL" sz="1600" i="1" dirty="0"/>
              <a:t>=oneerlijk</a:t>
            </a:r>
          </a:p>
          <a:p>
            <a:endParaRPr lang="nl-NL" sz="1600" i="1" dirty="0"/>
          </a:p>
          <a:p>
            <a:r>
              <a:rPr lang="nl-NL" sz="1600" u="sng" dirty="0">
                <a:solidFill>
                  <a:srgbClr val="FF0000"/>
                </a:solidFill>
              </a:rPr>
              <a:t>Samenstelling</a:t>
            </a:r>
            <a:r>
              <a:rPr lang="nl-NL" sz="1600" dirty="0">
                <a:solidFill>
                  <a:srgbClr val="FF0000"/>
                </a:solidFill>
              </a:rPr>
              <a:t>: </a:t>
            </a:r>
            <a:r>
              <a:rPr lang="nl-NL" sz="1600" i="1" dirty="0"/>
              <a:t>combi van twee of meer </a:t>
            </a:r>
            <a:r>
              <a:rPr lang="nl-NL" sz="1600" i="1" dirty="0" smtClean="0"/>
              <a:t>woorden</a:t>
            </a:r>
          </a:p>
          <a:p>
            <a:r>
              <a:rPr lang="nl-NL" sz="1600" i="1" dirty="0"/>
              <a:t> </a:t>
            </a:r>
            <a:r>
              <a:rPr lang="nl-NL" sz="1600" i="1" dirty="0" smtClean="0"/>
              <a:t>            </a:t>
            </a:r>
            <a:r>
              <a:rPr lang="nl-NL" sz="1600" i="1" dirty="0" err="1"/>
              <a:t>bureau+stoel</a:t>
            </a:r>
            <a:r>
              <a:rPr lang="nl-NL" sz="1600" i="1" dirty="0"/>
              <a:t>=bureaustoel</a:t>
            </a:r>
          </a:p>
          <a:p>
            <a:endParaRPr lang="nl-NL" sz="1600" i="1" dirty="0"/>
          </a:p>
          <a:p>
            <a:r>
              <a:rPr lang="nl-NL" sz="1600" u="sng" dirty="0">
                <a:solidFill>
                  <a:srgbClr val="FF0000"/>
                </a:solidFill>
              </a:rPr>
              <a:t>Grondwoord: </a:t>
            </a:r>
          </a:p>
          <a:p>
            <a:r>
              <a:rPr lang="nl-NL" sz="1600" i="1" dirty="0" smtClean="0"/>
              <a:t>belangrijkste </a:t>
            </a:r>
            <a:r>
              <a:rPr lang="nl-NL" sz="1600" i="1" dirty="0"/>
              <a:t>deel van een geleed </a:t>
            </a:r>
            <a:r>
              <a:rPr lang="nl-NL" sz="1600" i="1" dirty="0" smtClean="0"/>
              <a:t>woord            on</a:t>
            </a:r>
            <a:r>
              <a:rPr lang="nl-NL" sz="1600" i="1" u="sng" dirty="0" smtClean="0"/>
              <a:t>eerlijk</a:t>
            </a:r>
            <a:r>
              <a:rPr lang="nl-NL" sz="1600" i="1" dirty="0" smtClean="0"/>
              <a:t>heid</a:t>
            </a:r>
          </a:p>
          <a:p>
            <a:endParaRPr lang="nl-NL" sz="1600" i="1" dirty="0"/>
          </a:p>
          <a:p>
            <a:endParaRPr lang="nl-NL" sz="1600" dirty="0" smtClean="0"/>
          </a:p>
        </p:txBody>
      </p:sp>
      <p:sp>
        <p:nvSpPr>
          <p:cNvPr id="3" name="PIJL-RECHTS 2"/>
          <p:cNvSpPr/>
          <p:nvPr/>
        </p:nvSpPr>
        <p:spPr>
          <a:xfrm>
            <a:off x="4463358" y="2018923"/>
            <a:ext cx="579422" cy="2444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-RECHTS 11"/>
          <p:cNvSpPr/>
          <p:nvPr/>
        </p:nvSpPr>
        <p:spPr>
          <a:xfrm>
            <a:off x="749928" y="3031401"/>
            <a:ext cx="579422" cy="2444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PIJL-RECHTS 12"/>
          <p:cNvSpPr/>
          <p:nvPr/>
        </p:nvSpPr>
        <p:spPr>
          <a:xfrm>
            <a:off x="4627376" y="4202126"/>
            <a:ext cx="579422" cy="2444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2680" y="4839886"/>
            <a:ext cx="2996386" cy="144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75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Vorming bijvoeglijke </a:t>
            </a:r>
            <a:r>
              <a:rPr lang="nl-NL" dirty="0" err="1" smtClean="0"/>
              <a:t>nw</a:t>
            </a:r>
            <a:endParaRPr lang="nl-NL" dirty="0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81912"/>
            <a:ext cx="7620000" cy="4314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51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Vorming zelfstandige </a:t>
            </a:r>
            <a:r>
              <a:rPr lang="nl-NL" dirty="0" err="1" smtClean="0"/>
              <a:t>nw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703" y="1752600"/>
            <a:ext cx="8485576" cy="408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8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Huiswerk m. </a:t>
            </a:r>
            <a:r>
              <a:rPr lang="nl-NL" dirty="0" err="1" smtClean="0"/>
              <a:t>opdr</a:t>
            </a:r>
            <a:r>
              <a:rPr lang="nl-NL" dirty="0"/>
              <a:t> </a:t>
            </a:r>
            <a:r>
              <a:rPr lang="nl-NL" dirty="0" smtClean="0"/>
              <a:t> 5,6,7,9,11,12,13,15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826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438</TotalTime>
  <Words>160</Words>
  <Application>Microsoft Office PowerPoint</Application>
  <PresentationFormat>Diavoorstelling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Essentieel</vt:lpstr>
      <vt:lpstr>Woorden 4.3</vt:lpstr>
      <vt:lpstr>Aan het einde van deze les weet je:</vt:lpstr>
      <vt:lpstr>Wat gaan we doen deze lessen? </vt:lpstr>
      <vt:lpstr>Wat was het ook al weer?</vt:lpstr>
      <vt:lpstr>Wat was het ook al weer?</vt:lpstr>
      <vt:lpstr>Vorming bijvoeglijke nw</vt:lpstr>
      <vt:lpstr>Vorming zelfstandige nw</vt:lpstr>
      <vt:lpstr>huiswerk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Vrancken, Remco</cp:lastModifiedBy>
  <cp:revision>49</cp:revision>
  <dcterms:created xsi:type="dcterms:W3CDTF">2015-08-26T11:58:10Z</dcterms:created>
  <dcterms:modified xsi:type="dcterms:W3CDTF">2016-02-02T13:02:29Z</dcterms:modified>
</cp:coreProperties>
</file>