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D2D250-6499-4A2F-A6E1-BA7290C42AAB}" type="datetimeFigureOut">
              <a:rPr lang="nl-NL" smtClean="0"/>
              <a:t>23-6-2015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eratuurgeschiedenis.nl/lg/middeleeuwen/spreekwoord.html?id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manier om de betekenis van onbekende woorden in een tekst te vinden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Woordraadstrategieën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strategieën ken je al?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H1</a:t>
            </a:r>
          </a:p>
          <a:p>
            <a:r>
              <a:rPr lang="nl-NL" dirty="0" smtClean="0"/>
              <a:t>Synoniemen</a:t>
            </a:r>
          </a:p>
          <a:p>
            <a:pPr marL="0" indent="0">
              <a:buNone/>
            </a:pPr>
            <a:r>
              <a:rPr lang="nl-NL" dirty="0" smtClean="0"/>
              <a:t>‘Een woord met dezelfde betekenis’ </a:t>
            </a:r>
          </a:p>
          <a:p>
            <a:pPr marL="0" indent="0">
              <a:buNone/>
            </a:pPr>
            <a:r>
              <a:rPr lang="nl-NL" dirty="0" smtClean="0"/>
              <a:t>vriend&gt;maat praten&gt;spreken boos&gt;kwaad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H2 </a:t>
            </a:r>
          </a:p>
          <a:p>
            <a:r>
              <a:rPr lang="nl-NL" dirty="0" smtClean="0"/>
              <a:t>‘Omschrijvingen en definities’</a:t>
            </a:r>
          </a:p>
          <a:p>
            <a:pPr marL="0" indent="0">
              <a:buNone/>
            </a:pPr>
            <a:r>
              <a:rPr lang="nl-NL" b="1" dirty="0" smtClean="0"/>
              <a:t>Omschrijvingen</a:t>
            </a:r>
            <a:r>
              <a:rPr lang="nl-NL" dirty="0" smtClean="0"/>
              <a:t>: onbekend woord wordt in de tekst uitgelegd.</a:t>
            </a:r>
          </a:p>
          <a:p>
            <a:pPr marL="0" indent="0">
              <a:buNone/>
            </a:pPr>
            <a:r>
              <a:rPr lang="nl-NL" b="1" dirty="0" smtClean="0"/>
              <a:t>Definitie</a:t>
            </a:r>
            <a:r>
              <a:rPr lang="nl-NL" dirty="0" smtClean="0"/>
              <a:t>: een nauwkeurige omschrijving van een woord.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H3</a:t>
            </a:r>
          </a:p>
          <a:p>
            <a:r>
              <a:rPr lang="nl-NL" dirty="0" smtClean="0"/>
              <a:t>Tegenstellingen</a:t>
            </a:r>
          </a:p>
          <a:p>
            <a:pPr marL="0" indent="0">
              <a:buNone/>
            </a:pPr>
            <a:r>
              <a:rPr lang="nl-NL" dirty="0" smtClean="0"/>
              <a:t>Een tegenstelling herken je soms aan een voorvoegsel –on, </a:t>
            </a:r>
          </a:p>
          <a:p>
            <a:pPr marL="0" indent="0">
              <a:buNone/>
            </a:pPr>
            <a:r>
              <a:rPr lang="nl-NL" dirty="0" smtClean="0"/>
              <a:t>-anti, -in, -</a:t>
            </a:r>
            <a:r>
              <a:rPr lang="nl-NL" dirty="0" err="1" smtClean="0"/>
              <a:t>im</a:t>
            </a:r>
            <a:r>
              <a:rPr lang="nl-NL" dirty="0" smtClean="0"/>
              <a:t>, -a</a:t>
            </a:r>
          </a:p>
          <a:p>
            <a:pPr marL="0" indent="0">
              <a:buNone/>
            </a:pPr>
            <a:r>
              <a:rPr lang="nl-NL" dirty="0" smtClean="0"/>
              <a:t>Populair-impopulair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H4</a:t>
            </a:r>
          </a:p>
          <a:p>
            <a:r>
              <a:rPr lang="nl-NL" dirty="0"/>
              <a:t>Als je in een tekst een onbekend woord tegenkomt kun je de betekenis raden door te zoeken naar een </a:t>
            </a:r>
            <a:r>
              <a:rPr lang="nl-NL" b="1" dirty="0"/>
              <a:t>voorbeelden. </a:t>
            </a:r>
          </a:p>
          <a:p>
            <a:pPr marL="0" indent="0">
              <a:buNone/>
            </a:pPr>
            <a:r>
              <a:rPr lang="nl-NL" b="1" dirty="0" smtClean="0"/>
              <a:t>H5</a:t>
            </a:r>
          </a:p>
          <a:p>
            <a:pPr marL="0" indent="0">
              <a:buNone/>
            </a:pPr>
            <a:r>
              <a:rPr lang="nl-NL" dirty="0"/>
              <a:t>Bij de meesten teksten staan </a:t>
            </a:r>
            <a:r>
              <a:rPr lang="nl-NL" b="1" dirty="0"/>
              <a:t>afbeeldingen/illustraties.</a:t>
            </a:r>
            <a:r>
              <a:rPr lang="nl-NL" dirty="0"/>
              <a:t>  Kijk hier goed naar, want dit kan je helpen om woorden in de tekst te begrijpen.</a:t>
            </a:r>
            <a:endParaRPr lang="nl-NL" b="1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20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deze les 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De betekenis van een nieuw woord vinden door goed naar de woorddelen te kijken; </a:t>
            </a:r>
          </a:p>
          <a:p>
            <a:r>
              <a:rPr lang="nl-NL" dirty="0" smtClean="0"/>
              <a:t>Wat een afleiding en samenstelling is;</a:t>
            </a:r>
          </a:p>
          <a:p>
            <a:r>
              <a:rPr lang="nl-NL" dirty="0" smtClean="0"/>
              <a:t>Spreekwoorden en het verschil tussen letterlijk en figuurlijk.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90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Woordraadstrategie: een deel van het woord herkennen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Soms herken je een deel </a:t>
            </a:r>
            <a:r>
              <a:rPr lang="nl-NL" dirty="0" smtClean="0">
                <a:solidFill>
                  <a:srgbClr val="FF0000"/>
                </a:solidFill>
              </a:rPr>
              <a:t>(voor- of achtervoegsel of een heel woord)</a:t>
            </a:r>
            <a:r>
              <a:rPr lang="nl-NL" dirty="0" smtClean="0"/>
              <a:t> van het woord&gt;&gt;daardoor kun je de hele betekenis raden.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Voorbeeld: Onherstelbaar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-on</a:t>
            </a:r>
            <a:r>
              <a:rPr lang="nl-NL" dirty="0" smtClean="0"/>
              <a:t>=niet, </a:t>
            </a:r>
            <a:r>
              <a:rPr lang="nl-NL" dirty="0" smtClean="0">
                <a:solidFill>
                  <a:srgbClr val="FF0000"/>
                </a:solidFill>
              </a:rPr>
              <a:t>-baar</a:t>
            </a:r>
            <a:r>
              <a:rPr lang="nl-NL" dirty="0" smtClean="0"/>
              <a:t>= mogelijk&gt;niet mogelijk om te herstellen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Woorden met voor- of achtervoegsels noem je: </a:t>
            </a:r>
            <a:r>
              <a:rPr lang="nl-NL" dirty="0" smtClean="0">
                <a:solidFill>
                  <a:srgbClr val="FF0000"/>
                </a:solidFill>
              </a:rPr>
              <a:t>                                                                                                 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afleidingen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36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Geef de betekenis van de onderstreepte woorden, let op de woorddelen!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0558"/>
            <a:ext cx="5791631" cy="573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1Samenstelling= </a:t>
            </a:r>
            <a:r>
              <a:rPr lang="nl-NL" dirty="0" smtClean="0"/>
              <a:t>één woord dat opgebouwd is uit meerdere woorden.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2Afleiding</a:t>
            </a:r>
            <a:r>
              <a:rPr lang="nl-NL" dirty="0" smtClean="0"/>
              <a:t>= één woord met een voor- of achtervoegsel</a:t>
            </a:r>
          </a:p>
          <a:p>
            <a:pPr marL="0" indent="0">
              <a:buNone/>
            </a:pPr>
            <a:endParaRPr lang="nl-NL" b="1" u="sng" dirty="0" smtClean="0"/>
          </a:p>
          <a:p>
            <a:pPr marL="0" indent="0">
              <a:buNone/>
            </a:pPr>
            <a:r>
              <a:rPr lang="nl-NL" b="1" u="sng" dirty="0" smtClean="0"/>
              <a:t>1Voorbeeld: </a:t>
            </a:r>
            <a:r>
              <a:rPr lang="nl-NL" dirty="0" err="1" smtClean="0"/>
              <a:t>bad+kamer</a:t>
            </a:r>
            <a:r>
              <a:rPr lang="nl-NL" dirty="0" smtClean="0"/>
              <a:t>, </a:t>
            </a:r>
            <a:r>
              <a:rPr lang="nl-NL" dirty="0" err="1" smtClean="0"/>
              <a:t>bureau+stoel</a:t>
            </a:r>
            <a:r>
              <a:rPr lang="nl-NL" dirty="0" smtClean="0"/>
              <a:t>, </a:t>
            </a:r>
            <a:r>
              <a:rPr lang="nl-NL" dirty="0" err="1" smtClean="0"/>
              <a:t>afval+emmer</a:t>
            </a:r>
            <a:endParaRPr lang="nl-NL" dirty="0" smtClean="0"/>
          </a:p>
          <a:p>
            <a:pPr marL="0" indent="0">
              <a:buNone/>
            </a:pPr>
            <a:r>
              <a:rPr lang="nl-NL" b="1" u="sng" dirty="0" smtClean="0"/>
              <a:t>2Voorbeeld:</a:t>
            </a:r>
            <a:r>
              <a:rPr lang="nl-NL" dirty="0" smtClean="0"/>
              <a:t> </a:t>
            </a:r>
            <a:r>
              <a:rPr lang="nl-NL" dirty="0" err="1" smtClean="0"/>
              <a:t>on+eerlijk</a:t>
            </a:r>
            <a:r>
              <a:rPr lang="nl-NL" dirty="0" smtClean="0"/>
              <a:t>, </a:t>
            </a:r>
            <a:r>
              <a:rPr lang="nl-NL" dirty="0" err="1" smtClean="0"/>
              <a:t>probleem+loos</a:t>
            </a:r>
            <a:endParaRPr lang="nl-NL" b="1" u="sng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LET OP! </a:t>
            </a:r>
            <a:r>
              <a:rPr lang="nl-NL" dirty="0" smtClean="0"/>
              <a:t>Soms moet er bij samenstellingen een –s of –(e)n tussen de woorden.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Hond+bak</a:t>
            </a:r>
            <a:r>
              <a:rPr lang="nl-NL" dirty="0" smtClean="0"/>
              <a:t>=hondenbak</a:t>
            </a:r>
          </a:p>
          <a:p>
            <a:pPr marL="0" indent="0">
              <a:buNone/>
            </a:pPr>
            <a:r>
              <a:rPr lang="nl-NL" dirty="0" err="1" smtClean="0"/>
              <a:t>Woord+boek</a:t>
            </a:r>
            <a:r>
              <a:rPr lang="nl-NL" dirty="0" smtClean="0"/>
              <a:t>=woordenboek</a:t>
            </a:r>
          </a:p>
          <a:p>
            <a:pPr marL="0" indent="0">
              <a:buNone/>
            </a:pPr>
            <a:r>
              <a:rPr lang="nl-NL" dirty="0" err="1" smtClean="0"/>
              <a:t>Personeel+feest</a:t>
            </a:r>
            <a:r>
              <a:rPr lang="nl-NL" dirty="0" smtClean="0"/>
              <a:t>=personeelsfeest</a:t>
            </a:r>
          </a:p>
        </p:txBody>
      </p:sp>
    </p:spTree>
    <p:extLst>
      <p:ext uri="{BB962C8B-B14F-4D97-AF65-F5344CB8AC3E}">
        <p14:creationId xmlns:p14="http://schemas.microsoft.com/office/powerpoint/2010/main" val="4924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</a:t>
            </a:r>
            <a:r>
              <a:rPr lang="nl-NL" dirty="0" smtClean="0"/>
              <a:t>iguurlijk VS letterlijk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Woorden of zinnen kunnen </a:t>
            </a:r>
            <a:r>
              <a:rPr lang="nl-NL" dirty="0" smtClean="0">
                <a:solidFill>
                  <a:srgbClr val="FF0000"/>
                </a:solidFill>
              </a:rPr>
              <a:t>figuurlijk </a:t>
            </a:r>
            <a:r>
              <a:rPr lang="nl-NL" dirty="0" smtClean="0"/>
              <a:t>of </a:t>
            </a:r>
            <a:r>
              <a:rPr lang="nl-NL" dirty="0" smtClean="0">
                <a:solidFill>
                  <a:srgbClr val="FF0000"/>
                </a:solidFill>
              </a:rPr>
              <a:t>letterlijk </a:t>
            </a:r>
            <a:r>
              <a:rPr lang="nl-NL" dirty="0" smtClean="0"/>
              <a:t>bedoeld woorden.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Letterlijk</a:t>
            </a:r>
            <a:r>
              <a:rPr lang="nl-NL" dirty="0" smtClean="0"/>
              <a:t>: precies zoals het er staat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Figuurlijk</a:t>
            </a:r>
            <a:r>
              <a:rPr lang="nl-NL" dirty="0" smtClean="0"/>
              <a:t>: iets anders bedoelen dan wat er staat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400" dirty="0" smtClean="0"/>
              <a:t>Voorbeeld: De man is </a:t>
            </a:r>
            <a:r>
              <a:rPr lang="nl-NL" sz="2400" b="1" u="sng" dirty="0" smtClean="0"/>
              <a:t>sterk (letterlijk)</a:t>
            </a:r>
          </a:p>
          <a:p>
            <a:pPr marL="0" indent="0">
              <a:buNone/>
            </a:pPr>
            <a:r>
              <a:rPr lang="nl-NL" sz="2400" dirty="0" smtClean="0"/>
              <a:t>Voorbeeld: De </a:t>
            </a:r>
            <a:r>
              <a:rPr lang="nl-NL" sz="2400" smtClean="0"/>
              <a:t>man </a:t>
            </a:r>
            <a:r>
              <a:rPr lang="nl-NL" sz="2400" smtClean="0"/>
              <a:t>vertelt </a:t>
            </a:r>
            <a:r>
              <a:rPr lang="nl-NL" sz="2400" dirty="0" smtClean="0"/>
              <a:t>een </a:t>
            </a:r>
            <a:r>
              <a:rPr lang="nl-NL" sz="2400" b="1" u="sng" dirty="0" smtClean="0"/>
              <a:t>sterk verhaal (figuurlijk)</a:t>
            </a:r>
          </a:p>
          <a:p>
            <a:pPr marL="2194560" lvl="8" indent="0">
              <a:buNone/>
            </a:pPr>
            <a:r>
              <a:rPr lang="nl-NL" sz="1200" b="1" u="sng" dirty="0"/>
              <a:t> </a:t>
            </a:r>
            <a:r>
              <a:rPr lang="nl-NL" sz="1200" b="1" u="sng" dirty="0" smtClean="0"/>
              <a:t>  </a:t>
            </a:r>
            <a:r>
              <a:rPr lang="nl-NL" b="1" u="sng" dirty="0" smtClean="0"/>
              <a:t>               </a:t>
            </a:r>
            <a:r>
              <a:rPr lang="nl-NL" dirty="0" smtClean="0"/>
              <a:t>            </a:t>
            </a:r>
          </a:p>
          <a:p>
            <a:pPr marL="2194560" lvl="8" indent="0">
              <a:buNone/>
            </a:pPr>
            <a:r>
              <a:rPr lang="nl-NL" b="1" u="sng" dirty="0"/>
              <a:t> </a:t>
            </a:r>
            <a:r>
              <a:rPr lang="nl-NL" b="1" u="sng" dirty="0" smtClean="0"/>
              <a:t>                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3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Pieter </a:t>
            </a:r>
            <a:r>
              <a:rPr lang="nl-NL" dirty="0" err="1" smtClean="0">
                <a:hlinkClick r:id="rId2"/>
              </a:rPr>
              <a:t>Brueghels</a:t>
            </a:r>
            <a:r>
              <a:rPr lang="nl-NL" dirty="0" smtClean="0">
                <a:hlinkClick r:id="rId2"/>
              </a:rPr>
              <a:t> schilderij over spreekwoorden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29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325</TotalTime>
  <Words>334</Words>
  <Application>Microsoft Office PowerPoint</Application>
  <PresentationFormat>Diavoorstelling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Civiel</vt:lpstr>
      <vt:lpstr>Woordraadstrategieën</vt:lpstr>
      <vt:lpstr>Welke strategieën ken je al? </vt:lpstr>
      <vt:lpstr>Wat ga je deze les leren</vt:lpstr>
      <vt:lpstr>Woordraadstrategie: een deel van het woord herkennen</vt:lpstr>
      <vt:lpstr>   Geef de betekenis van de onderstreepte woorden, let op de woorddelen!</vt:lpstr>
      <vt:lpstr>Samenstelling</vt:lpstr>
      <vt:lpstr>figuurlijk VS letterlijk</vt:lpstr>
      <vt:lpstr>PowerPoint-presentatie</vt:lpstr>
    </vt:vector>
  </TitlesOfParts>
  <Company>De Onderwijsspecialisten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Woordraadstrategieën</dc:title>
  <dc:creator>Vrancken, Remco</dc:creator>
  <cp:lastModifiedBy>Vrancken, Remco</cp:lastModifiedBy>
  <cp:revision>20</cp:revision>
  <dcterms:created xsi:type="dcterms:W3CDTF">2013-11-29T12:27:59Z</dcterms:created>
  <dcterms:modified xsi:type="dcterms:W3CDTF">2015-06-23T08:49:20Z</dcterms:modified>
</cp:coreProperties>
</file>