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24-6-2015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24-6-2015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24-6-2015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24-6-2015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24-6-2015</a:t>
            </a:fld>
            <a:endParaRPr lang="nl-NL" dirty="0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379A303-A42B-4CC6-80BD-B2016BAC23EB}" type="datetimeFigureOut">
              <a:rPr lang="nl-NL" smtClean="0"/>
              <a:t>24-6-2015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24-6-2015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24-6-2015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24-6-2015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A303-A42B-4CC6-80BD-B2016BAC23EB}" type="datetimeFigureOut">
              <a:rPr lang="nl-NL" smtClean="0"/>
              <a:t>24-6-2015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dirty="0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379A303-A42B-4CC6-80BD-B2016BAC23EB}" type="datetimeFigureOut">
              <a:rPr lang="nl-NL" smtClean="0"/>
              <a:t>24-6-2015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379A303-A42B-4CC6-80BD-B2016BAC23EB}" type="datetimeFigureOut">
              <a:rPr lang="nl-NL" smtClean="0"/>
              <a:t>24-6-2015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2D3327-12B4-4B30-B75E-44D7F65943AD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mb.com/beatmakers/hiphop/" TargetMode="External"/><Relationship Id="rId2" Type="http://schemas.openxmlformats.org/officeDocument/2006/relationships/hyperlink" Target="https://www.youtube.com/watch?v=XbGs_qK2PQ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eologismen.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Voor- en achtervoegsels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9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en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>
                <a:hlinkClick r:id="rId2"/>
              </a:rPr>
              <a:t>Eminem</a:t>
            </a:r>
            <a:r>
              <a:rPr lang="nl-NL" dirty="0" smtClean="0"/>
              <a:t> </a:t>
            </a:r>
            <a:endParaRPr lang="nl-NL" dirty="0"/>
          </a:p>
          <a:p>
            <a:endParaRPr lang="nl-NL" dirty="0" smtClean="0"/>
          </a:p>
          <a:p>
            <a:r>
              <a:rPr lang="nl-NL" b="1" dirty="0" smtClean="0"/>
              <a:t>Opdracht: </a:t>
            </a:r>
            <a:r>
              <a:rPr lang="nl-NL" dirty="0" smtClean="0"/>
              <a:t>maak in een tweetal een rap en beat. Gebruik de volgende site </a:t>
            </a:r>
            <a:r>
              <a:rPr lang="nl-NL" dirty="0" err="1" smtClean="0">
                <a:hlinkClick r:id="rId3"/>
              </a:rPr>
              <a:t>dumb.com</a:t>
            </a:r>
            <a:r>
              <a:rPr lang="nl-NL" dirty="0" err="1" smtClean="0"/>
              <a:t>om</a:t>
            </a:r>
            <a:r>
              <a:rPr lang="nl-NL" dirty="0" smtClean="0"/>
              <a:t> snel een beat te maken.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67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voor- of achtervoegsel?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Een kort stukje dat voor of achter een </a:t>
            </a:r>
            <a:r>
              <a:rPr lang="nl-NL" dirty="0" smtClean="0">
                <a:solidFill>
                  <a:srgbClr val="FF0000"/>
                </a:solidFill>
              </a:rPr>
              <a:t>grondwoord</a:t>
            </a:r>
            <a:r>
              <a:rPr lang="nl-NL" dirty="0" smtClean="0"/>
              <a:t> komt en de betekenis van het grondwoord </a:t>
            </a:r>
            <a:r>
              <a:rPr lang="nl-NL" dirty="0" smtClean="0">
                <a:solidFill>
                  <a:srgbClr val="FF0000"/>
                </a:solidFill>
              </a:rPr>
              <a:t>verandert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A</a:t>
            </a:r>
            <a:r>
              <a:rPr lang="nl-NL" dirty="0" smtClean="0"/>
              <a:t>sociaal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De</a:t>
            </a:r>
            <a:r>
              <a:rPr lang="nl-NL" dirty="0" smtClean="0"/>
              <a:t>gradatie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Des</a:t>
            </a:r>
            <a:r>
              <a:rPr lang="nl-NL" dirty="0" smtClean="0"/>
              <a:t>interesse</a:t>
            </a:r>
          </a:p>
          <a:p>
            <a:pPr marL="0" indent="0">
              <a:buNone/>
            </a:pPr>
            <a:r>
              <a:rPr lang="nl-NL" dirty="0" smtClean="0"/>
              <a:t>Werk</a:t>
            </a:r>
            <a:r>
              <a:rPr lang="nl-NL" dirty="0" smtClean="0">
                <a:solidFill>
                  <a:srgbClr val="FF0000"/>
                </a:solidFill>
              </a:rPr>
              <a:t>loos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69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doet een voor- of achtervoegsel eigenlijk?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De </a:t>
            </a:r>
            <a:r>
              <a:rPr lang="nl-NL" dirty="0" smtClean="0">
                <a:solidFill>
                  <a:srgbClr val="FF0000"/>
                </a:solidFill>
              </a:rPr>
              <a:t>functie</a:t>
            </a:r>
            <a:r>
              <a:rPr lang="nl-NL" dirty="0" smtClean="0"/>
              <a:t> een voor- of achtervoegsel is om de </a:t>
            </a:r>
            <a:r>
              <a:rPr lang="nl-NL" dirty="0" smtClean="0">
                <a:solidFill>
                  <a:srgbClr val="FF0000"/>
                </a:solidFill>
              </a:rPr>
              <a:t>betekenis </a:t>
            </a:r>
            <a:r>
              <a:rPr lang="nl-NL" dirty="0" smtClean="0"/>
              <a:t>van het grondwoord </a:t>
            </a:r>
            <a:r>
              <a:rPr lang="nl-NL" dirty="0" smtClean="0">
                <a:solidFill>
                  <a:srgbClr val="FF0000"/>
                </a:solidFill>
              </a:rPr>
              <a:t>te veranderen</a:t>
            </a:r>
            <a:r>
              <a:rPr lang="nl-NL" dirty="0" smtClean="0"/>
              <a:t>, bijvoorbeeld: het </a:t>
            </a:r>
            <a:r>
              <a:rPr lang="nl-NL" dirty="0" smtClean="0">
                <a:solidFill>
                  <a:srgbClr val="FF0000"/>
                </a:solidFill>
              </a:rPr>
              <a:t>tegenovergestelde</a:t>
            </a:r>
            <a:r>
              <a:rPr lang="nl-NL" dirty="0" smtClean="0"/>
              <a:t> of om aan te geven dat ergens </a:t>
            </a:r>
            <a:r>
              <a:rPr lang="nl-NL" dirty="0" smtClean="0">
                <a:solidFill>
                  <a:srgbClr val="FF0000"/>
                </a:solidFill>
              </a:rPr>
              <a:t>veel</a:t>
            </a:r>
            <a:r>
              <a:rPr lang="nl-NL" dirty="0" smtClean="0"/>
              <a:t> van is.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Normaal-abnormaal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Geluk-ongeluk</a:t>
            </a:r>
          </a:p>
          <a:p>
            <a:pPr marL="0" indent="0">
              <a:buNone/>
            </a:pPr>
            <a:r>
              <a:rPr lang="nl-NL" dirty="0" smtClean="0"/>
              <a:t>Oogst-misoogst</a:t>
            </a:r>
          </a:p>
          <a:p>
            <a:pPr marL="0" indent="0">
              <a:buNone/>
            </a:pPr>
            <a:r>
              <a:rPr lang="nl-NL" dirty="0" smtClean="0"/>
              <a:t>Bevolking-overbevolking</a:t>
            </a:r>
          </a:p>
          <a:p>
            <a:pPr marL="0" indent="0">
              <a:buNone/>
            </a:pPr>
            <a:r>
              <a:rPr lang="nl-NL" dirty="0" smtClean="0"/>
              <a:t>Spannen-overspannen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98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Latijn en Grieks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Veel voor- en achtervoegsel komen uit het </a:t>
            </a:r>
            <a:r>
              <a:rPr lang="nl-NL" dirty="0" smtClean="0">
                <a:solidFill>
                  <a:srgbClr val="FF0000"/>
                </a:solidFill>
              </a:rPr>
              <a:t>Latijn en Grieks: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2000" dirty="0" smtClean="0"/>
              <a:t>-pro: betekent </a:t>
            </a:r>
            <a:r>
              <a:rPr lang="nl-NL" sz="2000" i="1" dirty="0" smtClean="0"/>
              <a:t>voor&gt;&gt;</a:t>
            </a:r>
            <a:r>
              <a:rPr lang="nl-NL" sz="2000" i="1" dirty="0" smtClean="0">
                <a:solidFill>
                  <a:srgbClr val="FF0000"/>
                </a:solidFill>
              </a:rPr>
              <a:t>pro</a:t>
            </a:r>
            <a:r>
              <a:rPr lang="nl-NL" sz="2000" i="1" dirty="0" smtClean="0"/>
              <a:t>loog</a:t>
            </a:r>
          </a:p>
          <a:p>
            <a:pPr marL="0" indent="0">
              <a:buNone/>
            </a:pPr>
            <a:r>
              <a:rPr lang="nl-NL" sz="2000" dirty="0" smtClean="0"/>
              <a:t>-re: betekent </a:t>
            </a:r>
            <a:r>
              <a:rPr lang="nl-NL" sz="2000" i="1" dirty="0"/>
              <a:t>opnieuw/in plaats </a:t>
            </a:r>
            <a:r>
              <a:rPr lang="nl-NL" sz="2000" i="1" dirty="0" smtClean="0"/>
              <a:t>van</a:t>
            </a:r>
            <a:r>
              <a:rPr lang="nl-NL" sz="2000" dirty="0" smtClean="0"/>
              <a:t>&gt;&gt;</a:t>
            </a:r>
            <a:r>
              <a:rPr lang="nl-NL" sz="2000" dirty="0" smtClean="0">
                <a:solidFill>
                  <a:srgbClr val="FF0000"/>
                </a:solidFill>
              </a:rPr>
              <a:t>re</a:t>
            </a:r>
            <a:r>
              <a:rPr lang="nl-NL" sz="2000" dirty="0" smtClean="0"/>
              <a:t>animatie, </a:t>
            </a:r>
            <a:r>
              <a:rPr lang="nl-NL" sz="2000" dirty="0" smtClean="0">
                <a:solidFill>
                  <a:srgbClr val="FF0000"/>
                </a:solidFill>
              </a:rPr>
              <a:t>re</a:t>
            </a:r>
            <a:r>
              <a:rPr lang="nl-NL" sz="2000" dirty="0" smtClean="0"/>
              <a:t>presentatie</a:t>
            </a:r>
          </a:p>
          <a:p>
            <a:pPr marL="0" indent="0">
              <a:buNone/>
            </a:pPr>
            <a:r>
              <a:rPr lang="nl-NL" sz="2000" dirty="0" smtClean="0"/>
              <a:t>-theek: betekent plaats of kast&gt;&gt;biblio</a:t>
            </a:r>
            <a:r>
              <a:rPr lang="nl-NL" sz="2000" dirty="0" smtClean="0">
                <a:solidFill>
                  <a:srgbClr val="FF0000"/>
                </a:solidFill>
              </a:rPr>
              <a:t>theek</a:t>
            </a:r>
            <a:endParaRPr lang="nl-N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Achtervoegsel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Achtervoegsels worden vooral gebruikt om </a:t>
            </a:r>
            <a:r>
              <a:rPr lang="nl-NL" dirty="0" smtClean="0">
                <a:solidFill>
                  <a:srgbClr val="FF0000"/>
                </a:solidFill>
              </a:rPr>
              <a:t>afleidingen </a:t>
            </a:r>
            <a:r>
              <a:rPr lang="nl-NL" dirty="0" smtClean="0"/>
              <a:t>(</a:t>
            </a:r>
            <a:r>
              <a:rPr lang="nl-NL" dirty="0" smtClean="0">
                <a:solidFill>
                  <a:srgbClr val="FF0000"/>
                </a:solidFill>
              </a:rPr>
              <a:t>nieuwe woorden) </a:t>
            </a:r>
            <a:r>
              <a:rPr lang="nl-NL" dirty="0" smtClean="0"/>
              <a:t>te maken van een </a:t>
            </a:r>
            <a:r>
              <a:rPr lang="nl-NL" dirty="0" smtClean="0">
                <a:solidFill>
                  <a:srgbClr val="FF0000"/>
                </a:solidFill>
              </a:rPr>
              <a:t>grondwoord: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/>
              <a:t>w</a:t>
            </a:r>
            <a:r>
              <a:rPr lang="nl-NL" dirty="0" smtClean="0"/>
              <a:t>erk&gt;werk</a:t>
            </a:r>
            <a:r>
              <a:rPr lang="nl-NL" dirty="0" smtClean="0">
                <a:solidFill>
                  <a:srgbClr val="FF0000"/>
                </a:solidFill>
              </a:rPr>
              <a:t>loos</a:t>
            </a:r>
            <a:r>
              <a:rPr lang="nl-NL" dirty="0" smtClean="0"/>
              <a:t>&gt;werk</a:t>
            </a:r>
            <a:r>
              <a:rPr lang="nl-NL" dirty="0" smtClean="0">
                <a:solidFill>
                  <a:srgbClr val="FF0000"/>
                </a:solidFill>
              </a:rPr>
              <a:t>loos</a:t>
            </a:r>
            <a:r>
              <a:rPr lang="nl-NL" dirty="0" smtClean="0">
                <a:solidFill>
                  <a:srgbClr val="00B050"/>
                </a:solidFill>
              </a:rPr>
              <a:t>heid</a:t>
            </a:r>
          </a:p>
          <a:p>
            <a:pPr marL="0" indent="0">
              <a:buNone/>
            </a:pPr>
            <a:r>
              <a:rPr lang="nl-NL" dirty="0" smtClean="0"/>
              <a:t>product&gt;produc</a:t>
            </a:r>
            <a:r>
              <a:rPr lang="nl-NL" dirty="0" smtClean="0">
                <a:solidFill>
                  <a:srgbClr val="FF0000"/>
                </a:solidFill>
              </a:rPr>
              <a:t>tie</a:t>
            </a:r>
            <a:r>
              <a:rPr lang="nl-NL" dirty="0" smtClean="0"/>
              <a:t>&gt;produc</a:t>
            </a:r>
            <a:r>
              <a:rPr lang="nl-NL" dirty="0" smtClean="0">
                <a:solidFill>
                  <a:srgbClr val="FF0000"/>
                </a:solidFill>
              </a:rPr>
              <a:t>tief</a:t>
            </a:r>
            <a:r>
              <a:rPr lang="nl-NL" dirty="0" smtClean="0"/>
              <a:t>&gt;product</a:t>
            </a:r>
            <a:r>
              <a:rPr lang="nl-NL" dirty="0" smtClean="0">
                <a:solidFill>
                  <a:srgbClr val="FF0000"/>
                </a:solidFill>
              </a:rPr>
              <a:t>iviteit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578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Achtervoegsels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Achtervoegsels worden ook veel gebruikt om personen te benoemen: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</a:t>
            </a:r>
            <a:r>
              <a:rPr lang="nl-NL" dirty="0" smtClean="0"/>
              <a:t>eraar/smokkelaar/eigenaar&gt;&gt;&gt;mannelijk</a:t>
            </a:r>
          </a:p>
          <a:p>
            <a:pPr marL="0" indent="0">
              <a:buNone/>
            </a:pPr>
            <a:r>
              <a:rPr lang="nl-NL" dirty="0" smtClean="0"/>
              <a:t>lerares/smokkelaarster/eigenaresse&gt;&gt;vrouwelijk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0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 gebruikte voorvoegsels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901495" cy="552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5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Neologismen en archaïsmen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/>
          <a:lstStyle/>
          <a:p>
            <a:r>
              <a:rPr lang="nl-NL" dirty="0" smtClean="0"/>
              <a:t>neologisme </a:t>
            </a:r>
            <a:r>
              <a:rPr lang="nl-NL" sz="1800" dirty="0" smtClean="0">
                <a:solidFill>
                  <a:srgbClr val="FF0000"/>
                </a:solidFill>
              </a:rPr>
              <a:t>(</a:t>
            </a:r>
            <a:r>
              <a:rPr lang="nl-NL" sz="1800" dirty="0" err="1" smtClean="0">
                <a:solidFill>
                  <a:srgbClr val="FF0000"/>
                </a:solidFill>
              </a:rPr>
              <a:t>neo</a:t>
            </a:r>
            <a:r>
              <a:rPr lang="nl-NL" sz="1800" dirty="0" smtClean="0">
                <a:solidFill>
                  <a:srgbClr val="FF0000"/>
                </a:solidFill>
              </a:rPr>
              <a:t>=nieuw in het oud-Grieks)</a:t>
            </a:r>
            <a:r>
              <a:rPr lang="nl-NL" dirty="0" smtClean="0"/>
              <a:t>=nieuw bedacht woord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u="sng" dirty="0" smtClean="0"/>
              <a:t>Voorbeelden</a:t>
            </a:r>
            <a:r>
              <a:rPr lang="nl-NL" sz="2400" dirty="0" smtClean="0"/>
              <a:t>: Charterapplaus, betaalmuuralarm, graaibonus </a:t>
            </a:r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http</a:t>
            </a:r>
            <a:r>
              <a:rPr lang="nl-NL" smtClean="0">
                <a:hlinkClick r:id="rId2"/>
              </a:rPr>
              <a:t>://neologismen.nl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Archaïsme </a:t>
            </a:r>
            <a:r>
              <a:rPr lang="nl-NL" sz="1800" dirty="0" smtClean="0">
                <a:solidFill>
                  <a:srgbClr val="FF0000"/>
                </a:solidFill>
              </a:rPr>
              <a:t>(</a:t>
            </a:r>
            <a:r>
              <a:rPr lang="nl-NL" sz="1800" dirty="0">
                <a:solidFill>
                  <a:srgbClr val="FF0000"/>
                </a:solidFill>
              </a:rPr>
              <a:t>uit het Grieks: </a:t>
            </a:r>
            <a:r>
              <a:rPr lang="nl-NL" sz="1800" dirty="0" err="1">
                <a:solidFill>
                  <a:srgbClr val="FF0000"/>
                </a:solidFill>
              </a:rPr>
              <a:t>archaios</a:t>
            </a:r>
            <a:r>
              <a:rPr lang="nl-NL" sz="1800" dirty="0">
                <a:solidFill>
                  <a:srgbClr val="FF0000"/>
                </a:solidFill>
              </a:rPr>
              <a:t> = oud)</a:t>
            </a:r>
            <a:r>
              <a:rPr lang="nl-NL" dirty="0"/>
              <a:t> </a:t>
            </a:r>
            <a:r>
              <a:rPr lang="nl-NL" dirty="0" smtClean="0"/>
              <a:t>=verouderd taalgebruik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400" u="sng" dirty="0" smtClean="0"/>
              <a:t>Voorbeelden</a:t>
            </a:r>
            <a:r>
              <a:rPr lang="nl-NL" sz="2400" dirty="0" smtClean="0"/>
              <a:t>: vlieden, desalniettemin, abject, gaarne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655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b="1" dirty="0" smtClean="0"/>
              <a:t>Rap</a:t>
            </a:r>
            <a:r>
              <a:rPr lang="nl-NL" dirty="0" smtClean="0"/>
              <a:t>= onderdeel van  hiphopcultuur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 smtClean="0"/>
              <a:t>Kenmerken:  </a:t>
            </a:r>
          </a:p>
          <a:p>
            <a:r>
              <a:rPr lang="nl-NL" dirty="0" smtClean="0"/>
              <a:t>zinnen en woorden in strakke ritmes, </a:t>
            </a:r>
          </a:p>
          <a:p>
            <a:r>
              <a:rPr lang="nl-NL" dirty="0" smtClean="0"/>
              <a:t>vaak op rijm,</a:t>
            </a:r>
          </a:p>
          <a:p>
            <a:r>
              <a:rPr lang="nl-NL" dirty="0" smtClean="0"/>
              <a:t>Klank en ritme zijn minsten zo belangrijk als inhoud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31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</TotalTime>
  <Words>244</Words>
  <Application>Microsoft Office PowerPoint</Application>
  <PresentationFormat>Diavoorstelling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Civiel</vt:lpstr>
      <vt:lpstr>Voor- en achtervoegsels</vt:lpstr>
      <vt:lpstr>Wat is een voor- of achtervoegsel?</vt:lpstr>
      <vt:lpstr>Wat doet een voor- of achtervoegsel eigenlijk?</vt:lpstr>
      <vt:lpstr>Latijn en Grieks</vt:lpstr>
      <vt:lpstr>Achtervoegsel </vt:lpstr>
      <vt:lpstr>Achtervoegsels</vt:lpstr>
      <vt:lpstr>Veel gebruikte voorvoegsels</vt:lpstr>
      <vt:lpstr>Neologismen en archaïsmen</vt:lpstr>
      <vt:lpstr>Rap</vt:lpstr>
      <vt:lpstr>Voorbeeld en opdracht</vt:lpstr>
    </vt:vector>
  </TitlesOfParts>
  <Company>De Onderwijsspecialisten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Voor- en achtervoegsels</dc:title>
  <dc:creator>Vrancken, Remco</dc:creator>
  <cp:lastModifiedBy>Vrancken, Remco</cp:lastModifiedBy>
  <cp:revision>13</cp:revision>
  <dcterms:created xsi:type="dcterms:W3CDTF">2014-05-27T07:33:49Z</dcterms:created>
  <dcterms:modified xsi:type="dcterms:W3CDTF">2015-06-24T07:22:41Z</dcterms:modified>
</cp:coreProperties>
</file>