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6" r:id="rId5"/>
    <p:sldId id="267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iumned.nl/oefeningen/oefening-1-verwijswoorden/" TargetMode="External"/><Relationship Id="rId4" Type="http://schemas.openxmlformats.org/officeDocument/2006/relationships/hyperlink" Target="http://www.cambiumned.nl/oefeningen/oefening-2-verwijswoorden/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cambiumned.nl/theorie/grammatica/overige/verwijswoorde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1.7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Mannelijke en vrouwelijke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Start met maken van opdracht 3 t/m 6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Huiswerk </a:t>
            </a:r>
            <a:r>
              <a:rPr lang="nl-NL" dirty="0" smtClean="0"/>
              <a:t>bespreken </a:t>
            </a:r>
            <a:r>
              <a:rPr lang="nl-NL" dirty="0" smtClean="0"/>
              <a:t>(1 t/m 3)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opdracht in tweetallen&gt; bespreking klassikaal</a:t>
            </a:r>
          </a:p>
          <a:p>
            <a:pPr marL="457200" indent="-457200">
              <a:buFont typeface="+mj-lt"/>
              <a:buAutoNum type="arabicPeriod"/>
            </a:pPr>
            <a:r>
              <a:rPr lang="nl-NL" smtClean="0"/>
              <a:t>Stukje </a:t>
            </a:r>
            <a:r>
              <a:rPr lang="nl-NL" smtClean="0"/>
              <a:t>theorie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Aan de slag met opdrachten die je krijgt in de les</a:t>
            </a:r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2" y="1600200"/>
            <a:ext cx="7968117" cy="4480560"/>
          </a:xfrm>
        </p:spPr>
        <p:txBody>
          <a:bodyPr>
            <a:normAutofit/>
          </a:bodyPr>
          <a:lstStyle/>
          <a:p>
            <a:r>
              <a:rPr lang="nl-NL" sz="1800" dirty="0"/>
              <a:t>Het comité </a:t>
            </a:r>
            <a:r>
              <a:rPr lang="nl-NL" sz="1800" dirty="0" smtClean="0"/>
              <a:t>heeft </a:t>
            </a:r>
            <a:r>
              <a:rPr lang="nl-NL" sz="1800" dirty="0"/>
              <a:t>in </a:t>
            </a:r>
            <a:r>
              <a:rPr lang="nl-NL" sz="1800" dirty="0" smtClean="0"/>
              <a:t>haar </a:t>
            </a:r>
            <a:r>
              <a:rPr lang="nl-NL" sz="1800" dirty="0"/>
              <a:t>vergadering besloten dat het akkoord gaat met de wijzigingen</a:t>
            </a:r>
            <a:r>
              <a:rPr lang="nl-NL" sz="1800" dirty="0" smtClean="0"/>
              <a:t>.</a:t>
            </a:r>
          </a:p>
          <a:p>
            <a:endParaRPr lang="nl-NL" sz="1800" dirty="0"/>
          </a:p>
          <a:p>
            <a:r>
              <a:rPr lang="nl-NL" sz="1800" dirty="0" smtClean="0"/>
              <a:t>De vereniging Vluchtelingenwerk </a:t>
            </a:r>
            <a:r>
              <a:rPr lang="nl-NL" sz="1800" dirty="0"/>
              <a:t>heeft laten weten dat </a:t>
            </a:r>
            <a:r>
              <a:rPr lang="nl-NL" sz="1800" dirty="0" smtClean="0"/>
              <a:t>hij zich </a:t>
            </a:r>
            <a:r>
              <a:rPr lang="nl-NL" sz="1800" dirty="0"/>
              <a:t>gesteund voelt door </a:t>
            </a:r>
            <a:r>
              <a:rPr lang="nl-NL" sz="1800" dirty="0" smtClean="0"/>
              <a:t>zijn </a:t>
            </a:r>
            <a:r>
              <a:rPr lang="nl-NL" sz="1800" dirty="0"/>
              <a:t>vele vrijwilligers</a:t>
            </a:r>
            <a:r>
              <a:rPr lang="nl-NL" sz="1800" dirty="0" smtClean="0"/>
              <a:t>.</a:t>
            </a:r>
          </a:p>
          <a:p>
            <a:endParaRPr lang="nl-NL" sz="1800" dirty="0"/>
          </a:p>
          <a:p>
            <a:r>
              <a:rPr lang="nl-NL" sz="1800" dirty="0" smtClean="0"/>
              <a:t>De </a:t>
            </a:r>
            <a:r>
              <a:rPr lang="nl-NL" sz="1800" dirty="0"/>
              <a:t>ondernemingsraad </a:t>
            </a:r>
            <a:r>
              <a:rPr lang="nl-NL" sz="1800" dirty="0" smtClean="0"/>
              <a:t>vindt </a:t>
            </a:r>
            <a:r>
              <a:rPr lang="nl-NL" sz="1800" dirty="0"/>
              <a:t>dat de directie </a:t>
            </a:r>
            <a:r>
              <a:rPr lang="nl-NL" sz="1800" dirty="0" smtClean="0"/>
              <a:t>hem haar </a:t>
            </a:r>
            <a:r>
              <a:rPr lang="nl-NL" sz="1800" dirty="0"/>
              <a:t>werk onmogelijk maakt; </a:t>
            </a:r>
            <a:r>
              <a:rPr lang="nl-NL" sz="1800" dirty="0" smtClean="0"/>
              <a:t>zij </a:t>
            </a:r>
            <a:r>
              <a:rPr lang="nl-NL" sz="1800" dirty="0"/>
              <a:t>heeft hierover inmiddels een bezwaarschrift ingediend.</a:t>
            </a:r>
          </a:p>
          <a:p>
            <a:r>
              <a:rPr lang="nl-NL" sz="1800" dirty="0" smtClean="0"/>
              <a:t>De </a:t>
            </a:r>
            <a:r>
              <a:rPr lang="nl-NL" sz="1800" dirty="0"/>
              <a:t>gemeenteraad </a:t>
            </a:r>
            <a:r>
              <a:rPr lang="nl-NL" sz="1800" dirty="0" smtClean="0"/>
              <a:t>heeft </a:t>
            </a:r>
            <a:r>
              <a:rPr lang="nl-NL" sz="1800" dirty="0"/>
              <a:t>in </a:t>
            </a:r>
            <a:r>
              <a:rPr lang="nl-NL" sz="1800" dirty="0" smtClean="0"/>
              <a:t>haar vergadering </a:t>
            </a:r>
            <a:r>
              <a:rPr lang="nl-NL" sz="1800" dirty="0"/>
              <a:t>besloten meer politie in te zetten.</a:t>
            </a:r>
          </a:p>
          <a:p>
            <a:r>
              <a:rPr lang="nl-NL" sz="1800" dirty="0" smtClean="0"/>
              <a:t>De </a:t>
            </a:r>
            <a:r>
              <a:rPr lang="nl-NL" sz="1800" dirty="0"/>
              <a:t>dienst </a:t>
            </a:r>
            <a:r>
              <a:rPr lang="nl-NL" sz="1800" dirty="0" smtClean="0"/>
              <a:t>Stedenbouw </a:t>
            </a:r>
            <a:r>
              <a:rPr lang="nl-NL" sz="1800" dirty="0"/>
              <a:t>en Volkshuisvesting springt zorgvuldig om met de </a:t>
            </a:r>
            <a:r>
              <a:rPr lang="nl-NL" sz="1800" dirty="0" smtClean="0"/>
              <a:t>haar </a:t>
            </a:r>
            <a:r>
              <a:rPr lang="nl-NL" sz="1800" dirty="0"/>
              <a:t>toevertrouwde gegevens.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VALT JULLIE OP AAN ONDERSTAANDE ZINNEN?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2" y="1600200"/>
            <a:ext cx="7968117" cy="44805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Het comité (o.) heeft in </a:t>
            </a:r>
            <a:r>
              <a:rPr lang="nl-NL" sz="1800" i="1" dirty="0">
                <a:solidFill>
                  <a:schemeClr val="tx2"/>
                </a:solidFill>
              </a:rPr>
              <a:t>zijn</a:t>
            </a:r>
            <a:r>
              <a:rPr lang="nl-NL" sz="1800" dirty="0"/>
              <a:t> vergadering besloten dat </a:t>
            </a:r>
            <a:r>
              <a:rPr lang="nl-NL" sz="1800" i="1" dirty="0">
                <a:solidFill>
                  <a:schemeClr val="tx2"/>
                </a:solidFill>
              </a:rPr>
              <a:t>het</a:t>
            </a:r>
            <a:r>
              <a:rPr lang="nl-NL" sz="1800" dirty="0">
                <a:solidFill>
                  <a:schemeClr val="tx2"/>
                </a:solidFill>
              </a:rPr>
              <a:t> </a:t>
            </a:r>
            <a:r>
              <a:rPr lang="nl-NL" sz="1800" dirty="0"/>
              <a:t>akkoord gaat met de wijzigingen.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De vereniging (v.) Vluchtelingenwerk heeft laten weten dat </a:t>
            </a:r>
            <a:r>
              <a:rPr lang="nl-NL" sz="1800" i="1" dirty="0">
                <a:solidFill>
                  <a:schemeClr val="tx2"/>
                </a:solidFill>
              </a:rPr>
              <a:t>ze</a:t>
            </a:r>
            <a:r>
              <a:rPr lang="nl-NL" sz="1800" dirty="0"/>
              <a:t> zich gesteund voelt door </a:t>
            </a:r>
            <a:r>
              <a:rPr lang="nl-NL" sz="1800" i="1" dirty="0">
                <a:solidFill>
                  <a:schemeClr val="tx2"/>
                </a:solidFill>
              </a:rPr>
              <a:t>haar</a:t>
            </a:r>
            <a:r>
              <a:rPr lang="nl-NL" sz="1800" dirty="0"/>
              <a:t> vele vrijwilligers.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De ondernemingsraad (m.) vindt dat de directie </a:t>
            </a:r>
            <a:r>
              <a:rPr lang="nl-NL" sz="1800" i="1" dirty="0">
                <a:solidFill>
                  <a:schemeClr val="tx2"/>
                </a:solidFill>
              </a:rPr>
              <a:t>hem</a:t>
            </a:r>
            <a:r>
              <a:rPr lang="nl-NL" sz="1800" dirty="0">
                <a:solidFill>
                  <a:schemeClr val="tx2"/>
                </a:solidFill>
              </a:rPr>
              <a:t> </a:t>
            </a:r>
            <a:r>
              <a:rPr lang="nl-NL" sz="1800" i="1" dirty="0">
                <a:solidFill>
                  <a:schemeClr val="tx2"/>
                </a:solidFill>
              </a:rPr>
              <a:t>zijn</a:t>
            </a:r>
            <a:r>
              <a:rPr lang="nl-NL" sz="1800" dirty="0">
                <a:solidFill>
                  <a:schemeClr val="tx2"/>
                </a:solidFill>
              </a:rPr>
              <a:t> </a:t>
            </a:r>
            <a:r>
              <a:rPr lang="nl-NL" sz="1800" dirty="0"/>
              <a:t>werk onmogelijk maakt; </a:t>
            </a:r>
            <a:r>
              <a:rPr lang="nl-NL" sz="1800" i="1" dirty="0">
                <a:solidFill>
                  <a:schemeClr val="tx2"/>
                </a:solidFill>
              </a:rPr>
              <a:t>hij</a:t>
            </a:r>
            <a:r>
              <a:rPr lang="nl-NL" sz="1800" dirty="0">
                <a:solidFill>
                  <a:schemeClr val="tx2"/>
                </a:solidFill>
              </a:rPr>
              <a:t> </a:t>
            </a:r>
            <a:r>
              <a:rPr lang="nl-NL" sz="1800" dirty="0"/>
              <a:t>heeft hierover inmiddels een bezwaarschrift ingediend.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De gemeenteraad (m.) heeft in </a:t>
            </a:r>
            <a:r>
              <a:rPr lang="nl-NL" sz="1800" i="1" dirty="0">
                <a:solidFill>
                  <a:schemeClr val="tx2"/>
                </a:solidFill>
              </a:rPr>
              <a:t>zijn</a:t>
            </a:r>
            <a:r>
              <a:rPr lang="nl-NL" sz="1800" dirty="0"/>
              <a:t> vergadering besloten meer politie in te zetten.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/>
              <a:t>De dienst (m.) </a:t>
            </a:r>
            <a:r>
              <a:rPr lang="nl-NL" sz="1800" dirty="0" err="1"/>
              <a:t>Stedebouw</a:t>
            </a:r>
            <a:r>
              <a:rPr lang="nl-NL" sz="1800" dirty="0"/>
              <a:t> en Volkshuisvesting springt zorgvuldig om met de </a:t>
            </a:r>
            <a:r>
              <a:rPr lang="nl-NL" sz="1800" i="1" dirty="0">
                <a:solidFill>
                  <a:schemeClr val="tx2"/>
                </a:solidFill>
              </a:rPr>
              <a:t>hem</a:t>
            </a:r>
            <a:r>
              <a:rPr lang="nl-NL" sz="1800" dirty="0">
                <a:solidFill>
                  <a:schemeClr val="tx2"/>
                </a:solidFill>
              </a:rPr>
              <a:t> </a:t>
            </a:r>
            <a:r>
              <a:rPr lang="nl-NL" sz="1800" dirty="0"/>
              <a:t>toevertrouwde gegevens.</a:t>
            </a:r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WaT</a:t>
            </a:r>
            <a:r>
              <a:rPr lang="nl-NL" dirty="0" smtClean="0"/>
              <a:t> VALT JULLIE OP AAN ONDERSTAANDE ZINNEN?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010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De jongen, </a:t>
            </a:r>
            <a:r>
              <a:rPr lang="nl-NL" dirty="0" smtClean="0">
                <a:solidFill>
                  <a:schemeClr val="tx2"/>
                </a:solidFill>
              </a:rPr>
              <a:t>die</a:t>
            </a:r>
            <a:r>
              <a:rPr lang="nl-NL" dirty="0" smtClean="0"/>
              <a:t> daar loopt is aardig.</a:t>
            </a:r>
          </a:p>
          <a:p>
            <a:endParaRPr lang="nl-NL" dirty="0" smtClean="0"/>
          </a:p>
          <a:p>
            <a:r>
              <a:rPr lang="nl-NL" dirty="0" smtClean="0"/>
              <a:t>De regering heeft </a:t>
            </a:r>
            <a:r>
              <a:rPr lang="nl-NL" dirty="0" smtClean="0">
                <a:solidFill>
                  <a:schemeClr val="tx2"/>
                </a:solidFill>
              </a:rPr>
              <a:t>haar</a:t>
            </a:r>
            <a:r>
              <a:rPr lang="nl-NL" dirty="0" smtClean="0"/>
              <a:t> begroting in orde.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tx2"/>
                </a:solidFill>
              </a:rPr>
              <a:t>Zij</a:t>
            </a:r>
            <a:r>
              <a:rPr lang="nl-NL" dirty="0" smtClean="0"/>
              <a:t> mogen ook met ons meedoen.</a:t>
            </a:r>
          </a:p>
          <a:p>
            <a:endParaRPr lang="nl-NL" dirty="0" smtClean="0"/>
          </a:p>
          <a:p>
            <a:r>
              <a:rPr lang="nl-NL" dirty="0" smtClean="0"/>
              <a:t>Deze </a:t>
            </a:r>
            <a:r>
              <a:rPr lang="nl-NL" dirty="0" smtClean="0">
                <a:solidFill>
                  <a:schemeClr val="tx2"/>
                </a:solidFill>
              </a:rPr>
              <a:t>hier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chemeClr val="tx2"/>
                </a:solidFill>
              </a:rPr>
              <a:t>die</a:t>
            </a:r>
            <a:r>
              <a:rPr lang="nl-NL" dirty="0" smtClean="0"/>
              <a:t> daar moeten ook mee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>
          <a:xfrm>
            <a:off x="344487" y="1681681"/>
            <a:ext cx="3008313" cy="4480560"/>
          </a:xfrm>
        </p:spPr>
        <p:txBody>
          <a:bodyPr/>
          <a:lstStyle/>
          <a:p>
            <a:r>
              <a:rPr lang="nl-NL" dirty="0" smtClean="0"/>
              <a:t>Soms wil je, om herhaling  te voorkomen, een verwijswoord gebruiken. </a:t>
            </a:r>
          </a:p>
          <a:p>
            <a:endParaRPr lang="nl-NL" dirty="0"/>
          </a:p>
          <a:p>
            <a:r>
              <a:rPr lang="nl-NL" dirty="0" smtClean="0"/>
              <a:t>Welke kies je? Die, dat, het, hem, haar, hun, hen </a:t>
            </a:r>
            <a:r>
              <a:rPr lang="nl-NL" dirty="0" err="1" smtClean="0"/>
              <a:t>enz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smtClean="0"/>
              <a:t>Het hangt af van de </a:t>
            </a:r>
            <a:r>
              <a:rPr lang="nl-NL" dirty="0" smtClean="0">
                <a:solidFill>
                  <a:schemeClr val="tx2"/>
                </a:solidFill>
              </a:rPr>
              <a:t>grammaticale functie </a:t>
            </a:r>
            <a:r>
              <a:rPr lang="nl-NL" dirty="0" smtClean="0"/>
              <a:t>van het verwijswoord en/of </a:t>
            </a:r>
            <a:r>
              <a:rPr lang="nl-NL" dirty="0" smtClean="0">
                <a:solidFill>
                  <a:schemeClr val="tx2"/>
                </a:solidFill>
              </a:rPr>
              <a:t>het geslacht </a:t>
            </a:r>
            <a:r>
              <a:rPr lang="nl-NL" dirty="0" smtClean="0"/>
              <a:t>van het woord waarnaar je verwijst.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Verwijswoorden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742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Zelf oefenen!!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12508" y="1600200"/>
            <a:ext cx="5111750" cy="4480560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oefeningen en extra uitleg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verwijswoorden 1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verwijswoorden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Huiswerk voor vrijdag 04-09-2015</a:t>
            </a:r>
          </a:p>
          <a:p>
            <a:endParaRPr lang="nl-NL" dirty="0"/>
          </a:p>
          <a:p>
            <a:r>
              <a:rPr lang="nl-NL" dirty="0" smtClean="0"/>
              <a:t>Woorden 1.7</a:t>
            </a:r>
          </a:p>
          <a:p>
            <a:r>
              <a:rPr lang="nl-NL" dirty="0" err="1" smtClean="0"/>
              <a:t>Opdr</a:t>
            </a:r>
            <a:r>
              <a:rPr lang="nl-NL" dirty="0" smtClean="0"/>
              <a:t> 1 </a:t>
            </a:r>
            <a:r>
              <a:rPr lang="nl-NL" dirty="0" err="1" smtClean="0"/>
              <a:t>tm</a:t>
            </a:r>
            <a:r>
              <a:rPr lang="nl-NL" dirty="0" smtClean="0"/>
              <a:t> 6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212</TotalTime>
  <Words>357</Words>
  <Application>Microsoft Macintosh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woorden 1.7</vt:lpstr>
      <vt:lpstr>Wat gaan we vandaag doen?</vt:lpstr>
      <vt:lpstr>Wat VALT JULLIE OP AAN ONDERSTAANDE ZINNEN?</vt:lpstr>
      <vt:lpstr>WaT VALT JULLIE OP AAN ONDERSTAANDE ZINNEN?</vt:lpstr>
      <vt:lpstr>Verwijswoorden</vt:lpstr>
      <vt:lpstr>Zelf oefenen!!</vt:lpstr>
      <vt:lpstr>Opdrachten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23</cp:revision>
  <dcterms:created xsi:type="dcterms:W3CDTF">2015-08-26T13:16:10Z</dcterms:created>
  <dcterms:modified xsi:type="dcterms:W3CDTF">2015-09-04T09:01:31Z</dcterms:modified>
</cp:coreProperties>
</file>