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63" r:id="rId3"/>
    <p:sldId id="262" r:id="rId4"/>
    <p:sldId id="258" r:id="rId5"/>
    <p:sldId id="259" r:id="rId6"/>
    <p:sldId id="260" r:id="rId7"/>
    <p:sldId id="264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6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June 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June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June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June 7,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June 7, 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June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June 7,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June 7,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June 7,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June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June 7,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June 7,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Fictie 1.1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verhaalpersonen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648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Aan het einde van deze les weet je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hoofd- en bijfiguren zijn en hoe je deze herkent in een tekst.</a:t>
            </a:r>
          </a:p>
          <a:p>
            <a:endParaRPr lang="nl-NL" dirty="0"/>
          </a:p>
          <a:p>
            <a:r>
              <a:rPr lang="nl-NL" dirty="0" smtClean="0"/>
              <a:t>Hoe het komt dat je met sommige verhaalpersonen goed kan identificeren en andere niet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/>
              <a:t>Hoe een karakter zich ontwikkelt in de loop van een verhaal.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7055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Voorstellen/afspraken maken</a:t>
            </a:r>
          </a:p>
          <a:p>
            <a:endParaRPr lang="nl-NL" dirty="0"/>
          </a:p>
          <a:p>
            <a:r>
              <a:rPr lang="nl-NL" dirty="0" smtClean="0"/>
              <a:t>Boek uitleggen</a:t>
            </a:r>
          </a:p>
          <a:p>
            <a:endParaRPr lang="nl-NL" dirty="0" smtClean="0"/>
          </a:p>
          <a:p>
            <a:r>
              <a:rPr lang="nl-NL" dirty="0" smtClean="0"/>
              <a:t>Kort interview in tweetallen over fictie</a:t>
            </a:r>
          </a:p>
          <a:p>
            <a:endParaRPr lang="nl-NL" dirty="0" smtClean="0"/>
          </a:p>
          <a:p>
            <a:r>
              <a:rPr lang="nl-NL" dirty="0" smtClean="0"/>
              <a:t>Stukje lezen en maken van vraag twee</a:t>
            </a:r>
          </a:p>
          <a:p>
            <a:endParaRPr lang="nl-NL" dirty="0"/>
          </a:p>
          <a:p>
            <a:r>
              <a:rPr lang="nl-NL" dirty="0" smtClean="0"/>
              <a:t>Uitleg theorie</a:t>
            </a:r>
          </a:p>
          <a:p>
            <a:endParaRPr lang="nl-NL" dirty="0"/>
          </a:p>
          <a:p>
            <a:r>
              <a:rPr lang="nl-NL" dirty="0" smtClean="0"/>
              <a:t>Aan de slag met je huiswerk!</a:t>
            </a:r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686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Even lezen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Luister en lees mee naar tekst 1: </a:t>
            </a:r>
            <a:r>
              <a:rPr lang="nl-NL" dirty="0" smtClean="0"/>
              <a:t>‘jonge wolven’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Maak de vragen van </a:t>
            </a:r>
            <a:r>
              <a:rPr lang="nl-NL" b="0" u="sng" dirty="0" smtClean="0"/>
              <a:t>opdracht </a:t>
            </a:r>
            <a:r>
              <a:rPr lang="nl-NL" b="0" u="sng" dirty="0" smtClean="0"/>
              <a:t>1 </a:t>
            </a:r>
          </a:p>
          <a:p>
            <a:endParaRPr lang="nl-NL" b="0" u="sng" dirty="0"/>
          </a:p>
          <a:p>
            <a:r>
              <a:rPr lang="nl-NL" b="0" u="sng" dirty="0" smtClean="0"/>
              <a:t>Ben je eerder klaar dan de rest? Ga vast verder met vraag 2</a:t>
            </a:r>
            <a:endParaRPr lang="nl-NL" b="0" u="sng" dirty="0"/>
          </a:p>
        </p:txBody>
      </p:sp>
    </p:spTree>
    <p:extLst>
      <p:ext uri="{BB962C8B-B14F-4D97-AF65-F5344CB8AC3E}">
        <p14:creationId xmlns:p14="http://schemas.microsoft.com/office/powerpoint/2010/main" val="1784807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5285246" cy="4480560"/>
          </a:xfrm>
        </p:spPr>
        <p:txBody>
          <a:bodyPr>
            <a:normAutofit fontScale="92500" lnSpcReduction="10000"/>
          </a:bodyPr>
          <a:lstStyle/>
          <a:p>
            <a:r>
              <a:rPr lang="nl-NL" sz="1800" dirty="0" smtClean="0">
                <a:solidFill>
                  <a:srgbClr val="000000"/>
                </a:solidFill>
              </a:rPr>
              <a:t>Ieder verhaal heeft </a:t>
            </a:r>
            <a:r>
              <a:rPr lang="nl-NL" sz="1900" u="sng" dirty="0" smtClean="0">
                <a:solidFill>
                  <a:srgbClr val="D1282E"/>
                </a:solidFill>
              </a:rPr>
              <a:t>hoofdpersonen </a:t>
            </a:r>
            <a:r>
              <a:rPr lang="nl-NL" sz="1800" dirty="0" smtClean="0">
                <a:solidFill>
                  <a:srgbClr val="000000"/>
                </a:solidFill>
              </a:rPr>
              <a:t>en </a:t>
            </a:r>
            <a:r>
              <a:rPr lang="nl-NL" sz="1900" u="sng" dirty="0" err="1" smtClean="0">
                <a:solidFill>
                  <a:schemeClr val="tx2"/>
                </a:solidFill>
              </a:rPr>
              <a:t>bijpersonen</a:t>
            </a:r>
            <a:r>
              <a:rPr lang="nl-NL" sz="1900" u="sng" dirty="0" smtClean="0">
                <a:solidFill>
                  <a:schemeClr val="tx2"/>
                </a:solidFill>
              </a:rPr>
              <a:t>.</a:t>
            </a:r>
          </a:p>
          <a:p>
            <a:endParaRPr lang="nl-NL" sz="1800" u="sng" dirty="0">
              <a:solidFill>
                <a:srgbClr val="D1282E"/>
              </a:solidFill>
            </a:endParaRPr>
          </a:p>
          <a:p>
            <a:r>
              <a:rPr lang="nl-NL" sz="1800" u="sng" dirty="0" smtClean="0">
                <a:solidFill>
                  <a:srgbClr val="D1282E"/>
                </a:solidFill>
              </a:rPr>
              <a:t>Hoofdpersonen (</a:t>
            </a:r>
            <a:r>
              <a:rPr lang="nl-NL" sz="1800" u="sng" dirty="0" err="1" smtClean="0">
                <a:solidFill>
                  <a:srgbClr val="D1282E"/>
                </a:solidFill>
              </a:rPr>
              <a:t>round</a:t>
            </a:r>
            <a:r>
              <a:rPr lang="nl-NL" sz="1800" u="sng" dirty="0" smtClean="0">
                <a:solidFill>
                  <a:srgbClr val="D1282E"/>
                </a:solidFill>
              </a:rPr>
              <a:t> </a:t>
            </a:r>
            <a:r>
              <a:rPr lang="nl-NL" sz="1800" u="sng" dirty="0" err="1" smtClean="0">
                <a:solidFill>
                  <a:srgbClr val="D1282E"/>
                </a:solidFill>
              </a:rPr>
              <a:t>character</a:t>
            </a:r>
            <a:r>
              <a:rPr lang="nl-NL" sz="1800" u="sng" dirty="0" smtClean="0">
                <a:solidFill>
                  <a:srgbClr val="D1282E"/>
                </a:solidFill>
              </a:rPr>
              <a:t>) </a:t>
            </a:r>
            <a:r>
              <a:rPr lang="nl-NL" sz="1800" dirty="0" smtClean="0">
                <a:solidFill>
                  <a:srgbClr val="000000"/>
                </a:solidFill>
              </a:rPr>
              <a:t>leer je kennen door wat je leest over hun:</a:t>
            </a:r>
          </a:p>
          <a:p>
            <a:pPr marL="285750" indent="-285750">
              <a:buFont typeface="Arial"/>
              <a:buChar char="•"/>
            </a:pPr>
            <a:r>
              <a:rPr lang="nl-NL" sz="1800" dirty="0" smtClean="0">
                <a:solidFill>
                  <a:srgbClr val="000000"/>
                </a:solidFill>
              </a:rPr>
              <a:t>Uiterlijk</a:t>
            </a:r>
          </a:p>
          <a:p>
            <a:pPr marL="285750" indent="-285750">
              <a:buFont typeface="Arial"/>
              <a:buChar char="•"/>
            </a:pPr>
            <a:r>
              <a:rPr lang="nl-NL" sz="1800" dirty="0" smtClean="0">
                <a:solidFill>
                  <a:srgbClr val="000000"/>
                </a:solidFill>
              </a:rPr>
              <a:t>Leeftijd</a:t>
            </a:r>
          </a:p>
          <a:p>
            <a:pPr marL="285750" indent="-285750">
              <a:buFont typeface="Arial"/>
              <a:buChar char="•"/>
            </a:pPr>
            <a:r>
              <a:rPr lang="nl-NL" sz="1800" dirty="0" smtClean="0">
                <a:solidFill>
                  <a:srgbClr val="000000"/>
                </a:solidFill>
              </a:rPr>
              <a:t>Leefomstandigheden</a:t>
            </a:r>
          </a:p>
          <a:p>
            <a:pPr marL="285750" indent="-285750">
              <a:buFont typeface="Arial"/>
              <a:buChar char="•"/>
            </a:pPr>
            <a:r>
              <a:rPr lang="nl-NL" sz="1800" dirty="0" smtClean="0">
                <a:solidFill>
                  <a:srgbClr val="000000"/>
                </a:solidFill>
              </a:rPr>
              <a:t>Karakter</a:t>
            </a:r>
          </a:p>
          <a:p>
            <a:endParaRPr lang="nl-NL" sz="1800" dirty="0" smtClean="0">
              <a:solidFill>
                <a:srgbClr val="000000"/>
              </a:solidFill>
            </a:endParaRPr>
          </a:p>
          <a:p>
            <a:r>
              <a:rPr lang="nl-NL" sz="1800" u="sng" dirty="0" err="1" smtClean="0">
                <a:solidFill>
                  <a:srgbClr val="D1282E"/>
                </a:solidFill>
              </a:rPr>
              <a:t>Bijpersonen</a:t>
            </a:r>
            <a:r>
              <a:rPr lang="nl-NL" sz="1800" u="sng" dirty="0" smtClean="0">
                <a:solidFill>
                  <a:srgbClr val="D1282E"/>
                </a:solidFill>
              </a:rPr>
              <a:t> </a:t>
            </a:r>
            <a:r>
              <a:rPr lang="nl-NL" sz="1800" u="sng" dirty="0" smtClean="0">
                <a:solidFill>
                  <a:srgbClr val="D1282E"/>
                </a:solidFill>
              </a:rPr>
              <a:t> (flat </a:t>
            </a:r>
            <a:r>
              <a:rPr lang="nl-NL" sz="1800" u="sng" dirty="0" err="1" smtClean="0">
                <a:solidFill>
                  <a:srgbClr val="D1282E"/>
                </a:solidFill>
              </a:rPr>
              <a:t>character</a:t>
            </a:r>
            <a:r>
              <a:rPr lang="nl-NL" sz="1800" u="sng" dirty="0" smtClean="0">
                <a:solidFill>
                  <a:srgbClr val="D1282E"/>
                </a:solidFill>
              </a:rPr>
              <a:t>) </a:t>
            </a:r>
            <a:r>
              <a:rPr lang="nl-NL" sz="1800" dirty="0" smtClean="0">
                <a:solidFill>
                  <a:srgbClr val="000000"/>
                </a:solidFill>
              </a:rPr>
              <a:t>spelen </a:t>
            </a:r>
            <a:r>
              <a:rPr lang="nl-NL" sz="1800" dirty="0" smtClean="0">
                <a:solidFill>
                  <a:srgbClr val="000000"/>
                </a:solidFill>
              </a:rPr>
              <a:t>een minder belangrijke rol. Ze komen maar even voor en worden dus minder goed uitgewerkt.</a:t>
            </a:r>
          </a:p>
          <a:p>
            <a:endParaRPr lang="nl-NL" sz="1800" u="sng" dirty="0">
              <a:solidFill>
                <a:srgbClr val="000000"/>
              </a:solidFill>
            </a:endParaRPr>
          </a:p>
          <a:p>
            <a:endParaRPr lang="nl-NL" sz="1800" u="sng" dirty="0" smtClean="0">
              <a:solidFill>
                <a:srgbClr val="000000"/>
              </a:solidFill>
            </a:endParaRPr>
          </a:p>
          <a:p>
            <a:endParaRPr lang="nl-NL" sz="1800" u="sng" dirty="0">
              <a:solidFill>
                <a:srgbClr val="FF0000"/>
              </a:solidFill>
            </a:endParaRPr>
          </a:p>
          <a:p>
            <a:endParaRPr lang="nl-NL" sz="1800" u="sng" dirty="0" smtClean="0">
              <a:solidFill>
                <a:srgbClr val="FF0000"/>
              </a:solidFill>
            </a:endParaRPr>
          </a:p>
          <a:p>
            <a:endParaRPr lang="nl-NL" dirty="0"/>
          </a:p>
          <a:p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Verhaalpersonen </a:t>
            </a:r>
            <a:endParaRPr lang="nl-NL" dirty="0"/>
          </a:p>
        </p:txBody>
      </p:sp>
      <p:pic>
        <p:nvPicPr>
          <p:cNvPr id="9" name="Tijdelijke aanduiding voor inhoud 5" descr="verhaalpersonag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165" r="66935"/>
          <a:stretch/>
        </p:blipFill>
        <p:spPr>
          <a:xfrm>
            <a:off x="5344530" y="1524318"/>
            <a:ext cx="3548272" cy="4480560"/>
          </a:xfrm>
          <a:prstGeom prst="rect">
            <a:avLst/>
          </a:prstGeom>
        </p:spPr>
      </p:pic>
      <p:sp>
        <p:nvSpPr>
          <p:cNvPr id="10" name="Tijdelijke aanduiding voor inhoud 9"/>
          <p:cNvSpPr>
            <a:spLocks noGrp="1"/>
          </p:cNvSpPr>
          <p:nvPr>
            <p:ph idx="1"/>
          </p:nvPr>
        </p:nvSpPr>
        <p:spPr>
          <a:xfrm>
            <a:off x="5956300" y="1600200"/>
            <a:ext cx="2730500" cy="4480560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6580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5285246" cy="4480560"/>
          </a:xfrm>
        </p:spPr>
        <p:txBody>
          <a:bodyPr>
            <a:normAutofit/>
          </a:bodyPr>
          <a:lstStyle/>
          <a:p>
            <a:r>
              <a:rPr lang="nl-NL" sz="1800" dirty="0" smtClean="0">
                <a:solidFill>
                  <a:srgbClr val="000000"/>
                </a:solidFill>
              </a:rPr>
              <a:t>Terwijl je leest leef je mee met het verhaal. </a:t>
            </a:r>
            <a:endParaRPr lang="nl-NL" sz="1800" dirty="0">
              <a:solidFill>
                <a:srgbClr val="000000"/>
              </a:solidFill>
            </a:endParaRPr>
          </a:p>
          <a:p>
            <a:r>
              <a:rPr lang="nl-NL" sz="1800" dirty="0" smtClean="0">
                <a:solidFill>
                  <a:srgbClr val="000000"/>
                </a:solidFill>
              </a:rPr>
              <a:t>Voor sommige figuren krijg je </a:t>
            </a:r>
            <a:r>
              <a:rPr lang="nl-NL" sz="2000" u="sng" dirty="0" smtClean="0">
                <a:solidFill>
                  <a:srgbClr val="FF6600"/>
                </a:solidFill>
              </a:rPr>
              <a:t>sympathie</a:t>
            </a:r>
            <a:r>
              <a:rPr lang="nl-NL" sz="1800" dirty="0" smtClean="0">
                <a:solidFill>
                  <a:srgbClr val="000000"/>
                </a:solidFill>
              </a:rPr>
              <a:t> aan andere een </a:t>
            </a:r>
            <a:r>
              <a:rPr lang="nl-NL" sz="2000" u="sng" dirty="0" smtClean="0">
                <a:solidFill>
                  <a:srgbClr val="FF6600"/>
                </a:solidFill>
              </a:rPr>
              <a:t>hekel. </a:t>
            </a:r>
            <a:endParaRPr lang="nl-NL" sz="2000" u="sng" dirty="0">
              <a:solidFill>
                <a:srgbClr val="FF6600"/>
              </a:solidFill>
            </a:endParaRPr>
          </a:p>
          <a:p>
            <a:r>
              <a:rPr lang="nl-NL" sz="1800" dirty="0" smtClean="0">
                <a:solidFill>
                  <a:srgbClr val="000000"/>
                </a:solidFill>
              </a:rPr>
              <a:t>De schrijver van het verhaal beïnvloedt </a:t>
            </a:r>
            <a:r>
              <a:rPr lang="nl-NL" sz="2000" u="sng" dirty="0" smtClean="0">
                <a:solidFill>
                  <a:srgbClr val="FF6600"/>
                </a:solidFill>
              </a:rPr>
              <a:t>jouw mening</a:t>
            </a:r>
            <a:r>
              <a:rPr lang="nl-NL" sz="1800" dirty="0" smtClean="0">
                <a:solidFill>
                  <a:srgbClr val="000000"/>
                </a:solidFill>
              </a:rPr>
              <a:t> door wat hij schrijft.</a:t>
            </a:r>
          </a:p>
          <a:p>
            <a:endParaRPr lang="nl-NL" sz="1800" dirty="0">
              <a:solidFill>
                <a:srgbClr val="000000"/>
              </a:solidFill>
            </a:endParaRPr>
          </a:p>
          <a:p>
            <a:r>
              <a:rPr lang="nl-NL" sz="2000" u="sng" dirty="0" smtClean="0">
                <a:solidFill>
                  <a:srgbClr val="FF6600"/>
                </a:solidFill>
              </a:rPr>
              <a:t>De hoofdpersoon </a:t>
            </a:r>
            <a:r>
              <a:rPr lang="nl-NL" sz="1800" dirty="0" smtClean="0">
                <a:solidFill>
                  <a:srgbClr val="000000"/>
                </a:solidFill>
              </a:rPr>
              <a:t>is vaak </a:t>
            </a:r>
            <a:r>
              <a:rPr lang="nl-NL" sz="2000" u="sng" dirty="0" smtClean="0">
                <a:solidFill>
                  <a:srgbClr val="FF6600"/>
                </a:solidFill>
              </a:rPr>
              <a:t>sympathiek.</a:t>
            </a:r>
            <a:r>
              <a:rPr lang="nl-NL" sz="1800" dirty="0" smtClean="0">
                <a:solidFill>
                  <a:srgbClr val="000000"/>
                </a:solidFill>
              </a:rPr>
              <a:t> Het is dan leuker en makkelijker om je met die persoon mee te identificeren.</a:t>
            </a:r>
          </a:p>
          <a:p>
            <a:endParaRPr lang="nl-NL" dirty="0">
              <a:solidFill>
                <a:srgbClr val="000000"/>
              </a:solidFill>
            </a:endParaRPr>
          </a:p>
          <a:p>
            <a:endParaRPr lang="nl-NL" dirty="0">
              <a:solidFill>
                <a:srgbClr val="00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Verhaalpersonen </a:t>
            </a:r>
            <a:endParaRPr lang="nl-NL" dirty="0"/>
          </a:p>
        </p:txBody>
      </p:sp>
      <p:pic>
        <p:nvPicPr>
          <p:cNvPr id="7" name="Tijdelijke aanduiding voor inhoud 7" descr="dexter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83" b="20383"/>
          <a:stretch/>
        </p:blipFill>
        <p:spPr>
          <a:xfrm>
            <a:off x="6096000" y="1206500"/>
            <a:ext cx="2438400" cy="4696460"/>
          </a:xfrm>
        </p:spPr>
      </p:pic>
    </p:spTree>
    <p:extLst>
      <p:ext uri="{BB962C8B-B14F-4D97-AF65-F5344CB8AC3E}">
        <p14:creationId xmlns:p14="http://schemas.microsoft.com/office/powerpoint/2010/main" val="78804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tekst 4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5285246" cy="4480560"/>
          </a:xfrm>
        </p:spPr>
        <p:txBody>
          <a:bodyPr>
            <a:normAutofit/>
          </a:bodyPr>
          <a:lstStyle/>
          <a:p>
            <a:r>
              <a:rPr lang="nl-NL" sz="1800" dirty="0" smtClean="0">
                <a:solidFill>
                  <a:srgbClr val="000000"/>
                </a:solidFill>
              </a:rPr>
              <a:t>Niemand is </a:t>
            </a:r>
            <a:r>
              <a:rPr lang="nl-NL" sz="1800" u="sng" dirty="0" smtClean="0">
                <a:solidFill>
                  <a:srgbClr val="FF0000"/>
                </a:solidFill>
              </a:rPr>
              <a:t>alleen maar</a:t>
            </a:r>
            <a:r>
              <a:rPr lang="nl-NL" sz="1800" dirty="0" smtClean="0">
                <a:solidFill>
                  <a:srgbClr val="000000"/>
                </a:solidFill>
              </a:rPr>
              <a:t> boos, agressief, aardig enz.</a:t>
            </a:r>
          </a:p>
          <a:p>
            <a:endParaRPr lang="nl-NL" sz="1800" dirty="0">
              <a:solidFill>
                <a:srgbClr val="000000"/>
              </a:solidFill>
            </a:endParaRPr>
          </a:p>
          <a:p>
            <a:r>
              <a:rPr lang="nl-NL" sz="1800" u="sng" dirty="0" smtClean="0">
                <a:solidFill>
                  <a:srgbClr val="FF0000"/>
                </a:solidFill>
              </a:rPr>
              <a:t>Karakters </a:t>
            </a:r>
            <a:r>
              <a:rPr lang="nl-NL" sz="1800" dirty="0" smtClean="0">
                <a:solidFill>
                  <a:srgbClr val="000000"/>
                </a:solidFill>
              </a:rPr>
              <a:t>kunnen zich </a:t>
            </a:r>
            <a:r>
              <a:rPr lang="nl-NL" sz="1800" u="sng" dirty="0" smtClean="0">
                <a:solidFill>
                  <a:srgbClr val="FF0000"/>
                </a:solidFill>
              </a:rPr>
              <a:t>ontwikkelen.</a:t>
            </a:r>
            <a:endParaRPr lang="nl-NL" u="sng" dirty="0">
              <a:solidFill>
                <a:srgbClr val="FF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077200" cy="1371600"/>
          </a:xfrm>
        </p:spPr>
        <p:txBody>
          <a:bodyPr/>
          <a:lstStyle/>
          <a:p>
            <a:r>
              <a:rPr lang="nl-NL" dirty="0" smtClean="0"/>
              <a:t>Karakterontwikkeling </a:t>
            </a:r>
            <a:endParaRPr lang="nl-NL" dirty="0"/>
          </a:p>
        </p:txBody>
      </p:sp>
      <p:sp>
        <p:nvSpPr>
          <p:cNvPr id="3" name="PIJL-OMLAAG 2"/>
          <p:cNvSpPr/>
          <p:nvPr/>
        </p:nvSpPr>
        <p:spPr>
          <a:xfrm>
            <a:off x="3621505" y="3092116"/>
            <a:ext cx="457200" cy="6136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ekstvak 3"/>
          <p:cNvSpPr txBox="1"/>
          <p:nvPr/>
        </p:nvSpPr>
        <p:spPr>
          <a:xfrm>
            <a:off x="276727" y="3910263"/>
            <a:ext cx="5257800" cy="15081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nl-NL" dirty="0" smtClean="0"/>
              <a:t>Door </a:t>
            </a:r>
            <a:r>
              <a:rPr lang="nl-NL" b="1" u="sng" dirty="0" smtClean="0">
                <a:solidFill>
                  <a:srgbClr val="FF0000"/>
                </a:solidFill>
              </a:rPr>
              <a:t>gebeurtenissen</a:t>
            </a:r>
            <a:r>
              <a:rPr lang="nl-NL" dirty="0" smtClean="0"/>
              <a:t> in het verhaal:</a:t>
            </a:r>
          </a:p>
          <a:p>
            <a:endParaRPr lang="nl-NL" dirty="0"/>
          </a:p>
          <a:p>
            <a:r>
              <a:rPr lang="nl-NL" dirty="0" smtClean="0"/>
              <a:t>Eerst positief/negatief</a:t>
            </a:r>
            <a:r>
              <a:rPr lang="nl-NL" sz="2800" b="1" dirty="0" smtClean="0">
                <a:solidFill>
                  <a:srgbClr val="FF0000"/>
                </a:solidFill>
              </a:rPr>
              <a:t>&gt;</a:t>
            </a:r>
            <a:r>
              <a:rPr lang="nl-NL" dirty="0" smtClean="0"/>
              <a:t>vervelende /leuke gebeurtenissen</a:t>
            </a:r>
            <a:r>
              <a:rPr lang="nl-NL" sz="2800" b="1" dirty="0" smtClean="0">
                <a:solidFill>
                  <a:srgbClr val="FF0000"/>
                </a:solidFill>
              </a:rPr>
              <a:t>&gt;</a:t>
            </a:r>
            <a:r>
              <a:rPr lang="nl-NL" dirty="0" smtClean="0"/>
              <a:t>vervolgens negatief/positief</a:t>
            </a:r>
            <a:endParaRPr lang="nl-N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2446" y="1811588"/>
            <a:ext cx="3019342" cy="342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929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Tijdelijke aanduiding voor inhoud 4" descr="huiswerk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3" b="5517"/>
          <a:stretch/>
        </p:blipFill>
        <p:spPr>
          <a:xfrm>
            <a:off x="3575050" y="990600"/>
            <a:ext cx="5111750" cy="5448300"/>
          </a:xfrm>
        </p:spPr>
      </p:pic>
      <p:sp>
        <p:nvSpPr>
          <p:cNvPr id="3" name="Tijdelijke aanduiding voor tekst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  <a:p>
            <a:r>
              <a:rPr lang="nl-NL" dirty="0" smtClean="0"/>
              <a:t>Fictie </a:t>
            </a:r>
            <a:r>
              <a:rPr lang="nl-NL" dirty="0" smtClean="0"/>
              <a:t>5.4 </a:t>
            </a:r>
            <a:r>
              <a:rPr lang="nl-NL" dirty="0" err="1" smtClean="0"/>
              <a:t>opdr</a:t>
            </a:r>
            <a:r>
              <a:rPr lang="nl-NL" dirty="0" smtClean="0"/>
              <a:t> 1,2,3,4,5</a:t>
            </a:r>
            <a:endParaRPr lang="nl-NL" dirty="0" smtClean="0"/>
          </a:p>
          <a:p>
            <a:endParaRPr lang="nl-NL" dirty="0"/>
          </a:p>
          <a:p>
            <a:r>
              <a:rPr lang="nl-NL" dirty="0" smtClean="0"/>
              <a:t>Kies een boek uit en neem deze mee om te lezen.</a:t>
            </a:r>
            <a:endParaRPr lang="nl-NL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752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ee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Essentieel.thmx</Template>
  <TotalTime>82</TotalTime>
  <Words>270</Words>
  <Application>Microsoft Office PowerPoint</Application>
  <PresentationFormat>Diavoorstelling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Essentieel</vt:lpstr>
      <vt:lpstr>Fictie 1.1</vt:lpstr>
      <vt:lpstr>Aan het einde van deze les weet je</vt:lpstr>
      <vt:lpstr>Wat gaan we doen?</vt:lpstr>
      <vt:lpstr>Even lezen</vt:lpstr>
      <vt:lpstr>Verhaalpersonen </vt:lpstr>
      <vt:lpstr>Verhaalpersonen </vt:lpstr>
      <vt:lpstr>Karakterontwikkeling </vt:lpstr>
      <vt:lpstr>Opdrachten</vt:lpstr>
    </vt:vector>
  </TitlesOfParts>
  <Company>Remco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Fictie 1.1</dc:title>
  <dc:creator>VNRE Vrancken</dc:creator>
  <cp:lastModifiedBy>Vrancken, Remco</cp:lastModifiedBy>
  <cp:revision>13</cp:revision>
  <dcterms:created xsi:type="dcterms:W3CDTF">2015-08-26T13:16:10Z</dcterms:created>
  <dcterms:modified xsi:type="dcterms:W3CDTF">2016-06-07T12:08:42Z</dcterms:modified>
</cp:coreProperties>
</file>