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7" r:id="rId4"/>
    <p:sldId id="270" r:id="rId5"/>
    <p:sldId id="274" r:id="rId6"/>
    <p:sldId id="271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67"/>
            <p14:sldId id="270"/>
            <p14:sldId id="274"/>
            <p14:sldId id="271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maart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maart 17,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maart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zetaal.nl/taaladvies/advies/dan-als" TargetMode="External"/><Relationship Id="rId4" Type="http://schemas.openxmlformats.org/officeDocument/2006/relationships/hyperlink" Target="https://onzetaal.nl/taaladvies/advies/omdat-doordat" TargetMode="External"/><Relationship Id="rId5" Type="http://schemas.openxmlformats.org/officeDocument/2006/relationships/hyperlink" Target="http://taaladvies.net/taal/advies/vraag/1667/fungeren_als_functioneren_als/" TargetMode="External"/><Relationship Id="rId6" Type="http://schemas.openxmlformats.org/officeDocument/2006/relationships/hyperlink" Target="https://onzetaal.nl/taaladvies/advies/danken-aan-wijten-aan" TargetMode="External"/><Relationship Id="rId7" Type="http://schemas.openxmlformats.org/officeDocument/2006/relationships/hyperlink" Target="https://onzetaal.nl/taaladvies/advies/heel-hele-fijne-vakanti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nzetaal.nl/taaladvies/advies/hun-he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 1.5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uiteenzetting </a:t>
            </a:r>
          </a:p>
          <a:p>
            <a:r>
              <a:rPr lang="nl-NL" dirty="0" smtClean="0"/>
              <a:t>Lastige woordparen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hen/hun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Je </a:t>
            </a:r>
            <a:r>
              <a:rPr lang="nl-NL" dirty="0"/>
              <a:t>gebruikt </a:t>
            </a:r>
            <a:r>
              <a:rPr lang="nl-NL" u="sng" dirty="0">
                <a:solidFill>
                  <a:srgbClr val="FF0000"/>
                </a:solidFill>
              </a:rPr>
              <a:t>hen als lijdend voorwerp </a:t>
            </a:r>
            <a:r>
              <a:rPr lang="nl-NL" dirty="0"/>
              <a:t>en na een </a:t>
            </a:r>
            <a:r>
              <a:rPr lang="nl-NL" u="sng" dirty="0">
                <a:solidFill>
                  <a:srgbClr val="FF0000"/>
                </a:solidFill>
              </a:rPr>
              <a:t>voorzetsel</a:t>
            </a:r>
            <a:r>
              <a:rPr lang="nl-NL" u="sng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1" dirty="0" smtClean="0"/>
              <a:t>De </a:t>
            </a:r>
            <a:r>
              <a:rPr lang="nl-NL" b="0" i="1" dirty="0"/>
              <a:t>tuinman heeft </a:t>
            </a:r>
            <a:r>
              <a:rPr lang="nl-NL" i="1" dirty="0">
                <a:solidFill>
                  <a:srgbClr val="FF0000"/>
                </a:solidFill>
              </a:rPr>
              <a:t>hen</a:t>
            </a:r>
            <a:r>
              <a:rPr lang="nl-NL" b="0" i="1" dirty="0"/>
              <a:t> niet </a:t>
            </a:r>
            <a:r>
              <a:rPr lang="nl-NL" b="0" i="1" dirty="0" smtClean="0"/>
              <a:t>gezien,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1" dirty="0" smtClean="0"/>
              <a:t>Wij </a:t>
            </a:r>
            <a:r>
              <a:rPr lang="nl-NL" b="0" i="1" dirty="0"/>
              <a:t>hebben steeds aan </a:t>
            </a:r>
            <a:r>
              <a:rPr lang="nl-NL" i="1" dirty="0">
                <a:solidFill>
                  <a:srgbClr val="FF0000"/>
                </a:solidFill>
              </a:rPr>
              <a:t>hen</a:t>
            </a:r>
            <a:r>
              <a:rPr lang="nl-NL" b="0" i="1" dirty="0"/>
              <a:t> gedacht. </a:t>
            </a:r>
            <a:endParaRPr lang="nl-NL" b="0" i="1" dirty="0" smtClean="0"/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/>
              <a:t>gebruikt hun als meewerkend voorwerp</a:t>
            </a:r>
            <a:r>
              <a:rPr lang="nl-NL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1" dirty="0" smtClean="0"/>
              <a:t>We </a:t>
            </a:r>
            <a:r>
              <a:rPr lang="nl-NL" b="0" i="1" dirty="0"/>
              <a:t>hebben </a:t>
            </a:r>
            <a:r>
              <a:rPr lang="nl-NL" i="1" dirty="0">
                <a:solidFill>
                  <a:srgbClr val="FF0000"/>
                </a:solidFill>
              </a:rPr>
              <a:t>hun</a:t>
            </a:r>
            <a:r>
              <a:rPr lang="nl-NL" b="0" i="1" dirty="0"/>
              <a:t> een bos bloemen gegeven. </a:t>
            </a:r>
            <a:endParaRPr lang="nl-NL" b="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1" dirty="0" smtClean="0"/>
              <a:t>We hebben </a:t>
            </a:r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b="0" i="1" dirty="0" smtClean="0"/>
              <a:t> geantwoord</a:t>
            </a:r>
          </a:p>
          <a:p>
            <a:endParaRPr lang="nl-NL" dirty="0"/>
          </a:p>
          <a:p>
            <a:r>
              <a:rPr lang="nl-NL" dirty="0" smtClean="0"/>
              <a:t>Je </a:t>
            </a:r>
            <a:r>
              <a:rPr lang="nl-NL" dirty="0"/>
              <a:t>gebruikt hun </a:t>
            </a:r>
            <a:r>
              <a:rPr lang="nl-NL" dirty="0">
                <a:solidFill>
                  <a:srgbClr val="FF0000"/>
                </a:solidFill>
              </a:rPr>
              <a:t>nooit als onderwerp</a:t>
            </a:r>
            <a:r>
              <a:rPr lang="nl-NL" dirty="0"/>
              <a:t>. 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Fout </a:t>
            </a:r>
            <a:r>
              <a:rPr lang="nl-NL" dirty="0"/>
              <a:t>is: </a:t>
            </a:r>
            <a:r>
              <a:rPr lang="nl-NL" dirty="0">
                <a:solidFill>
                  <a:srgbClr val="FF0000"/>
                </a:solidFill>
              </a:rPr>
              <a:t>Hun</a:t>
            </a:r>
            <a:r>
              <a:rPr lang="nl-NL" dirty="0"/>
              <a:t> zijn stom geweest. 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Goed </a:t>
            </a:r>
            <a:r>
              <a:rPr lang="nl-NL" dirty="0"/>
              <a:t>is</a:t>
            </a:r>
            <a:r>
              <a:rPr lang="nl-NL" dirty="0" smtClean="0"/>
              <a:t>: </a:t>
            </a:r>
            <a:r>
              <a:rPr lang="nl-NL" dirty="0" smtClean="0">
                <a:solidFill>
                  <a:srgbClr val="FF0000"/>
                </a:solidFill>
              </a:rPr>
              <a:t>Zij</a:t>
            </a:r>
            <a:r>
              <a:rPr lang="nl-NL" dirty="0" smtClean="0"/>
              <a:t> </a:t>
            </a:r>
            <a:r>
              <a:rPr lang="nl-NL" dirty="0"/>
              <a:t>zijn stom geweest.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998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 smtClean="0"/>
              <a:t>Start paragraaf 1.5 lezen met korte opdracht</a:t>
            </a:r>
          </a:p>
          <a:p>
            <a:endParaRPr lang="nl-NL" dirty="0"/>
          </a:p>
          <a:p>
            <a:r>
              <a:rPr lang="nl-NL" dirty="0" smtClean="0"/>
              <a:t>Stuk theorie uiteenzetting/lastige woordparen</a:t>
            </a:r>
          </a:p>
          <a:p>
            <a:endParaRPr lang="nl-NL" dirty="0"/>
          </a:p>
          <a:p>
            <a:r>
              <a:rPr lang="nl-NL" dirty="0" smtClean="0"/>
              <a:t>Maak opdracht 4 </a:t>
            </a:r>
            <a:r>
              <a:rPr lang="nl-NL" dirty="0" err="1" smtClean="0"/>
              <a:t>blz</a:t>
            </a:r>
            <a:r>
              <a:rPr lang="nl-NL" dirty="0" smtClean="0"/>
              <a:t> 30</a:t>
            </a:r>
          </a:p>
          <a:p>
            <a:endParaRPr lang="nl-NL" dirty="0" smtClean="0"/>
          </a:p>
          <a:p>
            <a:r>
              <a:rPr lang="nl-NL" smtClean="0"/>
              <a:t>Start met  </a:t>
            </a:r>
            <a:r>
              <a:rPr lang="nl-NL" dirty="0" smtClean="0"/>
              <a:t>de opdracht op Google Classroom ‘de uiteenzetting’</a:t>
            </a:r>
          </a:p>
          <a:p>
            <a:endParaRPr lang="nl-NL" dirty="0"/>
          </a:p>
          <a:p>
            <a:r>
              <a:rPr lang="nl-NL" dirty="0" smtClean="0"/>
              <a:t>Afsluiting </a:t>
            </a:r>
            <a:r>
              <a:rPr lang="nl-NL" dirty="0" err="1"/>
              <a:t>K</a:t>
            </a:r>
            <a:r>
              <a:rPr lang="nl-NL" dirty="0" err="1" smtClean="0"/>
              <a:t>ahoot</a:t>
            </a:r>
            <a:r>
              <a:rPr lang="nl-NL" dirty="0" smtClean="0"/>
              <a:t> lastige woordparen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758" y="4608214"/>
            <a:ext cx="1919274" cy="2135530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jij nog van schrijven?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 </a:t>
            </a:r>
            <a:r>
              <a:rPr lang="nl-NL" dirty="0"/>
              <a:t>Wat moet de lezer </a:t>
            </a:r>
            <a:r>
              <a:rPr lang="nl-NL" dirty="0">
                <a:solidFill>
                  <a:srgbClr val="FF0000"/>
                </a:solidFill>
              </a:rPr>
              <a:t>in elk geval te weten </a:t>
            </a:r>
            <a:r>
              <a:rPr lang="nl-NL" dirty="0"/>
              <a:t>komen als hij de </a:t>
            </a:r>
            <a:r>
              <a:rPr lang="nl-NL" dirty="0">
                <a:solidFill>
                  <a:srgbClr val="FF0000"/>
                </a:solidFill>
              </a:rPr>
              <a:t>inleiding</a:t>
            </a:r>
            <a:r>
              <a:rPr lang="nl-NL" dirty="0"/>
              <a:t> leest van een tekst?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Als </a:t>
            </a:r>
            <a:r>
              <a:rPr lang="nl-NL" dirty="0"/>
              <a:t>je een </a:t>
            </a:r>
            <a:r>
              <a:rPr lang="nl-NL" dirty="0">
                <a:solidFill>
                  <a:srgbClr val="FF0000"/>
                </a:solidFill>
              </a:rPr>
              <a:t>betoog schrijft</a:t>
            </a:r>
            <a:r>
              <a:rPr lang="nl-NL" dirty="0"/>
              <a:t>, wat maak je </a:t>
            </a:r>
            <a:r>
              <a:rPr lang="nl-NL" dirty="0" smtClean="0"/>
              <a:t>dan </a:t>
            </a:r>
            <a:r>
              <a:rPr lang="nl-NL" dirty="0"/>
              <a:t>duidelijk?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Als </a:t>
            </a:r>
            <a:r>
              <a:rPr lang="nl-NL" dirty="0"/>
              <a:t>je een </a:t>
            </a:r>
            <a:r>
              <a:rPr lang="nl-NL" dirty="0">
                <a:solidFill>
                  <a:srgbClr val="FF0000"/>
                </a:solidFill>
              </a:rPr>
              <a:t>ingezonden brief schrijft, </a:t>
            </a:r>
            <a:r>
              <a:rPr lang="nl-NL" dirty="0"/>
              <a:t>noem je de </a:t>
            </a:r>
            <a:r>
              <a:rPr lang="nl-NL" dirty="0">
                <a:solidFill>
                  <a:srgbClr val="FF0000"/>
                </a:solidFill>
              </a:rPr>
              <a:t>aanleiding </a:t>
            </a:r>
            <a:r>
              <a:rPr lang="nl-NL" dirty="0"/>
              <a:t>van je brief. Wat betekent dit</a:t>
            </a:r>
            <a:r>
              <a:rPr lang="nl-NL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binnenkomer </a:t>
            </a:r>
            <a:r>
              <a:rPr lang="nl-NL" dirty="0">
                <a:solidFill>
                  <a:srgbClr val="FF0000"/>
                </a:solidFill>
              </a:rPr>
              <a:t>is een pakkend begin </a:t>
            </a:r>
            <a:r>
              <a:rPr lang="nl-NL" dirty="0"/>
              <a:t>van een tekst. </a:t>
            </a:r>
            <a:r>
              <a:rPr lang="nl-NL" dirty="0" smtClean="0"/>
              <a:t>Daarmee trek </a:t>
            </a:r>
            <a:r>
              <a:rPr lang="nl-NL" dirty="0"/>
              <a:t>je meteen de aandacht van de lezer</a:t>
            </a:r>
            <a:r>
              <a:rPr lang="nl-NL" dirty="0" smtClean="0"/>
              <a:t>. Geef </a:t>
            </a:r>
            <a:r>
              <a:rPr lang="nl-NL" dirty="0">
                <a:solidFill>
                  <a:srgbClr val="FF0000"/>
                </a:solidFill>
              </a:rPr>
              <a:t>drie voorbeelden </a:t>
            </a:r>
            <a:r>
              <a:rPr lang="nl-NL" dirty="0"/>
              <a:t>van soorten binnenkomers.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uiteenzetting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/>
              <a:t>Tekstdoel: informeren</a:t>
            </a:r>
          </a:p>
          <a:p>
            <a:endParaRPr lang="nl-NL" dirty="0"/>
          </a:p>
          <a:p>
            <a:r>
              <a:rPr lang="nl-NL" u="sng" dirty="0" smtClean="0"/>
              <a:t>Wat is een uiteenzetting: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Er wordt </a:t>
            </a:r>
            <a:r>
              <a:rPr lang="nl-NL" dirty="0" smtClean="0">
                <a:solidFill>
                  <a:srgbClr val="FF0000"/>
                </a:solidFill>
              </a:rPr>
              <a:t>uitleg</a:t>
            </a:r>
            <a:r>
              <a:rPr lang="nl-NL" dirty="0" smtClean="0"/>
              <a:t> (iets uiteenzetten) gegeven over een onderwerp.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Vrijwel alleen </a:t>
            </a:r>
            <a:r>
              <a:rPr lang="nl-NL" dirty="0" smtClean="0">
                <a:solidFill>
                  <a:srgbClr val="FF0000"/>
                </a:solidFill>
              </a:rPr>
              <a:t>objectieve informatie </a:t>
            </a:r>
            <a:r>
              <a:rPr lang="nl-NL" dirty="0" smtClean="0"/>
              <a:t>(geen mening van de auteur!)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Gebruikelijke </a:t>
            </a:r>
            <a:r>
              <a:rPr lang="nl-NL" dirty="0" smtClean="0">
                <a:solidFill>
                  <a:srgbClr val="FF0000"/>
                </a:solidFill>
              </a:rPr>
              <a:t>opbouw</a:t>
            </a:r>
            <a:r>
              <a:rPr lang="nl-NL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Inleiding</a:t>
            </a:r>
            <a:r>
              <a:rPr lang="nl-NL" dirty="0" smtClean="0"/>
              <a:t> (introductie van het onderwerp)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Kern</a:t>
            </a:r>
            <a:r>
              <a:rPr lang="nl-NL" dirty="0" smtClean="0"/>
              <a:t> (de informatie over het onderwerp)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Slot</a:t>
            </a:r>
            <a:r>
              <a:rPr lang="nl-NL" dirty="0" smtClean="0"/>
              <a:t> (conclusie/samenvatting)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783" y="652462"/>
            <a:ext cx="20764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4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1360"/>
            <a:ext cx="5791200" cy="1371600"/>
          </a:xfrm>
        </p:spPr>
        <p:txBody>
          <a:bodyPr/>
          <a:lstStyle/>
          <a:p>
            <a:r>
              <a:rPr lang="nl-NL" dirty="0" smtClean="0"/>
              <a:t>Alternatieve opbouw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BLZ 28 van je boek!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887" y="2288547"/>
            <a:ext cx="6061998" cy="427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2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van uiteenzettingen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Beschrijven van een </a:t>
            </a:r>
            <a:r>
              <a:rPr lang="nl-NL" dirty="0" smtClean="0">
                <a:solidFill>
                  <a:srgbClr val="FF0000"/>
                </a:solidFill>
              </a:rPr>
              <a:t>(natuur)verschijnsel.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Er wordt een </a:t>
            </a:r>
            <a:r>
              <a:rPr lang="nl-NL" dirty="0" smtClean="0">
                <a:solidFill>
                  <a:srgbClr val="FF0000"/>
                </a:solidFill>
              </a:rPr>
              <a:t>probleem</a:t>
            </a:r>
            <a:r>
              <a:rPr lang="nl-NL" dirty="0" smtClean="0"/>
              <a:t> uitgelegd (bijvoorbeeld vluchtelingenprobleem).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Uitkomsten</a:t>
            </a:r>
            <a:r>
              <a:rPr lang="nl-NL" dirty="0" smtClean="0"/>
              <a:t> van een onderzoek.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634" y="3760630"/>
            <a:ext cx="2562225" cy="17811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236" y="3879692"/>
            <a:ext cx="20955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woordparen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6694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Dat is niet eerlijk, </a:t>
            </a:r>
            <a:r>
              <a:rPr lang="nl-NL" u="sng" dirty="0" smtClean="0">
                <a:solidFill>
                  <a:srgbClr val="FF0000"/>
                </a:solidFill>
              </a:rPr>
              <a:t>hun/zij </a:t>
            </a:r>
            <a:r>
              <a:rPr lang="nl-NL" dirty="0" smtClean="0"/>
              <a:t>deden het ook!</a:t>
            </a:r>
          </a:p>
          <a:p>
            <a:endParaRPr lang="nl-NL" dirty="0"/>
          </a:p>
          <a:p>
            <a:r>
              <a:rPr lang="nl-NL" dirty="0" smtClean="0"/>
              <a:t>Ik </a:t>
            </a:r>
            <a:r>
              <a:rPr lang="nl-NL" u="sng" dirty="0" smtClean="0">
                <a:solidFill>
                  <a:srgbClr val="FF0000"/>
                </a:solidFill>
              </a:rPr>
              <a:t>kon/ken </a:t>
            </a:r>
            <a:r>
              <a:rPr lang="nl-NL" dirty="0" smtClean="0"/>
              <a:t>hem nog van vroeger!</a:t>
            </a:r>
          </a:p>
          <a:p>
            <a:endParaRPr lang="nl-NL" dirty="0"/>
          </a:p>
          <a:p>
            <a:r>
              <a:rPr lang="nl-NL" dirty="0" smtClean="0"/>
              <a:t>De lekkage is </a:t>
            </a:r>
            <a:r>
              <a:rPr lang="nl-NL" u="sng" dirty="0" smtClean="0">
                <a:solidFill>
                  <a:srgbClr val="FF0000"/>
                </a:solidFill>
              </a:rPr>
              <a:t>te danken/te wijten aan </a:t>
            </a:r>
            <a:r>
              <a:rPr lang="nl-NL" dirty="0" smtClean="0"/>
              <a:t>de kapotte dakgoot.</a:t>
            </a:r>
          </a:p>
          <a:p>
            <a:endParaRPr lang="nl-NL" dirty="0"/>
          </a:p>
          <a:p>
            <a:r>
              <a:rPr lang="nl-NL" u="sng" dirty="0" smtClean="0">
                <a:solidFill>
                  <a:srgbClr val="FF0000"/>
                </a:solidFill>
              </a:rPr>
              <a:t>Doordat/omdat </a:t>
            </a:r>
            <a:r>
              <a:rPr lang="nl-NL" dirty="0" smtClean="0"/>
              <a:t>het regende ben ik drijfnat geworden</a:t>
            </a:r>
          </a:p>
          <a:p>
            <a:endParaRPr lang="nl-NL" dirty="0"/>
          </a:p>
          <a:p>
            <a:r>
              <a:rPr lang="nl-NL" dirty="0" smtClean="0"/>
              <a:t>Hij heeft het beter gedaan </a:t>
            </a:r>
            <a:r>
              <a:rPr lang="nl-NL" u="sng" dirty="0" smtClean="0">
                <a:solidFill>
                  <a:srgbClr val="FF0000"/>
                </a:solidFill>
              </a:rPr>
              <a:t>dan/als  mij/ik</a:t>
            </a:r>
          </a:p>
          <a:p>
            <a:endParaRPr lang="nl-NL" u="sng" dirty="0">
              <a:solidFill>
                <a:srgbClr val="000000"/>
              </a:solidFill>
            </a:endParaRPr>
          </a:p>
          <a:p>
            <a:r>
              <a:rPr lang="nl-NL" b="0" dirty="0" smtClean="0">
                <a:solidFill>
                  <a:srgbClr val="000000"/>
                </a:solidFill>
              </a:rPr>
              <a:t>Dat was een </a:t>
            </a:r>
            <a:r>
              <a:rPr lang="nl-NL" u="sng" dirty="0" smtClean="0">
                <a:solidFill>
                  <a:schemeClr val="tx2"/>
                </a:solidFill>
              </a:rPr>
              <a:t>heel/hele </a:t>
            </a:r>
            <a:r>
              <a:rPr lang="nl-NL" b="0" dirty="0" smtClean="0">
                <a:solidFill>
                  <a:srgbClr val="000000"/>
                </a:solidFill>
              </a:rPr>
              <a:t>mooie ervaring!</a:t>
            </a:r>
          </a:p>
          <a:p>
            <a:endParaRPr lang="nl-NL" b="0" dirty="0" smtClean="0">
              <a:solidFill>
                <a:srgbClr val="000000"/>
              </a:solidFill>
            </a:endParaRPr>
          </a:p>
          <a:p>
            <a:r>
              <a:rPr lang="nl-NL" b="0" dirty="0" smtClean="0">
                <a:solidFill>
                  <a:srgbClr val="000000"/>
                </a:solidFill>
              </a:rPr>
              <a:t>Gaan jullie echt een </a:t>
            </a:r>
            <a:r>
              <a:rPr lang="nl-NL" u="sng" dirty="0" smtClean="0">
                <a:solidFill>
                  <a:srgbClr val="D1282E"/>
                </a:solidFill>
              </a:rPr>
              <a:t>heel/hele </a:t>
            </a:r>
            <a:r>
              <a:rPr lang="nl-NL" b="0" dirty="0" smtClean="0">
                <a:solidFill>
                  <a:srgbClr val="000000"/>
                </a:solidFill>
              </a:rPr>
              <a:t>week naar Zeeland?</a:t>
            </a:r>
          </a:p>
          <a:p>
            <a:endParaRPr lang="nl-NL" b="0" dirty="0" smtClean="0">
              <a:solidFill>
                <a:srgbClr val="000000"/>
              </a:solidFill>
            </a:endParaRPr>
          </a:p>
          <a:p>
            <a:endParaRPr lang="nl-NL" b="0" dirty="0">
              <a:solidFill>
                <a:srgbClr val="000000"/>
              </a:solidFill>
            </a:endParaRPr>
          </a:p>
          <a:p>
            <a:endParaRPr lang="nl-NL" b="0" dirty="0" smtClean="0">
              <a:solidFill>
                <a:srgbClr val="000000"/>
              </a:solidFill>
            </a:endParaRPr>
          </a:p>
          <a:p>
            <a:endParaRPr lang="nl-NL" u="sng" dirty="0">
              <a:solidFill>
                <a:srgbClr val="FF0000"/>
              </a:solidFill>
            </a:endParaRPr>
          </a:p>
          <a:p>
            <a:endParaRPr lang="nl-NL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0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Lastige woordparen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Soms weet je niet welk woord je moet gebruiken:</a:t>
            </a:r>
          </a:p>
          <a:p>
            <a:endParaRPr lang="nl-NL" dirty="0"/>
          </a:p>
          <a:p>
            <a:r>
              <a:rPr lang="nl-NL" dirty="0" smtClean="0"/>
              <a:t>Ze lijken op elkaar qua </a:t>
            </a:r>
            <a:r>
              <a:rPr lang="nl-NL" u="sng" dirty="0" smtClean="0">
                <a:solidFill>
                  <a:srgbClr val="FF0000"/>
                </a:solidFill>
              </a:rPr>
              <a:t>vorm</a:t>
            </a:r>
            <a:r>
              <a:rPr lang="nl-NL" dirty="0" smtClean="0"/>
              <a:t>                   kennen/konden</a:t>
            </a:r>
          </a:p>
          <a:p>
            <a:endParaRPr lang="nl-NL" dirty="0" smtClean="0"/>
          </a:p>
          <a:p>
            <a:r>
              <a:rPr lang="nl-NL" dirty="0" smtClean="0"/>
              <a:t>Niet weten van de </a:t>
            </a:r>
            <a:r>
              <a:rPr lang="nl-NL" u="sng" dirty="0" smtClean="0">
                <a:solidFill>
                  <a:srgbClr val="FF0000"/>
                </a:solidFill>
              </a:rPr>
              <a:t>regels</a:t>
            </a:r>
            <a:r>
              <a:rPr lang="nl-NL" dirty="0" smtClean="0"/>
              <a:t>                  omdat/doordat als/dan</a:t>
            </a:r>
          </a:p>
          <a:p>
            <a:endParaRPr lang="nl-NL" dirty="0" smtClean="0"/>
          </a:p>
          <a:p>
            <a:r>
              <a:rPr lang="nl-NL" dirty="0" smtClean="0"/>
              <a:t>Lijken op elkaar qua </a:t>
            </a:r>
            <a:r>
              <a:rPr lang="nl-NL" u="sng" dirty="0" smtClean="0">
                <a:solidFill>
                  <a:srgbClr val="FF0000"/>
                </a:solidFill>
              </a:rPr>
              <a:t>betekenis</a:t>
            </a:r>
            <a:r>
              <a:rPr lang="nl-NL" dirty="0" smtClean="0"/>
              <a:t>                 wijten aan/danken aan</a:t>
            </a:r>
          </a:p>
          <a:p>
            <a:endParaRPr lang="nl-NL" sz="1600" b="0" u="sng" dirty="0" smtClean="0"/>
          </a:p>
          <a:p>
            <a:r>
              <a:rPr lang="nl-NL" sz="1600" b="0" u="sng" dirty="0" smtClean="0"/>
              <a:t>Naslagwerk:</a:t>
            </a:r>
          </a:p>
          <a:p>
            <a:r>
              <a:rPr lang="nl-NL" sz="1500" dirty="0" smtClean="0">
                <a:solidFill>
                  <a:srgbClr val="D1282E"/>
                </a:solidFill>
              </a:rPr>
              <a:t>Hen/</a:t>
            </a:r>
            <a:r>
              <a:rPr lang="nl-NL" sz="1500" dirty="0">
                <a:solidFill>
                  <a:srgbClr val="D1282E"/>
                </a:solidFill>
              </a:rPr>
              <a:t>hun: </a:t>
            </a:r>
            <a:r>
              <a:rPr lang="nl-NL" sz="1500" dirty="0" err="1">
                <a:hlinkClick r:id="rId2"/>
              </a:rPr>
              <a:t>https</a:t>
            </a:r>
            <a:r>
              <a:rPr lang="nl-NL" sz="1500" dirty="0">
                <a:hlinkClick r:id="rId2"/>
              </a:rPr>
              <a:t>://</a:t>
            </a:r>
            <a:r>
              <a:rPr lang="nl-NL" sz="1500" dirty="0" err="1">
                <a:hlinkClick r:id="rId2"/>
              </a:rPr>
              <a:t>onzetaal.nl</a:t>
            </a:r>
            <a:r>
              <a:rPr lang="nl-NL" sz="1500" dirty="0">
                <a:hlinkClick r:id="rId2"/>
              </a:rPr>
              <a:t>/taaladvies/advies/hun-hen</a:t>
            </a:r>
            <a:endParaRPr lang="nl-NL" sz="1500" dirty="0" smtClean="0"/>
          </a:p>
          <a:p>
            <a:r>
              <a:rPr lang="nl-NL" sz="1500" dirty="0" smtClean="0">
                <a:solidFill>
                  <a:srgbClr val="D1282E"/>
                </a:solidFill>
              </a:rPr>
              <a:t>Als</a:t>
            </a:r>
            <a:r>
              <a:rPr lang="nl-NL" sz="1500" dirty="0">
                <a:solidFill>
                  <a:srgbClr val="D1282E"/>
                </a:solidFill>
              </a:rPr>
              <a:t>/dan: </a:t>
            </a:r>
            <a:r>
              <a:rPr lang="nl-NL" sz="1500" dirty="0" err="1">
                <a:solidFill>
                  <a:srgbClr val="D1282E"/>
                </a:solidFill>
                <a:hlinkClick r:id="rId3"/>
              </a:rPr>
              <a:t>https</a:t>
            </a:r>
            <a:r>
              <a:rPr lang="nl-NL" sz="1500" dirty="0">
                <a:solidFill>
                  <a:srgbClr val="D1282E"/>
                </a:solidFill>
                <a:hlinkClick r:id="rId3"/>
              </a:rPr>
              <a:t>://</a:t>
            </a:r>
            <a:r>
              <a:rPr lang="nl-NL" sz="1500" dirty="0" err="1">
                <a:solidFill>
                  <a:srgbClr val="D1282E"/>
                </a:solidFill>
                <a:hlinkClick r:id="rId3"/>
              </a:rPr>
              <a:t>onzetaal.nl</a:t>
            </a:r>
            <a:r>
              <a:rPr lang="nl-NL" sz="1500" dirty="0">
                <a:solidFill>
                  <a:srgbClr val="D1282E"/>
                </a:solidFill>
                <a:hlinkClick r:id="rId3"/>
              </a:rPr>
              <a:t>/taaladvies/advies/dan-als</a:t>
            </a:r>
            <a:endParaRPr lang="nl-NL" sz="1500" dirty="0" smtClean="0">
              <a:solidFill>
                <a:srgbClr val="D1282E"/>
              </a:solidFill>
            </a:endParaRPr>
          </a:p>
          <a:p>
            <a:r>
              <a:rPr lang="nl-NL" sz="1500" dirty="0" smtClean="0">
                <a:solidFill>
                  <a:srgbClr val="D1282E"/>
                </a:solidFill>
              </a:rPr>
              <a:t>Doordat</a:t>
            </a:r>
            <a:r>
              <a:rPr lang="nl-NL" sz="1500" dirty="0">
                <a:solidFill>
                  <a:srgbClr val="D1282E"/>
                </a:solidFill>
              </a:rPr>
              <a:t>/</a:t>
            </a:r>
            <a:r>
              <a:rPr lang="nl-NL" sz="1500" dirty="0" smtClean="0">
                <a:solidFill>
                  <a:srgbClr val="D1282E"/>
                </a:solidFill>
              </a:rPr>
              <a:t>omdat: </a:t>
            </a:r>
            <a:r>
              <a:rPr lang="nl-NL" sz="1500" dirty="0" err="1" smtClean="0">
                <a:solidFill>
                  <a:srgbClr val="D1282E"/>
                </a:solidFill>
                <a:hlinkClick r:id="rId4"/>
              </a:rPr>
              <a:t>https</a:t>
            </a:r>
            <a:r>
              <a:rPr lang="nl-NL" sz="1500" dirty="0">
                <a:solidFill>
                  <a:srgbClr val="D1282E"/>
                </a:solidFill>
                <a:hlinkClick r:id="rId4"/>
              </a:rPr>
              <a:t>://</a:t>
            </a:r>
            <a:r>
              <a:rPr lang="nl-NL" sz="1500" dirty="0" err="1">
                <a:solidFill>
                  <a:srgbClr val="D1282E"/>
                </a:solidFill>
                <a:hlinkClick r:id="rId4"/>
              </a:rPr>
              <a:t>onzetaal.nl</a:t>
            </a:r>
            <a:r>
              <a:rPr lang="nl-NL" sz="1500" dirty="0">
                <a:solidFill>
                  <a:srgbClr val="D1282E"/>
                </a:solidFill>
                <a:hlinkClick r:id="rId4"/>
              </a:rPr>
              <a:t>/taaladvies/advies/omdat-</a:t>
            </a:r>
            <a:r>
              <a:rPr lang="nl-NL" sz="1500" dirty="0" smtClean="0">
                <a:solidFill>
                  <a:srgbClr val="D1282E"/>
                </a:solidFill>
                <a:hlinkClick r:id="rId4"/>
              </a:rPr>
              <a:t>doordat </a:t>
            </a:r>
            <a:endParaRPr lang="nl-NL" sz="1500" dirty="0" smtClean="0">
              <a:solidFill>
                <a:srgbClr val="D1282E"/>
              </a:solidFill>
            </a:endParaRPr>
          </a:p>
          <a:p>
            <a:r>
              <a:rPr lang="nl-NL" sz="1500" dirty="0" smtClean="0">
                <a:solidFill>
                  <a:srgbClr val="D1282E"/>
                </a:solidFill>
              </a:rPr>
              <a:t>Functioneren/fungeren: </a:t>
            </a:r>
            <a:r>
              <a:rPr lang="nl-NL" sz="1500" dirty="0" smtClean="0">
                <a:hlinkClick r:id="rId5"/>
              </a:rPr>
              <a:t>http://</a:t>
            </a:r>
            <a:r>
              <a:rPr lang="nl-NL" sz="1500" dirty="0" err="1" smtClean="0">
                <a:hlinkClick r:id="rId5"/>
              </a:rPr>
              <a:t>taaladvies.net</a:t>
            </a:r>
            <a:r>
              <a:rPr lang="nl-NL" sz="1500" dirty="0" smtClean="0">
                <a:hlinkClick r:id="rId5"/>
              </a:rPr>
              <a:t>/taal/advies/vraag/1667/</a:t>
            </a:r>
            <a:r>
              <a:rPr lang="nl-NL" sz="1500" dirty="0" err="1" smtClean="0">
                <a:hlinkClick r:id="rId5"/>
              </a:rPr>
              <a:t>fungeren_als_functioneren_als</a:t>
            </a:r>
            <a:r>
              <a:rPr lang="nl-NL" sz="1500" dirty="0" smtClean="0">
                <a:hlinkClick r:id="rId5"/>
              </a:rPr>
              <a:t>/</a:t>
            </a:r>
            <a:endParaRPr lang="nl-NL" sz="1500" dirty="0" smtClean="0"/>
          </a:p>
          <a:p>
            <a:r>
              <a:rPr lang="nl-NL" sz="1500" dirty="0" smtClean="0">
                <a:solidFill>
                  <a:srgbClr val="D1282E"/>
                </a:solidFill>
              </a:rPr>
              <a:t>Danken aan/</a:t>
            </a:r>
            <a:r>
              <a:rPr lang="nl-NL" sz="1500" dirty="0">
                <a:solidFill>
                  <a:srgbClr val="D1282E"/>
                </a:solidFill>
              </a:rPr>
              <a:t>wijten </a:t>
            </a:r>
            <a:r>
              <a:rPr lang="nl-NL" sz="1500" dirty="0" smtClean="0">
                <a:solidFill>
                  <a:srgbClr val="D1282E"/>
                </a:solidFill>
              </a:rPr>
              <a:t>aan: </a:t>
            </a:r>
            <a:r>
              <a:rPr lang="nl-NL" sz="1500" dirty="0">
                <a:hlinkClick r:id="rId6"/>
              </a:rPr>
              <a:t>https://onzetaal.nl/taaladvies/advies/danken-aan-wijten-</a:t>
            </a:r>
            <a:r>
              <a:rPr lang="nl-NL" sz="1500" dirty="0" smtClean="0">
                <a:hlinkClick r:id="rId6"/>
              </a:rPr>
              <a:t>aan</a:t>
            </a:r>
            <a:endParaRPr lang="nl-NL" sz="1500" dirty="0" smtClean="0"/>
          </a:p>
          <a:p>
            <a:r>
              <a:rPr lang="nl-NL" sz="1500" dirty="0">
                <a:solidFill>
                  <a:srgbClr val="D1282E"/>
                </a:solidFill>
              </a:rPr>
              <a:t>Heel/hele: </a:t>
            </a:r>
            <a:r>
              <a:rPr lang="nl-NL" sz="1500" dirty="0" err="1">
                <a:solidFill>
                  <a:srgbClr val="D1282E"/>
                </a:solidFill>
                <a:hlinkClick r:id="rId7"/>
              </a:rPr>
              <a:t>https</a:t>
            </a:r>
            <a:r>
              <a:rPr lang="nl-NL" sz="1500" dirty="0">
                <a:solidFill>
                  <a:srgbClr val="D1282E"/>
                </a:solidFill>
                <a:hlinkClick r:id="rId7"/>
              </a:rPr>
              <a:t>://</a:t>
            </a:r>
            <a:r>
              <a:rPr lang="nl-NL" sz="1500" dirty="0" err="1">
                <a:solidFill>
                  <a:srgbClr val="D1282E"/>
                </a:solidFill>
                <a:hlinkClick r:id="rId7"/>
              </a:rPr>
              <a:t>onzetaal.nl</a:t>
            </a:r>
            <a:r>
              <a:rPr lang="nl-NL" sz="1500" dirty="0">
                <a:solidFill>
                  <a:srgbClr val="D1282E"/>
                </a:solidFill>
                <a:hlinkClick r:id="rId7"/>
              </a:rPr>
              <a:t>/taaladvies/advies/heel-hele-fijne-vakantie</a:t>
            </a:r>
            <a:endParaRPr lang="nl-NL" sz="1500" dirty="0" smtClean="0">
              <a:solidFill>
                <a:srgbClr val="D1282E"/>
              </a:solidFill>
            </a:endParaRPr>
          </a:p>
          <a:p>
            <a:endParaRPr lang="nl-NL" sz="1500" dirty="0"/>
          </a:p>
        </p:txBody>
      </p:sp>
      <p:sp>
        <p:nvSpPr>
          <p:cNvPr id="4" name="PIJL-RECHTS 3"/>
          <p:cNvSpPr/>
          <p:nvPr/>
        </p:nvSpPr>
        <p:spPr>
          <a:xfrm>
            <a:off x="3406807" y="2435383"/>
            <a:ext cx="878186" cy="2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2967714" y="3027944"/>
            <a:ext cx="878186" cy="2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3536748" y="3706270"/>
            <a:ext cx="878186" cy="2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0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Lastige woordparen als/dan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PIJL-RECHTS 14"/>
          <p:cNvSpPr/>
          <p:nvPr/>
        </p:nvSpPr>
        <p:spPr>
          <a:xfrm>
            <a:off x="896293" y="4804021"/>
            <a:ext cx="1910281" cy="41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 rot="16200000">
            <a:off x="2295894" y="4484395"/>
            <a:ext cx="1255240" cy="41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>
            <a:off x="2806574" y="3731151"/>
            <a:ext cx="1910281" cy="41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5046552" y="2760724"/>
            <a:ext cx="1910281" cy="41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 rot="16200000">
            <a:off x="4210702" y="3256315"/>
            <a:ext cx="1255240" cy="41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046552" y="1856778"/>
            <a:ext cx="163867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Grootst (overtreffende trap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783124" y="4157690"/>
            <a:ext cx="17971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Groot (stellende trap)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2776773" y="2856889"/>
            <a:ext cx="163867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Groter (vergrotende trap</a:t>
            </a:r>
            <a:endParaRPr lang="nl-NL" dirty="0"/>
          </a:p>
        </p:txBody>
      </p:sp>
      <p:sp>
        <p:nvSpPr>
          <p:cNvPr id="24" name="PIJL-OMLAAG 23"/>
          <p:cNvSpPr/>
          <p:nvPr/>
        </p:nvSpPr>
        <p:spPr>
          <a:xfrm>
            <a:off x="1566250" y="5220480"/>
            <a:ext cx="115431" cy="338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783124" y="5601095"/>
            <a:ext cx="17971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Gebruik ALS</a:t>
            </a:r>
            <a:endParaRPr lang="nl-NL" dirty="0"/>
          </a:p>
        </p:txBody>
      </p:sp>
      <p:sp>
        <p:nvSpPr>
          <p:cNvPr id="26" name="PIJL-OMLAAG 25"/>
          <p:cNvSpPr/>
          <p:nvPr/>
        </p:nvSpPr>
        <p:spPr>
          <a:xfrm>
            <a:off x="3765486" y="4137467"/>
            <a:ext cx="115431" cy="338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3131744" y="4584829"/>
            <a:ext cx="17971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Gebruik DAN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977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258</TotalTime>
  <Words>551</Words>
  <Application>Microsoft Macintosh PowerPoint</Application>
  <PresentationFormat>Diavoorstelling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schrijven 1.5</vt:lpstr>
      <vt:lpstr>Wat gaan we doen deze les? </vt:lpstr>
      <vt:lpstr>Wat weet jij nog van schrijven?</vt:lpstr>
      <vt:lpstr>De uiteenzetting</vt:lpstr>
      <vt:lpstr>Alternatieve opbouw</vt:lpstr>
      <vt:lpstr>Voorbeelden van uiteenzettingen</vt:lpstr>
      <vt:lpstr>Lastige woordparen</vt:lpstr>
      <vt:lpstr>Lastige woordparen</vt:lpstr>
      <vt:lpstr>Lastige woordparen als/dan</vt:lpstr>
      <vt:lpstr>hen/hun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37</cp:revision>
  <dcterms:created xsi:type="dcterms:W3CDTF">2015-08-26T11:58:10Z</dcterms:created>
  <dcterms:modified xsi:type="dcterms:W3CDTF">2016-03-17T08:56:22Z</dcterms:modified>
</cp:coreProperties>
</file>