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6" r:id="rId2"/>
    <p:sldId id="284" r:id="rId3"/>
    <p:sldId id="282" r:id="rId4"/>
    <p:sldId id="283" r:id="rId5"/>
    <p:sldId id="285" r:id="rId6"/>
    <p:sldId id="286" r:id="rId7"/>
    <p:sldId id="268" r:id="rId8"/>
    <p:sldId id="257" r:id="rId9"/>
    <p:sldId id="281" r:id="rId10"/>
    <p:sldId id="269" r:id="rId11"/>
    <p:sldId id="280" r:id="rId12"/>
    <p:sldId id="27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4"/>
            <p14:sldId id="282"/>
            <p14:sldId id="283"/>
            <p14:sldId id="285"/>
            <p14:sldId id="286"/>
            <p14:sldId id="268"/>
            <p14:sldId id="257"/>
            <p14:sldId id="281"/>
            <p14:sldId id="269"/>
            <p14:sldId id="280"/>
            <p14:sldId id="27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C2111-E051-49A6-9A68-75903034C4AC}" type="datetimeFigureOut">
              <a:rPr lang="nl-NL" smtClean="0"/>
              <a:t>22-1-2017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0F23D-D2B7-412E-B178-8248E4A8F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72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altLang="nl-NL" smtClean="0"/>
          </a:p>
        </p:txBody>
      </p:sp>
      <p:sp>
        <p:nvSpPr>
          <p:cNvPr id="1843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BB6675-9B8B-4E86-99C4-63E9DBF53657}" type="slidenum">
              <a:rPr lang="nl-NL" altLang="nl-NL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8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quiz.ntr.nl/quiz/start/quiz_id/157" TargetMode="External"/><Relationship Id="rId2" Type="http://schemas.openxmlformats.org/officeDocument/2006/relationships/hyperlink" Target="http://www.schooltv.nl/video/clipphanger-wanneer-gebruik-je-dan-en-a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Trappen van vergelijking</a:t>
            </a:r>
          </a:p>
          <a:p>
            <a:pPr algn="ctr"/>
            <a:r>
              <a:rPr lang="nl-NL" dirty="0" smtClean="0"/>
              <a:t>Dan mij?…als ik?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verslag?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Feitelijke  </a:t>
            </a:r>
            <a:r>
              <a:rPr lang="nl-NL" dirty="0" smtClean="0">
                <a:solidFill>
                  <a:srgbClr val="FF0000"/>
                </a:solidFill>
              </a:rPr>
              <a:t>gebeurtenis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wilt de lezer </a:t>
            </a:r>
            <a:r>
              <a:rPr lang="nl-NL" dirty="0" smtClean="0">
                <a:solidFill>
                  <a:srgbClr val="FF0000"/>
                </a:solidFill>
              </a:rPr>
              <a:t>informeren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volgorde=</a:t>
            </a:r>
            <a:r>
              <a:rPr lang="nl-NL" dirty="0" smtClean="0">
                <a:solidFill>
                  <a:srgbClr val="FF0000"/>
                </a:solidFill>
              </a:rPr>
              <a:t>Chronologisch </a:t>
            </a:r>
            <a:r>
              <a:rPr lang="nl-NL" dirty="0" smtClean="0"/>
              <a:t>‘first </a:t>
            </a:r>
            <a:r>
              <a:rPr lang="nl-NL" dirty="0" err="1" smtClean="0"/>
              <a:t>things</a:t>
            </a:r>
            <a:r>
              <a:rPr lang="nl-NL" dirty="0" smtClean="0"/>
              <a:t> first!’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foto`s/illustraties/grafieken/tabellen/</a:t>
            </a:r>
            <a:r>
              <a:rPr lang="nl-NL" dirty="0" err="1" smtClean="0"/>
              <a:t>enz</a:t>
            </a:r>
            <a:endParaRPr lang="nl-NL" dirty="0" smtClean="0"/>
          </a:p>
          <a:p>
            <a:endParaRPr lang="nl-NL" dirty="0"/>
          </a:p>
          <a:p>
            <a:r>
              <a:rPr lang="nl-NL" u="sng" dirty="0" smtClean="0"/>
              <a:t>Voorbeelden van verslagen:</a:t>
            </a:r>
          </a:p>
          <a:p>
            <a:r>
              <a:rPr lang="nl-NL" dirty="0" smtClean="0"/>
              <a:t>*Bezoek aan……</a:t>
            </a:r>
            <a:endParaRPr lang="nl-NL" dirty="0"/>
          </a:p>
          <a:p>
            <a:r>
              <a:rPr lang="nl-NL" dirty="0" smtClean="0"/>
              <a:t>*Reisverslag</a:t>
            </a:r>
          </a:p>
          <a:p>
            <a:r>
              <a:rPr lang="nl-NL" dirty="0" smtClean="0"/>
              <a:t>*Sportverslag</a:t>
            </a:r>
          </a:p>
          <a:p>
            <a:r>
              <a:rPr lang="nl-NL" dirty="0" smtClean="0"/>
              <a:t>*Onderzoeksverslag</a:t>
            </a:r>
          </a:p>
          <a:p>
            <a:r>
              <a:rPr lang="nl-NL" dirty="0" smtClean="0"/>
              <a:t>*Weblog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236" y="3340398"/>
            <a:ext cx="3948964" cy="3232418"/>
          </a:xfrm>
          <a:prstGeom prst="rect">
            <a:avLst/>
          </a:prstGeom>
        </p:spPr>
      </p:pic>
      <p:sp>
        <p:nvSpPr>
          <p:cNvPr id="4" name="PIJL-RECHTS 3"/>
          <p:cNvSpPr/>
          <p:nvPr/>
        </p:nvSpPr>
        <p:spPr>
          <a:xfrm>
            <a:off x="3704253" y="1818964"/>
            <a:ext cx="1371600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5214257" y="1710403"/>
            <a:ext cx="27245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ie,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at,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aar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anneer,</a:t>
            </a:r>
            <a:r>
              <a:rPr lang="nl-NL" dirty="0" smtClean="0">
                <a:solidFill>
                  <a:srgbClr val="FF0000"/>
                </a:solidFill>
              </a:rPr>
              <a:t> W</a:t>
            </a:r>
            <a:r>
              <a:rPr lang="nl-NL" dirty="0" smtClean="0"/>
              <a:t>aarom,</a:t>
            </a:r>
            <a:r>
              <a:rPr lang="nl-NL" dirty="0" smtClean="0">
                <a:solidFill>
                  <a:srgbClr val="FF0000"/>
                </a:solidFill>
              </a:rPr>
              <a:t> H</a:t>
            </a:r>
            <a:r>
              <a:rPr lang="nl-NL" dirty="0" smtClean="0"/>
              <a:t>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13780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Verschillen zakelijk/persoonlijk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508705" y="1620724"/>
            <a:ext cx="4068147" cy="639762"/>
          </a:xfrm>
        </p:spPr>
        <p:txBody>
          <a:bodyPr/>
          <a:lstStyle/>
          <a:p>
            <a:r>
              <a:rPr lang="nl-NL" dirty="0" smtClean="0"/>
              <a:t>Zakelijk verslag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2300780"/>
            <a:ext cx="3291840" cy="3840480"/>
          </a:xfrm>
        </p:spPr>
        <p:txBody>
          <a:bodyPr/>
          <a:lstStyle/>
          <a:p>
            <a:r>
              <a:rPr lang="nl-NL" u="sng" dirty="0" smtClean="0"/>
              <a:t>Alleen de feiten!!</a:t>
            </a:r>
          </a:p>
          <a:p>
            <a:endParaRPr lang="nl-NL" dirty="0"/>
          </a:p>
          <a:p>
            <a:r>
              <a:rPr lang="nl-NL" dirty="0" smtClean="0"/>
              <a:t>Bijvoorbeeld: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Verslag van een vergadering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Proces-verbaal van de politie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779140" y="1592668"/>
            <a:ext cx="3730378" cy="639762"/>
          </a:xfrm>
        </p:spPr>
        <p:txBody>
          <a:bodyPr/>
          <a:lstStyle/>
          <a:p>
            <a:r>
              <a:rPr lang="nl-NL" dirty="0" smtClean="0"/>
              <a:t>Persoonlijk verslag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897265" y="2259366"/>
            <a:ext cx="3291840" cy="3840480"/>
          </a:xfrm>
        </p:spPr>
        <p:txBody>
          <a:bodyPr/>
          <a:lstStyle/>
          <a:p>
            <a:r>
              <a:rPr lang="nl-NL" u="sng" dirty="0" smtClean="0"/>
              <a:t>Eigen Mening en feiten.</a:t>
            </a:r>
          </a:p>
          <a:p>
            <a:endParaRPr lang="nl-NL" dirty="0" smtClean="0"/>
          </a:p>
          <a:p>
            <a:r>
              <a:rPr lang="nl-NL" dirty="0" smtClean="0"/>
              <a:t>Bijvoorbeeld: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Verslag van dagje uit.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Verslag van een stagedag.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7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bouw je een verslag 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235" y="1752600"/>
            <a:ext cx="7620000" cy="4373563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37" y="1756326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398" y="1833494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132" y="1752600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2759282" y="2657854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5105118" y="2657853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1203649" y="3563108"/>
            <a:ext cx="374144" cy="975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LAAG 9"/>
          <p:cNvSpPr/>
          <p:nvPr/>
        </p:nvSpPr>
        <p:spPr>
          <a:xfrm>
            <a:off x="6860137" y="3563108"/>
            <a:ext cx="374144" cy="975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OMLAAG 10"/>
          <p:cNvSpPr/>
          <p:nvPr/>
        </p:nvSpPr>
        <p:spPr>
          <a:xfrm>
            <a:off x="3985240" y="3563108"/>
            <a:ext cx="374144" cy="975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784691" y="4539096"/>
            <a:ext cx="158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Kort waarover het verslag zal gaan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107840" y="4623100"/>
            <a:ext cx="1828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chronologische volgorde de gebeurtenissen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024212" y="4623099"/>
            <a:ext cx="2045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Schrijf je mening/gevoelens of vat het verslag kort samen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69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Waar let je op bij het schrijven?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Selecteer</a:t>
            </a:r>
            <a:r>
              <a:rPr lang="nl-NL" dirty="0" smtClean="0"/>
              <a:t> waarover je verslag wilt doen: </a:t>
            </a:r>
            <a:r>
              <a:rPr lang="nl-NL" dirty="0" smtClean="0">
                <a:solidFill>
                  <a:srgbClr val="FF0000"/>
                </a:solidFill>
              </a:rPr>
              <a:t>niet alle details!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al te </a:t>
            </a:r>
            <a:r>
              <a:rPr lang="nl-NL" dirty="0" smtClean="0">
                <a:solidFill>
                  <a:srgbClr val="FF0000"/>
                </a:solidFill>
              </a:rPr>
              <a:t>lange zinnen</a:t>
            </a:r>
            <a:r>
              <a:rPr lang="nl-NL" dirty="0" smtClean="0"/>
              <a:t>! Maximaal </a:t>
            </a:r>
            <a:r>
              <a:rPr lang="nl-NL" dirty="0" smtClean="0">
                <a:solidFill>
                  <a:srgbClr val="FF0000"/>
                </a:solidFill>
              </a:rPr>
              <a:t>15</a:t>
            </a:r>
            <a:r>
              <a:rPr lang="nl-NL" dirty="0" smtClean="0"/>
              <a:t> woorden!!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signaalwoorden voor tijd</a:t>
            </a:r>
            <a:r>
              <a:rPr lang="nl-NL" dirty="0" smtClean="0"/>
              <a:t>: eerst, daarna, vervolgens, tot slot, toen.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907900"/>
            <a:ext cx="2315417" cy="167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leer je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trappen van vergelijking maken met </a:t>
            </a:r>
            <a:r>
              <a:rPr lang="nl-NL" dirty="0" err="1" smtClean="0"/>
              <a:t>bn</a:t>
            </a:r>
            <a:r>
              <a:rPr lang="nl-NL" dirty="0" smtClean="0"/>
              <a:t>;</a:t>
            </a:r>
          </a:p>
          <a:p>
            <a:r>
              <a:rPr lang="nl-NL" dirty="0" smtClean="0"/>
              <a:t>De regels voor het gebruik van dan en als </a:t>
            </a:r>
            <a:r>
              <a:rPr lang="nl-NL" dirty="0" err="1" smtClean="0"/>
              <a:t>icm</a:t>
            </a:r>
            <a:r>
              <a:rPr lang="nl-NL" dirty="0" smtClean="0"/>
              <a:t> het juiste persoonlijke voornaamwoord.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9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nl-NL" altLang="nl-NL" sz="3000" b="1" dirty="0" smtClean="0">
                <a:solidFill>
                  <a:srgbClr val="7B9899"/>
                </a:solidFill>
                <a:latin typeface="Calibri" panose="020F0502020204030204" pitchFamily="34" charset="0"/>
              </a:rPr>
              <a:t>De trappen van vergelijking</a:t>
            </a:r>
            <a:endParaRPr lang="nl-NL" altLang="nl-NL" sz="3000" b="1" dirty="0" smtClean="0">
              <a:solidFill>
                <a:srgbClr val="7B9899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66700" y="1447800"/>
            <a:ext cx="8610600" cy="525780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nl-NL" sz="7400" dirty="0">
              <a:latin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nl-NL" sz="7400" dirty="0" smtClean="0">
                <a:latin typeface="Calibri" pitchFamily="34" charset="0"/>
              </a:rPr>
              <a:t>Kenmerk van een bijvoeglijk naamwoord: </a:t>
            </a:r>
            <a:r>
              <a:rPr lang="nl-NL" sz="7400" u="sng" dirty="0" smtClean="0">
                <a:solidFill>
                  <a:srgbClr val="FF0000"/>
                </a:solidFill>
                <a:latin typeface="Calibri" pitchFamily="34" charset="0"/>
              </a:rPr>
              <a:t>trappen </a:t>
            </a:r>
            <a:r>
              <a:rPr lang="nl-NL" sz="7400" u="sng" dirty="0" smtClean="0">
                <a:solidFill>
                  <a:srgbClr val="FF0000"/>
                </a:solidFill>
                <a:latin typeface="Calibri" pitchFamily="34" charset="0"/>
              </a:rPr>
              <a:t>van vergelijking</a:t>
            </a:r>
            <a:r>
              <a:rPr lang="nl-NL" sz="7400" dirty="0" smtClean="0">
                <a:latin typeface="Calibri" pitchFamily="34" charset="0"/>
              </a:rPr>
              <a:t> toepassen</a:t>
            </a:r>
            <a:endParaRPr lang="nl-NL" sz="74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b="0" dirty="0" smtClean="0"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cxnSp>
        <p:nvCxnSpPr>
          <p:cNvPr id="3" name="Gebogen verbindingslijn 2"/>
          <p:cNvCxnSpPr/>
          <p:nvPr/>
        </p:nvCxnSpPr>
        <p:spPr>
          <a:xfrm flipV="1">
            <a:off x="1828800" y="5334000"/>
            <a:ext cx="18288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bogen verbindingslijn 5"/>
          <p:cNvCxnSpPr/>
          <p:nvPr/>
        </p:nvCxnSpPr>
        <p:spPr>
          <a:xfrm rot="5400000" flipH="1" flipV="1">
            <a:off x="3581400" y="4267200"/>
            <a:ext cx="1143000" cy="990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1981200" y="5762625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endParaRPr lang="nl-NL" altLang="nl-NL"/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3810000" y="43815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r>
              <a:rPr lang="nl-NL" altLang="nl-NL" i="1">
                <a:solidFill>
                  <a:srgbClr val="FF0000"/>
                </a:solidFill>
                <a:latin typeface="Calibri" panose="020F0502020204030204" pitchFamily="34" charset="0"/>
              </a:rPr>
              <a:t>st</a:t>
            </a:r>
            <a:endParaRPr lang="nl-NL" altLang="nl-NL">
              <a:solidFill>
                <a:srgbClr val="FF0000"/>
              </a:solidFill>
            </a:endParaRP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2667000" y="49530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r>
              <a:rPr lang="nl-NL" altLang="nl-NL" i="1">
                <a:solidFill>
                  <a:srgbClr val="FF0000"/>
                </a:solidFill>
                <a:latin typeface="Calibri" panose="020F0502020204030204" pitchFamily="34" charset="0"/>
              </a:rPr>
              <a:t>er</a:t>
            </a:r>
            <a:endParaRPr lang="nl-NL" altLang="nl-NL">
              <a:solidFill>
                <a:srgbClr val="FF0000"/>
              </a:solidFill>
            </a:endParaRPr>
          </a:p>
        </p:txBody>
      </p:sp>
      <p:cxnSp>
        <p:nvCxnSpPr>
          <p:cNvPr id="15" name="Gebogen verbindingslijn 14"/>
          <p:cNvCxnSpPr/>
          <p:nvPr/>
        </p:nvCxnSpPr>
        <p:spPr>
          <a:xfrm flipV="1">
            <a:off x="1828800" y="5345113"/>
            <a:ext cx="18288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>
            <a:spLocks noChangeArrowheads="1"/>
          </p:cNvSpPr>
          <p:nvPr/>
        </p:nvSpPr>
        <p:spPr bwMode="auto">
          <a:xfrm>
            <a:off x="1981200" y="5773738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endParaRPr lang="nl-NL" altLang="nl-NL"/>
          </a:p>
        </p:txBody>
      </p: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2667000" y="496411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i="1" dirty="0">
                <a:solidFill>
                  <a:srgbClr val="0070C0"/>
                </a:solidFill>
                <a:latin typeface="Calibri" panose="020F0502020204030204" pitchFamily="34" charset="0"/>
              </a:rPr>
              <a:t>mooi</a:t>
            </a:r>
            <a:r>
              <a:rPr lang="nl-NL" altLang="nl-NL" i="1" dirty="0">
                <a:solidFill>
                  <a:srgbClr val="FF0000"/>
                </a:solidFill>
                <a:latin typeface="Calibri" panose="020F0502020204030204" pitchFamily="34" charset="0"/>
              </a:rPr>
              <a:t>er</a:t>
            </a:r>
            <a:endParaRPr lang="nl-NL" altLang="nl-NL" dirty="0">
              <a:solidFill>
                <a:srgbClr val="FF0000"/>
              </a:solidFill>
            </a:endParaRPr>
          </a:p>
        </p:txBody>
      </p:sp>
      <p:sp>
        <p:nvSpPr>
          <p:cNvPr id="2" name="PIJL-RECHTS 1"/>
          <p:cNvSpPr/>
          <p:nvPr/>
        </p:nvSpPr>
        <p:spPr>
          <a:xfrm>
            <a:off x="2819400" y="5962261"/>
            <a:ext cx="1463351" cy="23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RECHTS 17"/>
          <p:cNvSpPr/>
          <p:nvPr/>
        </p:nvSpPr>
        <p:spPr>
          <a:xfrm>
            <a:off x="4725955" y="4450361"/>
            <a:ext cx="1463351" cy="23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RECHTS 18"/>
          <p:cNvSpPr/>
          <p:nvPr/>
        </p:nvSpPr>
        <p:spPr>
          <a:xfrm>
            <a:off x="3657600" y="5056188"/>
            <a:ext cx="1463351" cy="2321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4348065" y="5840963"/>
            <a:ext cx="16888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Stellende trap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5120951" y="5010660"/>
            <a:ext cx="19275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vergrotende trap</a:t>
            </a:r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6226628" y="4381500"/>
            <a:ext cx="2285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overtreffende trap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06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  <p:bldP spid="17" grpId="0"/>
      <p:bldP spid="2" grpId="0" animBg="1"/>
      <p:bldP spid="18" grpId="0" animBg="1"/>
      <p:bldP spid="19" grpId="0" animBg="1"/>
      <p:bldP spid="4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88669"/>
          </a:xfrm>
        </p:spPr>
        <p:txBody>
          <a:bodyPr/>
          <a:lstStyle/>
          <a:p>
            <a:pPr algn="ctr" eaLnBrk="1" hangingPunct="1"/>
            <a:r>
              <a:rPr lang="nl-NL" altLang="nl-NL" sz="2800" b="1" dirty="0" smtClean="0">
                <a:solidFill>
                  <a:srgbClr val="7B98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op!!</a:t>
            </a:r>
            <a:endParaRPr lang="nl-NL" altLang="nl-NL" sz="2800" b="1" dirty="0" smtClean="0">
              <a:solidFill>
                <a:srgbClr val="7B98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229600" cy="5181600"/>
          </a:xfrm>
        </p:spPr>
        <p:txBody>
          <a:bodyPr/>
          <a:lstStyle/>
          <a:p>
            <a:pPr marL="0" indent="0" eaLnBrk="1" hangingPunct="1"/>
            <a:endParaRPr lang="nl-NL" altLang="nl-N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Gebogen verbindingslijn 8"/>
          <p:cNvCxnSpPr/>
          <p:nvPr/>
        </p:nvCxnSpPr>
        <p:spPr>
          <a:xfrm rot="5400000" flipH="1" flipV="1">
            <a:off x="2933700" y="4487863"/>
            <a:ext cx="1143000" cy="990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2095500" y="4602163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nl-NL" altLang="nl-NL" i="1" dirty="0">
                <a:solidFill>
                  <a:srgbClr val="FF0000"/>
                </a:solidFill>
                <a:latin typeface="Calibri" panose="020F0502020204030204" pitchFamily="34" charset="0"/>
              </a:rPr>
              <a:t>    Meest </a:t>
            </a:r>
            <a:r>
              <a:rPr lang="nl-NL" altLang="nl-NL" i="1" dirty="0">
                <a:solidFill>
                  <a:srgbClr val="0070C0"/>
                </a:solidFill>
                <a:latin typeface="Calibri" panose="020F0502020204030204" pitchFamily="34" charset="0"/>
              </a:rPr>
              <a:t>verbaasd</a:t>
            </a:r>
            <a:endParaRPr lang="nl-NL" altLang="nl-NL" dirty="0">
              <a:solidFill>
                <a:srgbClr val="FF0000"/>
              </a:solidFill>
            </a:endParaRPr>
          </a:p>
        </p:txBody>
      </p:sp>
      <p:cxnSp>
        <p:nvCxnSpPr>
          <p:cNvPr id="11" name="Gebogen verbindingslijn 10"/>
          <p:cNvCxnSpPr/>
          <p:nvPr/>
        </p:nvCxnSpPr>
        <p:spPr>
          <a:xfrm flipV="1">
            <a:off x="1181100" y="5565775"/>
            <a:ext cx="18288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>
            <a:spLocks noChangeArrowheads="1"/>
          </p:cNvSpPr>
          <p:nvPr/>
        </p:nvSpPr>
        <p:spPr bwMode="auto">
          <a:xfrm>
            <a:off x="1028700" y="5999163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nl-NL" altLang="nl-NL" i="1" dirty="0">
                <a:solidFill>
                  <a:srgbClr val="0070C0"/>
                </a:solidFill>
                <a:latin typeface="Calibri" panose="020F0502020204030204" pitchFamily="34" charset="0"/>
              </a:rPr>
              <a:t>verbaasd</a:t>
            </a:r>
            <a:endParaRPr lang="nl-NL" altLang="nl-NL" dirty="0"/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1714500" y="5184775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nl-NL" altLang="nl-NL" i="1" dirty="0">
                <a:solidFill>
                  <a:srgbClr val="0070C0"/>
                </a:solidFill>
                <a:latin typeface="Calibri" panose="020F0502020204030204" pitchFamily="34" charset="0"/>
              </a:rPr>
              <a:t>verbaasder</a:t>
            </a:r>
            <a:endParaRPr lang="nl-NL" altLang="nl-NL" dirty="0">
              <a:solidFill>
                <a:srgbClr val="FF0000"/>
              </a:solidFill>
            </a:endParaRPr>
          </a:p>
        </p:txBody>
      </p:sp>
      <p:sp>
        <p:nvSpPr>
          <p:cNvPr id="14" name="PIJL-OMLAAG 13"/>
          <p:cNvSpPr/>
          <p:nvPr/>
        </p:nvSpPr>
        <p:spPr>
          <a:xfrm>
            <a:off x="2743200" y="3657600"/>
            <a:ext cx="266700" cy="944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849863" y="1856920"/>
            <a:ext cx="287305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woorden </a:t>
            </a:r>
            <a:r>
              <a:rPr lang="nl-NL" altLang="nl-NL" dirty="0">
                <a:latin typeface="Calibri" panose="020F0502020204030204" pitchFamily="34" charset="0"/>
                <a:cs typeface="Calibri" panose="020F0502020204030204" pitchFamily="34" charset="0"/>
              </a:rPr>
              <a:t>die eindigen op </a:t>
            </a:r>
            <a:endParaRPr lang="nl-NL" altLang="nl-NL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sis </a:t>
            </a:r>
            <a:r>
              <a:rPr lang="nl-NL" alt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klank </a:t>
            </a:r>
            <a:endParaRPr lang="nl-NL" altLang="nl-NL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–st/-</a:t>
            </a:r>
            <a:r>
              <a:rPr lang="nl-NL" altLang="nl-NL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nl-NL" alt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l-NL" altLang="nl-NL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altLang="nl-NL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krijgen </a:t>
            </a:r>
            <a:r>
              <a:rPr lang="nl-NL" altLang="nl-NL" dirty="0">
                <a:latin typeface="Calibri" panose="020F0502020204030204" pitchFamily="34" charset="0"/>
                <a:cs typeface="Calibri" panose="020F0502020204030204" pitchFamily="34" charset="0"/>
              </a:rPr>
              <a:t>in de </a:t>
            </a:r>
            <a:r>
              <a:rPr lang="nl-NL" altLang="nl-N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overtreffende trap ‘meest’ ervoor</a:t>
            </a:r>
          </a:p>
          <a:p>
            <a:endParaRPr lang="nl-NL" alt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5434304" y="1710740"/>
            <a:ext cx="2873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Woorden die eindigen op:</a:t>
            </a:r>
          </a:p>
          <a:p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altLang="nl-NL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altLang="nl-NL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altLang="nl-NL" dirty="0" smtClean="0">
                <a:latin typeface="Calibri" panose="020F0502020204030204" pitchFamily="34" charset="0"/>
                <a:cs typeface="Calibri" panose="020F0502020204030204" pitchFamily="34" charset="0"/>
              </a:rPr>
              <a:t>Krijgen in de vergrotende trap</a:t>
            </a:r>
            <a:r>
              <a:rPr lang="nl-NL" altLang="nl-NL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‘-der’</a:t>
            </a:r>
            <a:endParaRPr lang="nl-NL" alt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  <p:cxnSp>
        <p:nvCxnSpPr>
          <p:cNvPr id="16" name="Gebogen verbindingslijn 15"/>
          <p:cNvCxnSpPr/>
          <p:nvPr/>
        </p:nvCxnSpPr>
        <p:spPr>
          <a:xfrm rot="5400000" flipH="1" flipV="1">
            <a:off x="6929534" y="4210378"/>
            <a:ext cx="1143000" cy="9906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>
            <a:spLocks noChangeArrowheads="1"/>
          </p:cNvSpPr>
          <p:nvPr/>
        </p:nvSpPr>
        <p:spPr bwMode="auto">
          <a:xfrm>
            <a:off x="6091334" y="4324678"/>
            <a:ext cx="190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nl-NL" altLang="nl-NL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raarst</a:t>
            </a:r>
            <a:endParaRPr lang="nl-NL" altLang="nl-NL" dirty="0">
              <a:solidFill>
                <a:srgbClr val="FF0000"/>
              </a:solidFill>
            </a:endParaRPr>
          </a:p>
        </p:txBody>
      </p:sp>
      <p:cxnSp>
        <p:nvCxnSpPr>
          <p:cNvPr id="18" name="Gebogen verbindingslijn 17"/>
          <p:cNvCxnSpPr/>
          <p:nvPr/>
        </p:nvCxnSpPr>
        <p:spPr>
          <a:xfrm flipV="1">
            <a:off x="5176934" y="5288290"/>
            <a:ext cx="1828800" cy="838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>
            <a:spLocks noChangeArrowheads="1"/>
          </p:cNvSpPr>
          <p:nvPr/>
        </p:nvSpPr>
        <p:spPr bwMode="auto">
          <a:xfrm>
            <a:off x="5024534" y="572167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nl-NL" altLang="nl-NL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raar</a:t>
            </a:r>
            <a:endParaRPr lang="nl-NL" altLang="nl-NL" dirty="0"/>
          </a:p>
        </p:txBody>
      </p:sp>
      <p:sp>
        <p:nvSpPr>
          <p:cNvPr id="20" name="Tekstvak 19"/>
          <p:cNvSpPr txBox="1">
            <a:spLocks noChangeArrowheads="1"/>
          </p:cNvSpPr>
          <p:nvPr/>
        </p:nvSpPr>
        <p:spPr bwMode="auto">
          <a:xfrm>
            <a:off x="5710334" y="490729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nl-NL" altLang="nl-NL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raar</a:t>
            </a:r>
            <a:r>
              <a:rPr lang="nl-NL" altLang="nl-NL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der</a:t>
            </a:r>
            <a:endParaRPr lang="nl-NL" altLang="nl-NL" dirty="0">
              <a:solidFill>
                <a:srgbClr val="FF0000"/>
              </a:solidFill>
            </a:endParaRPr>
          </a:p>
        </p:txBody>
      </p:sp>
      <p:sp>
        <p:nvSpPr>
          <p:cNvPr id="21" name="PIJL-OMLAAG 20"/>
          <p:cNvSpPr/>
          <p:nvPr/>
        </p:nvSpPr>
        <p:spPr>
          <a:xfrm>
            <a:off x="6604129" y="3230436"/>
            <a:ext cx="266700" cy="1706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99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 animBg="1"/>
      <p:bldP spid="4" grpId="0" animBg="1"/>
      <p:bldP spid="15" grpId="0" animBg="1"/>
      <p:bldP spid="17" grpId="0"/>
      <p:bldP spid="19" grpId="0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8533" y="137485"/>
            <a:ext cx="5791200" cy="1371600"/>
          </a:xfrm>
        </p:spPr>
        <p:txBody>
          <a:bodyPr/>
          <a:lstStyle/>
          <a:p>
            <a:r>
              <a:rPr lang="nl-NL" dirty="0" smtClean="0"/>
              <a:t>Welke is goed?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1648533" y="2212530"/>
            <a:ext cx="3291840" cy="1062515"/>
          </a:xfrm>
        </p:spPr>
        <p:txBody>
          <a:bodyPr/>
          <a:lstStyle/>
          <a:p>
            <a:r>
              <a:rPr lang="nl-NL" dirty="0" smtClean="0"/>
              <a:t>Net zo groot als ik.</a:t>
            </a:r>
          </a:p>
          <a:p>
            <a:r>
              <a:rPr lang="nl-NL" dirty="0" smtClean="0"/>
              <a:t>Hij is groter als mij.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1015679"/>
          </a:xfrm>
        </p:spPr>
        <p:txBody>
          <a:bodyPr/>
          <a:lstStyle/>
          <a:p>
            <a:r>
              <a:rPr lang="nl-NL" dirty="0" smtClean="0"/>
              <a:t>Net zo groot als mij.</a:t>
            </a:r>
          </a:p>
          <a:p>
            <a:r>
              <a:rPr lang="nl-NL" dirty="0" smtClean="0"/>
              <a:t>Hij is groter dan ik</a:t>
            </a:r>
            <a:endParaRPr lang="nl-NL" dirty="0"/>
          </a:p>
        </p:txBody>
      </p:sp>
      <p:sp>
        <p:nvSpPr>
          <p:cNvPr id="8" name="Tijdelijke aanduiding voor inhoud 4"/>
          <p:cNvSpPr txBox="1">
            <a:spLocks/>
          </p:cNvSpPr>
          <p:nvPr/>
        </p:nvSpPr>
        <p:spPr>
          <a:xfrm>
            <a:off x="1627632" y="3512413"/>
            <a:ext cx="3291840" cy="1062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00B050"/>
                </a:solidFill>
              </a:rPr>
              <a:t>Net zo groot als ik.</a:t>
            </a:r>
          </a:p>
          <a:p>
            <a:r>
              <a:rPr lang="nl-NL" dirty="0" smtClean="0">
                <a:solidFill>
                  <a:schemeClr val="tx2"/>
                </a:solidFill>
              </a:rPr>
              <a:t>Hij is groter als mij.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9" name="Tijdelijke aanduiding voor inhoud 6"/>
          <p:cNvSpPr txBox="1">
            <a:spLocks/>
          </p:cNvSpPr>
          <p:nvPr/>
        </p:nvSpPr>
        <p:spPr>
          <a:xfrm>
            <a:off x="5093208" y="3559249"/>
            <a:ext cx="3291840" cy="101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chemeClr val="tx2"/>
                </a:solidFill>
              </a:rPr>
              <a:t>Net zo groot als mij.</a:t>
            </a:r>
          </a:p>
          <a:p>
            <a:r>
              <a:rPr lang="nl-NL" dirty="0" smtClean="0">
                <a:solidFill>
                  <a:srgbClr val="00B050"/>
                </a:solidFill>
              </a:rPr>
              <a:t>Hij is groter dan ik.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963" y="4812296"/>
            <a:ext cx="2381250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Als mij of dan ik?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>
          <a:xfrm>
            <a:off x="494522" y="1752600"/>
            <a:ext cx="7620000" cy="4373563"/>
          </a:xfrm>
        </p:spPr>
        <p:txBody>
          <a:bodyPr>
            <a:normAutofit/>
          </a:bodyPr>
          <a:lstStyle/>
          <a:p>
            <a:r>
              <a:rPr lang="nl-NL" dirty="0" smtClean="0"/>
              <a:t>Hoe weet je nou of het ik, mij, hij, hem, zij of haar is??</a:t>
            </a:r>
          </a:p>
          <a:p>
            <a:endParaRPr lang="nl-NL" dirty="0"/>
          </a:p>
          <a:p>
            <a:r>
              <a:rPr lang="nl-NL" dirty="0" smtClean="0"/>
              <a:t>Heel makkelijk! Maak het </a:t>
            </a:r>
            <a:r>
              <a:rPr lang="nl-NL" dirty="0" smtClean="0">
                <a:solidFill>
                  <a:schemeClr val="tx2"/>
                </a:solidFill>
              </a:rPr>
              <a:t>zinnetje langer</a:t>
            </a:r>
            <a:r>
              <a:rPr lang="nl-NL" dirty="0" smtClean="0"/>
              <a:t> in je hoofd: je </a:t>
            </a:r>
            <a:r>
              <a:rPr lang="nl-NL" dirty="0" smtClean="0">
                <a:solidFill>
                  <a:schemeClr val="tx2"/>
                </a:solidFill>
              </a:rPr>
              <a:t>herhaalt dan de persoonsvorm </a:t>
            </a:r>
            <a:r>
              <a:rPr lang="nl-NL" dirty="0" smtClean="0"/>
              <a:t>uit de zin!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Hij tekent net zo slecht als</a:t>
            </a:r>
          </a:p>
          <a:p>
            <a:endParaRPr lang="nl-NL" dirty="0"/>
          </a:p>
          <a:p>
            <a:r>
              <a:rPr lang="nl-NL" dirty="0" smtClean="0"/>
              <a:t>Vanaf de tribune zien de fans jou beter dan </a:t>
            </a:r>
          </a:p>
          <a:p>
            <a:endParaRPr lang="nl-NL" dirty="0"/>
          </a:p>
        </p:txBody>
      </p:sp>
      <p:sp>
        <p:nvSpPr>
          <p:cNvPr id="9" name="Gekromde PIJL-OMLAAG 8"/>
          <p:cNvSpPr/>
          <p:nvPr/>
        </p:nvSpPr>
        <p:spPr>
          <a:xfrm>
            <a:off x="1334278" y="3909527"/>
            <a:ext cx="3144416" cy="85841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3666933" y="4705647"/>
            <a:ext cx="17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B050"/>
                </a:solidFill>
              </a:rPr>
              <a:t>ik</a:t>
            </a:r>
            <a:r>
              <a:rPr lang="nl-NL" dirty="0" smtClean="0"/>
              <a:t> </a:t>
            </a:r>
            <a:r>
              <a:rPr lang="nl-NL" dirty="0"/>
              <a:t>teken</a:t>
            </a:r>
          </a:p>
          <a:p>
            <a:endParaRPr lang="nl-NL" dirty="0"/>
          </a:p>
        </p:txBody>
      </p:sp>
      <p:sp>
        <p:nvSpPr>
          <p:cNvPr id="12" name="Gekromde PIJL-OMLAAG 11"/>
          <p:cNvSpPr/>
          <p:nvPr/>
        </p:nvSpPr>
        <p:spPr>
          <a:xfrm>
            <a:off x="2839616" y="5094514"/>
            <a:ext cx="3962399" cy="5442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5676122" y="5584106"/>
            <a:ext cx="17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</a:t>
            </a:r>
            <a:r>
              <a:rPr lang="nl-NL" dirty="0" smtClean="0"/>
              <a:t>e</a:t>
            </a:r>
            <a:r>
              <a:rPr lang="nl-NL" dirty="0" smtClean="0">
                <a:solidFill>
                  <a:srgbClr val="00B050"/>
                </a:solidFill>
              </a:rPr>
              <a:t> mij </a:t>
            </a:r>
            <a:r>
              <a:rPr lang="nl-NL" dirty="0" smtClean="0"/>
              <a:t>zien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064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Filmpje en oefening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>
          <a:xfrm>
            <a:off x="457200" y="1754772"/>
            <a:ext cx="7620000" cy="4373563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F</a:t>
            </a:r>
            <a:r>
              <a:rPr lang="nl-NL" dirty="0" smtClean="0">
                <a:hlinkClick r:id="rId2"/>
              </a:rPr>
              <a:t>ilmpje</a:t>
            </a:r>
            <a:endParaRPr lang="nl-NL" dirty="0"/>
          </a:p>
          <a:p>
            <a:endParaRPr lang="nl-NL" dirty="0" smtClean="0">
              <a:hlinkClick r:id="rId3"/>
            </a:endParaRPr>
          </a:p>
          <a:p>
            <a:endParaRPr lang="nl-NL" dirty="0">
              <a:hlinkClick r:id="rId3"/>
            </a:endParaRPr>
          </a:p>
          <a:p>
            <a:endParaRPr lang="nl-NL" dirty="0" smtClean="0">
              <a:hlinkClick r:id="rId3"/>
            </a:endParaRPr>
          </a:p>
          <a:p>
            <a:endParaRPr lang="nl-NL" dirty="0">
              <a:hlinkClick r:id="rId3"/>
            </a:endParaRPr>
          </a:p>
          <a:p>
            <a:endParaRPr lang="nl-NL" dirty="0" smtClean="0">
              <a:hlinkClick r:id="rId3"/>
            </a:endParaRPr>
          </a:p>
          <a:p>
            <a:r>
              <a:rPr lang="nl-NL" dirty="0" smtClean="0">
                <a:hlinkClick r:id="rId3"/>
              </a:rPr>
              <a:t>Quiz als of dan</a:t>
            </a:r>
            <a:endParaRPr lang="nl-NL" dirty="0">
              <a:hlinkClick r:id="rId2"/>
            </a:endParaRP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916" y="1642187"/>
            <a:ext cx="5424646" cy="361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startopdracht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Instructie ‘schrijven van een verslag’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1 t/m 5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37714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Lees de tekst: ‘Bezoek </a:t>
            </a:r>
            <a:r>
              <a:rPr lang="nl-NL" dirty="0"/>
              <a:t>aan Van Gogh </a:t>
            </a:r>
            <a:r>
              <a:rPr lang="nl-NL" dirty="0" smtClean="0"/>
              <a:t>Museum’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/>
              <a:t>Beantwoord de </a:t>
            </a:r>
            <a:r>
              <a:rPr lang="nl-NL" u="sng" smtClean="0"/>
              <a:t>volgende vragen</a:t>
            </a:r>
            <a:endParaRPr lang="nl-NL" u="sng" dirty="0" smtClean="0"/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Bestaat deze tekst alleen uit feiten? Leg je antwoord uit.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Hoeveel woorden heeft de langste zin van deze tekst?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Worden in deze tekst signaalwoorden gebruikt? Zo ja, welke? Je mag ze onderstrepen.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Staat deze tekst in een logische volgorde? Leg je antwoord uit.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2168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379</TotalTime>
  <Words>481</Words>
  <Application>Microsoft Office PowerPoint</Application>
  <PresentationFormat>Diavoorstelling (4:3)</PresentationFormat>
  <Paragraphs>138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Essentieel</vt:lpstr>
      <vt:lpstr>formuleren</vt:lpstr>
      <vt:lpstr>Wat leer je deze les?</vt:lpstr>
      <vt:lpstr>De trappen van vergelijking</vt:lpstr>
      <vt:lpstr>Let op!!</vt:lpstr>
      <vt:lpstr>Welke is goed?</vt:lpstr>
      <vt:lpstr>Als mij of dan ik?</vt:lpstr>
      <vt:lpstr>Filmpje en oefening</vt:lpstr>
      <vt:lpstr>Wat gaan we doen deze les? </vt:lpstr>
      <vt:lpstr>Lees de tekst: ‘Bezoek aan Van Gogh Museum’</vt:lpstr>
      <vt:lpstr>Wat is een verslag?</vt:lpstr>
      <vt:lpstr>Verschillen zakelijk/persoonlijk</vt:lpstr>
      <vt:lpstr>Hoe bouw je een verslag op?</vt:lpstr>
      <vt:lpstr>Waar let je op bij het schrijven?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44</cp:revision>
  <dcterms:created xsi:type="dcterms:W3CDTF">2015-08-26T11:58:10Z</dcterms:created>
  <dcterms:modified xsi:type="dcterms:W3CDTF">2017-01-22T09:57:34Z</dcterms:modified>
</cp:coreProperties>
</file>