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D36-8CD3-374D-8C28-69A7E69FC9E1}" type="datetimeFigureOut">
              <a:rPr lang="nl-NL" smtClean="0"/>
              <a:t>08-06-16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36F3-D447-5A43-8707-63417C9D8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409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D36-8CD3-374D-8C28-69A7E69FC9E1}" type="datetimeFigureOut">
              <a:rPr lang="nl-NL" smtClean="0"/>
              <a:t>08-06-16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36F3-D447-5A43-8707-63417C9D8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595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D36-8CD3-374D-8C28-69A7E69FC9E1}" type="datetimeFigureOut">
              <a:rPr lang="nl-NL" smtClean="0"/>
              <a:t>08-06-16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36F3-D447-5A43-8707-63417C9D8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28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D36-8CD3-374D-8C28-69A7E69FC9E1}" type="datetimeFigureOut">
              <a:rPr lang="nl-NL" smtClean="0"/>
              <a:t>08-06-16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36F3-D447-5A43-8707-63417C9D8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91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D36-8CD3-374D-8C28-69A7E69FC9E1}" type="datetimeFigureOut">
              <a:rPr lang="nl-NL" smtClean="0"/>
              <a:t>08-06-16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36F3-D447-5A43-8707-63417C9D8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03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D36-8CD3-374D-8C28-69A7E69FC9E1}" type="datetimeFigureOut">
              <a:rPr lang="nl-NL" smtClean="0"/>
              <a:t>08-06-16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36F3-D447-5A43-8707-63417C9D8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1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D36-8CD3-374D-8C28-69A7E69FC9E1}" type="datetimeFigureOut">
              <a:rPr lang="nl-NL" smtClean="0"/>
              <a:t>08-06-16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36F3-D447-5A43-8707-63417C9D8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466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D36-8CD3-374D-8C28-69A7E69FC9E1}" type="datetimeFigureOut">
              <a:rPr lang="nl-NL" smtClean="0"/>
              <a:t>08-06-16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36F3-D447-5A43-8707-63417C9D8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411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D36-8CD3-374D-8C28-69A7E69FC9E1}" type="datetimeFigureOut">
              <a:rPr lang="nl-NL" smtClean="0"/>
              <a:t>08-06-16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36F3-D447-5A43-8707-63417C9D8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55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D36-8CD3-374D-8C28-69A7E69FC9E1}" type="datetimeFigureOut">
              <a:rPr lang="nl-NL" smtClean="0"/>
              <a:t>08-06-16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36F3-D447-5A43-8707-63417C9D8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019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D36-8CD3-374D-8C28-69A7E69FC9E1}" type="datetimeFigureOut">
              <a:rPr lang="nl-NL" smtClean="0"/>
              <a:t>08-06-16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36F3-D447-5A43-8707-63417C9D8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31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8CD36-8CD3-374D-8C28-69A7E69FC9E1}" type="datetimeFigureOut">
              <a:rPr lang="nl-NL" smtClean="0"/>
              <a:t>08-06-16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F36F3-D447-5A43-8707-63417C9D8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429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04963" cy="1371600"/>
          </a:xfrm>
        </p:spPr>
        <p:txBody>
          <a:bodyPr>
            <a:noAutofit/>
          </a:bodyPr>
          <a:lstStyle/>
          <a:p>
            <a:r>
              <a:rPr lang="nl-NL" sz="2400" dirty="0" smtClean="0"/>
              <a:t>Tangconstructies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2367" y="1752600"/>
            <a:ext cx="8340133" cy="4373563"/>
          </a:xfrm>
        </p:spPr>
        <p:txBody>
          <a:bodyPr>
            <a:normAutofit fontScale="92500" lnSpcReduction="10000"/>
          </a:bodyPr>
          <a:lstStyle/>
          <a:p>
            <a:pPr marL="0" lvl="1" indent="0">
              <a:spcAft>
                <a:spcPts val="600"/>
              </a:spcAft>
              <a:buClrTx/>
              <a:buNone/>
            </a:pPr>
            <a:endParaRPr lang="nl-NL" sz="1600" u="sng" dirty="0" smtClean="0"/>
          </a:p>
          <a:p>
            <a:pPr marL="0" lvl="1" indent="0">
              <a:spcAft>
                <a:spcPts val="600"/>
              </a:spcAft>
              <a:buClrTx/>
              <a:buNone/>
            </a:pPr>
            <a:endParaRPr lang="nl-NL" sz="1600" u="sng" dirty="0"/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nl-NL" sz="1600" u="sng" dirty="0" smtClean="0"/>
              <a:t>‘</a:t>
            </a:r>
            <a:r>
              <a:rPr lang="nl-NL" sz="1600" b="1" u="sng" dirty="0" smtClean="0"/>
              <a:t>Tangconstructie: </a:t>
            </a:r>
            <a:r>
              <a:rPr lang="nl-NL" sz="1600" u="sng" dirty="0" smtClean="0">
                <a:solidFill>
                  <a:schemeClr val="tx2"/>
                </a:solidFill>
              </a:rPr>
              <a:t>grote afstand </a:t>
            </a:r>
            <a:r>
              <a:rPr lang="nl-NL" sz="1600" u="sng" dirty="0" smtClean="0"/>
              <a:t>tussen </a:t>
            </a:r>
            <a:r>
              <a:rPr lang="nl-NL" sz="1600" u="sng" dirty="0" smtClean="0">
                <a:solidFill>
                  <a:schemeClr val="tx2"/>
                </a:solidFill>
              </a:rPr>
              <a:t>delen</a:t>
            </a:r>
            <a:r>
              <a:rPr lang="nl-NL" sz="1600" u="sng" dirty="0" smtClean="0"/>
              <a:t> die eigenlijk bij </a:t>
            </a:r>
            <a:r>
              <a:rPr lang="nl-NL" sz="1600" u="sng" dirty="0" smtClean="0">
                <a:solidFill>
                  <a:schemeClr val="tx2"/>
                </a:solidFill>
              </a:rPr>
              <a:t>elkaar horen</a:t>
            </a:r>
            <a:r>
              <a:rPr lang="nl-NL" sz="1600" u="sng" dirty="0" smtClean="0"/>
              <a:t>. Hierdoor wordt de zin minder goed leesbaar. ‘</a:t>
            </a:r>
          </a:p>
          <a:p>
            <a:pPr marL="0" lvl="1" indent="0">
              <a:spcAft>
                <a:spcPts val="600"/>
              </a:spcAft>
              <a:buClrTx/>
              <a:buNone/>
            </a:pPr>
            <a:endParaRPr lang="nl-NL" sz="1600" u="sng" dirty="0"/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nl-NL" sz="1600" u="sng" dirty="0" smtClean="0"/>
              <a:t>De meest gemaakte tangconstructies:</a:t>
            </a:r>
            <a:endParaRPr lang="nl-NL" sz="1600" dirty="0" smtClean="0"/>
          </a:p>
          <a:p>
            <a:pPr marL="342900" lvl="1" indent="-342900">
              <a:spcAft>
                <a:spcPts val="600"/>
              </a:spcAft>
              <a:buClrTx/>
            </a:pPr>
            <a:r>
              <a:rPr lang="nl-NL" i="1" u="sng" dirty="0" smtClean="0">
                <a:solidFill>
                  <a:schemeClr val="tx2"/>
                </a:solidFill>
              </a:rPr>
              <a:t>Lidwoord</a:t>
            </a:r>
            <a:r>
              <a:rPr lang="nl-NL" i="1" u="sng" dirty="0" smtClean="0"/>
              <a:t> en </a:t>
            </a:r>
            <a:r>
              <a:rPr lang="nl-NL" i="1" u="sng" dirty="0" smtClean="0">
                <a:solidFill>
                  <a:schemeClr val="tx2"/>
                </a:solidFill>
              </a:rPr>
              <a:t>zelfstandig naamwoord staan</a:t>
            </a:r>
            <a:r>
              <a:rPr lang="nl-NL" i="1" u="sng" dirty="0" smtClean="0"/>
              <a:t> te ver uit elkaar!</a:t>
            </a:r>
            <a:r>
              <a:rPr lang="nl-NL" i="1" u="sng" dirty="0"/>
              <a:t> </a:t>
            </a:r>
            <a:endParaRPr lang="nl-NL" sz="1600" i="1" u="sng" dirty="0" smtClean="0"/>
          </a:p>
          <a:p>
            <a:pPr marL="342900" lvl="1" indent="-342900">
              <a:spcAft>
                <a:spcPts val="600"/>
              </a:spcAft>
              <a:buClrTx/>
            </a:pPr>
            <a:r>
              <a:rPr lang="nl-NL" i="1" u="sng" dirty="0" smtClean="0"/>
              <a:t>De </a:t>
            </a:r>
            <a:r>
              <a:rPr lang="nl-NL" i="1" u="sng" dirty="0">
                <a:solidFill>
                  <a:schemeClr val="tx2"/>
                </a:solidFill>
              </a:rPr>
              <a:t>werkwoorden </a:t>
            </a:r>
            <a:r>
              <a:rPr lang="nl-NL" i="1" u="sng" dirty="0" smtClean="0"/>
              <a:t>staan te ver uit </a:t>
            </a:r>
            <a:r>
              <a:rPr lang="nl-NL" i="1" u="sng" dirty="0"/>
              <a:t>elkaar</a:t>
            </a:r>
            <a:r>
              <a:rPr lang="nl-NL" i="1" u="sng" dirty="0" smtClean="0"/>
              <a:t>!</a:t>
            </a:r>
          </a:p>
          <a:p>
            <a:pPr marL="342900" lvl="1" indent="-342900">
              <a:spcAft>
                <a:spcPts val="600"/>
              </a:spcAft>
              <a:buClrTx/>
            </a:pPr>
            <a:r>
              <a:rPr lang="nl-NL" i="1" u="sng" dirty="0" smtClean="0"/>
              <a:t>Delen van een </a:t>
            </a:r>
            <a:r>
              <a:rPr lang="nl-NL" i="1" u="sng" dirty="0" smtClean="0">
                <a:solidFill>
                  <a:schemeClr val="tx2"/>
                </a:solidFill>
              </a:rPr>
              <a:t>splitsbaar werkwoord </a:t>
            </a:r>
            <a:r>
              <a:rPr lang="nl-NL" i="1" u="sng" dirty="0" smtClean="0"/>
              <a:t>staan te ver uit elkaar</a:t>
            </a:r>
          </a:p>
          <a:p>
            <a:pPr marL="0" lvl="1" indent="0">
              <a:spcAft>
                <a:spcPts val="600"/>
              </a:spcAft>
              <a:buClrTx/>
              <a:buNone/>
            </a:pPr>
            <a:endParaRPr lang="nl-NL" i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487" y="346105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068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04963" cy="1371600"/>
          </a:xfrm>
        </p:spPr>
        <p:txBody>
          <a:bodyPr>
            <a:noAutofit/>
          </a:bodyPr>
          <a:lstStyle/>
          <a:p>
            <a:r>
              <a:rPr lang="nl-NL" sz="2400" dirty="0"/>
              <a:t>Hoe maak je de volgende zinnen beter leesbaar? Met de onderstreepte woorden moet je wat doen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2367" y="1752600"/>
            <a:ext cx="8340133" cy="4909457"/>
          </a:xfrm>
        </p:spPr>
        <p:txBody>
          <a:bodyPr>
            <a:normAutofit/>
          </a:bodyPr>
          <a:lstStyle/>
          <a:p>
            <a:pPr marL="342900" lvl="1" indent="-342900">
              <a:spcAft>
                <a:spcPts val="600"/>
              </a:spcAft>
              <a:buClrTx/>
              <a:buAutoNum type="arabicPeriod"/>
            </a:pPr>
            <a:r>
              <a:rPr lang="nl-NL" sz="1600" u="sng" dirty="0" smtClean="0"/>
              <a:t>De</a:t>
            </a:r>
            <a:r>
              <a:rPr lang="nl-NL" sz="1600" dirty="0" smtClean="0"/>
              <a:t> </a:t>
            </a:r>
            <a:r>
              <a:rPr lang="nl-NL" sz="1600" dirty="0"/>
              <a:t>door de leraar vorige week woensdag opgegeven </a:t>
            </a:r>
            <a:r>
              <a:rPr lang="nl-NL" sz="1600" u="sng" dirty="0" smtClean="0"/>
              <a:t>toets </a:t>
            </a:r>
            <a:r>
              <a:rPr lang="nl-NL" sz="1600" dirty="0" smtClean="0"/>
              <a:t>werd voor de zoveelste keer verplaatst.</a:t>
            </a:r>
          </a:p>
          <a:p>
            <a:pPr marL="0" lvl="1" indent="0">
              <a:spcAft>
                <a:spcPts val="600"/>
              </a:spcAft>
              <a:buClrTx/>
              <a:buNone/>
            </a:pPr>
            <a:endParaRPr lang="nl-NL" sz="1600" dirty="0"/>
          </a:p>
          <a:p>
            <a:pPr marL="0" lvl="1" indent="0">
              <a:spcAft>
                <a:spcPts val="600"/>
              </a:spcAft>
              <a:buClrTx/>
              <a:buNone/>
            </a:pPr>
            <a:endParaRPr lang="nl-NL" sz="1600" dirty="0" smtClean="0"/>
          </a:p>
          <a:p>
            <a:pPr marL="342900" lvl="1" indent="-342900">
              <a:spcAft>
                <a:spcPts val="600"/>
              </a:spcAft>
              <a:buClrTx/>
            </a:pPr>
            <a:r>
              <a:rPr lang="nl-NL" sz="2400" i="1" dirty="0" smtClean="0"/>
              <a:t>Zet </a:t>
            </a:r>
            <a:r>
              <a:rPr lang="nl-NL" sz="2400" i="1" dirty="0" smtClean="0">
                <a:solidFill>
                  <a:schemeClr val="tx2"/>
                </a:solidFill>
              </a:rPr>
              <a:t>lidwoord</a:t>
            </a:r>
            <a:r>
              <a:rPr lang="nl-NL" sz="2400" i="1" dirty="0" smtClean="0"/>
              <a:t> en </a:t>
            </a:r>
            <a:r>
              <a:rPr lang="nl-NL" sz="2400" i="1" dirty="0" smtClean="0">
                <a:solidFill>
                  <a:schemeClr val="tx2"/>
                </a:solidFill>
              </a:rPr>
              <a:t>zelfstandig naamwoord </a:t>
            </a:r>
            <a:r>
              <a:rPr lang="nl-NL" sz="2400" i="1" dirty="0" smtClean="0"/>
              <a:t>niet te ver uit elkaar!</a:t>
            </a:r>
            <a:r>
              <a:rPr lang="nl-NL" sz="2400" i="1" u="sng" dirty="0"/>
              <a:t> </a:t>
            </a:r>
            <a:endParaRPr lang="nl-NL" sz="2400" i="1" u="sng" dirty="0" smtClean="0"/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nl-NL" sz="2400" b="1" i="1" dirty="0" smtClean="0">
                <a:solidFill>
                  <a:schemeClr val="tx2"/>
                </a:solidFill>
              </a:rPr>
              <a:t>De toets </a:t>
            </a:r>
            <a:r>
              <a:rPr lang="nl-NL" sz="2400" b="1" i="1" dirty="0" smtClean="0"/>
              <a:t>die vorige week woensdag was verplaats door de leraar werd voor de zoveelste keer verzet.</a:t>
            </a:r>
          </a:p>
          <a:p>
            <a:pPr marL="0" lvl="1" indent="0">
              <a:spcAft>
                <a:spcPts val="600"/>
              </a:spcAft>
              <a:buClrTx/>
              <a:buNone/>
            </a:pPr>
            <a:endParaRPr lang="nl-NL" b="1" i="1" dirty="0"/>
          </a:p>
          <a:p>
            <a:pPr marL="0" lvl="1" indent="0">
              <a:spcAft>
                <a:spcPts val="600"/>
              </a:spcAft>
              <a:buClrTx/>
              <a:buNone/>
            </a:pPr>
            <a:endParaRPr lang="nl-NL" sz="1600" i="1" dirty="0" smtClean="0"/>
          </a:p>
          <a:p>
            <a:pPr marL="0" lvl="1" indent="0">
              <a:spcAft>
                <a:spcPts val="600"/>
              </a:spcAft>
              <a:buClrTx/>
              <a:buNone/>
            </a:pPr>
            <a:endParaRPr lang="nl-NL" sz="1600" b="1" i="1" dirty="0"/>
          </a:p>
          <a:p>
            <a:pPr marL="0" lvl="1" indent="0">
              <a:spcAft>
                <a:spcPts val="600"/>
              </a:spcAft>
              <a:buClrTx/>
              <a:buNone/>
            </a:pPr>
            <a:endParaRPr lang="nl-NL" b="1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039" y="4843306"/>
            <a:ext cx="2918224" cy="181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087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04963" cy="1371600"/>
          </a:xfrm>
        </p:spPr>
        <p:txBody>
          <a:bodyPr>
            <a:noAutofit/>
          </a:bodyPr>
          <a:lstStyle/>
          <a:p>
            <a:r>
              <a:rPr lang="nl-NL" sz="2400" dirty="0"/>
              <a:t>Hoe maak je de volgende zinnen beter leesbaar? Met de onderstreepte woorden moet je wat doen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2367" y="1752600"/>
            <a:ext cx="8340133" cy="4909457"/>
          </a:xfrm>
        </p:spPr>
        <p:txBody>
          <a:bodyPr>
            <a:normAutofit/>
          </a:bodyPr>
          <a:lstStyle/>
          <a:p>
            <a:pPr marL="18000" lvl="1" indent="0">
              <a:buNone/>
            </a:pPr>
            <a:r>
              <a:rPr lang="nl-NL" i="1" dirty="0"/>
              <a:t>2. </a:t>
            </a:r>
            <a:r>
              <a:rPr lang="nl-NL" sz="1600" i="1" dirty="0"/>
              <a:t>De toets </a:t>
            </a:r>
            <a:r>
              <a:rPr lang="nl-NL" sz="1600" i="1" u="sng" dirty="0"/>
              <a:t>moesten </a:t>
            </a:r>
            <a:r>
              <a:rPr lang="nl-NL" sz="1600" i="1" dirty="0"/>
              <a:t>de leerlingen op last van de bevlogen docent zo goed mogelijk </a:t>
            </a:r>
            <a:r>
              <a:rPr lang="nl-NL" sz="1600" i="1" u="sng" dirty="0"/>
              <a:t>bestuderen</a:t>
            </a:r>
            <a:r>
              <a:rPr lang="nl-NL" sz="1600" i="1" u="sng"/>
              <a:t>.   </a:t>
            </a:r>
            <a:endParaRPr lang="nl-NL" i="1" u="sng" dirty="0" smtClean="0"/>
          </a:p>
          <a:p>
            <a:pPr marL="18000" lvl="1" indent="0">
              <a:buNone/>
            </a:pPr>
            <a:endParaRPr lang="nl-NL" i="1" u="sng" dirty="0"/>
          </a:p>
          <a:p>
            <a:pPr lvl="1" indent="-457200">
              <a:spcAft>
                <a:spcPts val="600"/>
              </a:spcAft>
              <a:buClrTx/>
            </a:pPr>
            <a:r>
              <a:rPr lang="nl-NL" sz="2800" i="1" u="sng" dirty="0" smtClean="0"/>
              <a:t>Zet </a:t>
            </a:r>
            <a:r>
              <a:rPr lang="nl-NL" sz="2800" i="1" u="sng" dirty="0"/>
              <a:t>de </a:t>
            </a:r>
            <a:r>
              <a:rPr lang="nl-NL" sz="2800" i="1" u="sng" dirty="0">
                <a:solidFill>
                  <a:schemeClr val="tx2"/>
                </a:solidFill>
              </a:rPr>
              <a:t>werkwoorden </a:t>
            </a:r>
            <a:r>
              <a:rPr lang="nl-NL" sz="2800" i="1" u="sng" dirty="0"/>
              <a:t>zo dicht mogelijk </a:t>
            </a:r>
            <a:r>
              <a:rPr lang="nl-NL" sz="2800" i="1" u="sng" dirty="0">
                <a:solidFill>
                  <a:schemeClr val="tx2"/>
                </a:solidFill>
              </a:rPr>
              <a:t>bij elkaar</a:t>
            </a:r>
            <a:r>
              <a:rPr lang="nl-NL" sz="2800" i="1" u="sng" dirty="0"/>
              <a:t>!</a:t>
            </a:r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nl-NL" sz="2800" b="1" i="1" dirty="0"/>
              <a:t>De toets </a:t>
            </a:r>
            <a:r>
              <a:rPr lang="nl-NL" sz="2800" b="1" i="1" u="sng" dirty="0">
                <a:solidFill>
                  <a:schemeClr val="tx2"/>
                </a:solidFill>
              </a:rPr>
              <a:t>moesten</a:t>
            </a:r>
            <a:r>
              <a:rPr lang="nl-NL" sz="2800" b="1" i="1" u="sng" dirty="0"/>
              <a:t> </a:t>
            </a:r>
            <a:r>
              <a:rPr lang="nl-NL" sz="2800" b="1" i="1" dirty="0"/>
              <a:t>de leerlingen zo goed mogelijk </a:t>
            </a:r>
            <a:r>
              <a:rPr lang="nl-NL" sz="2800" b="1" i="1" u="sng" dirty="0">
                <a:solidFill>
                  <a:schemeClr val="tx2"/>
                </a:solidFill>
              </a:rPr>
              <a:t>bestuderen</a:t>
            </a:r>
            <a:r>
              <a:rPr lang="nl-NL" sz="2800" b="1" i="1" dirty="0"/>
              <a:t> op last van de bevlogen docent.</a:t>
            </a:r>
          </a:p>
          <a:p>
            <a:pPr marL="0" lvl="1" indent="0">
              <a:spcAft>
                <a:spcPts val="600"/>
              </a:spcAft>
              <a:buClrTx/>
              <a:buNone/>
            </a:pPr>
            <a:endParaRPr lang="nl-NL" b="1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564" y="4706764"/>
            <a:ext cx="26860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985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04963" cy="1371600"/>
          </a:xfrm>
        </p:spPr>
        <p:txBody>
          <a:bodyPr>
            <a:noAutofit/>
          </a:bodyPr>
          <a:lstStyle/>
          <a:p>
            <a:r>
              <a:rPr lang="nl-NL" sz="2400" dirty="0"/>
              <a:t>Hoe maak je de volgende zinnen beter leesbaar? Met de onderstreepte woorden moet je wat doen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2367" y="1752600"/>
            <a:ext cx="8340133" cy="4909457"/>
          </a:xfrm>
        </p:spPr>
        <p:txBody>
          <a:bodyPr>
            <a:normAutofit/>
          </a:bodyPr>
          <a:lstStyle/>
          <a:p>
            <a:pPr marL="0" lvl="1" indent="0">
              <a:spcAft>
                <a:spcPts val="600"/>
              </a:spcAft>
              <a:buClrTx/>
              <a:buNone/>
            </a:pPr>
            <a:r>
              <a:rPr lang="nl-NL" sz="1600" i="1" dirty="0"/>
              <a:t>3.De groenteboer </a:t>
            </a:r>
            <a:r>
              <a:rPr lang="nl-NL" sz="1600" i="1" u="sng" dirty="0"/>
              <a:t>weegt </a:t>
            </a:r>
            <a:r>
              <a:rPr lang="nl-NL" sz="1600" i="1" dirty="0"/>
              <a:t>de groente die al een tijdje in de hoek van de winkel </a:t>
            </a:r>
            <a:r>
              <a:rPr lang="nl-NL" sz="1600" i="1" dirty="0" smtClean="0"/>
              <a:t>had </a:t>
            </a:r>
            <a:r>
              <a:rPr lang="nl-NL" sz="1600" i="1" dirty="0"/>
              <a:t>gelegen </a:t>
            </a:r>
            <a:r>
              <a:rPr lang="nl-NL" sz="1600" i="1" u="sng" dirty="0"/>
              <a:t>af</a:t>
            </a:r>
            <a:r>
              <a:rPr lang="nl-NL" sz="1600" i="1" u="sng" dirty="0" smtClean="0"/>
              <a:t>.</a:t>
            </a:r>
            <a:endParaRPr lang="nl-NL" i="1" u="sng" dirty="0"/>
          </a:p>
          <a:p>
            <a:pPr marL="285750" lvl="1" indent="-285750">
              <a:spcAft>
                <a:spcPts val="600"/>
              </a:spcAft>
              <a:buClrTx/>
            </a:pPr>
            <a:r>
              <a:rPr lang="nl-NL" i="1" u="sng" dirty="0" smtClean="0"/>
              <a:t>Zet </a:t>
            </a:r>
            <a:r>
              <a:rPr lang="nl-NL" i="1" u="sng" dirty="0">
                <a:solidFill>
                  <a:schemeClr val="tx2"/>
                </a:solidFill>
              </a:rPr>
              <a:t>de delen </a:t>
            </a:r>
            <a:r>
              <a:rPr lang="nl-NL" i="1" u="sng" dirty="0"/>
              <a:t>van een </a:t>
            </a:r>
            <a:r>
              <a:rPr lang="nl-NL" i="1" u="sng" dirty="0">
                <a:solidFill>
                  <a:schemeClr val="tx2"/>
                </a:solidFill>
              </a:rPr>
              <a:t>splitsbaar werkwoord </a:t>
            </a:r>
            <a:r>
              <a:rPr lang="nl-NL" i="1" u="sng" dirty="0"/>
              <a:t>niet te ver van elkaar.</a:t>
            </a:r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nl-NL" b="1" i="1" u="sng" dirty="0"/>
              <a:t>De groenteboer </a:t>
            </a:r>
            <a:r>
              <a:rPr lang="nl-NL" b="1" i="1" u="sng" dirty="0">
                <a:solidFill>
                  <a:schemeClr val="tx2"/>
                </a:solidFill>
              </a:rPr>
              <a:t>weegt </a:t>
            </a:r>
            <a:r>
              <a:rPr lang="nl-NL" b="1" i="1" u="sng" dirty="0"/>
              <a:t>de groente </a:t>
            </a:r>
            <a:r>
              <a:rPr lang="nl-NL" b="1" i="1" u="sng" dirty="0">
                <a:solidFill>
                  <a:schemeClr val="tx2"/>
                </a:solidFill>
              </a:rPr>
              <a:t>af</a:t>
            </a:r>
            <a:r>
              <a:rPr lang="nl-NL" b="1" i="1" u="sng" dirty="0"/>
              <a:t> die al een tijdje in de hoek van de winkel </a:t>
            </a:r>
            <a:r>
              <a:rPr lang="nl-NL" b="1" i="1" u="sng" dirty="0" smtClean="0"/>
              <a:t>had </a:t>
            </a:r>
            <a:r>
              <a:rPr lang="nl-NL" b="1" i="1" u="sng" dirty="0"/>
              <a:t>gelegen.</a:t>
            </a:r>
            <a:endParaRPr lang="nl-NL" sz="3200" b="1" i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619" y="4434359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69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248</Words>
  <Application>Microsoft Macintosh PowerPoint</Application>
  <PresentationFormat>Diavoorstelling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Tangconstructies</vt:lpstr>
      <vt:lpstr>Hoe maak je de volgende zinnen beter leesbaar? Met de onderstreepte woorden moet je wat doen</vt:lpstr>
      <vt:lpstr>Hoe maak je de volgende zinnen beter leesbaar? Met de onderstreepte woorden moet je wat doen</vt:lpstr>
      <vt:lpstr>Hoe maak je de volgende zinnen beter leesbaar? Met de onderstreepte woorden moet je wat doen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Tangconstructies</dc:title>
  <dc:creator>VNRE Vrancken</dc:creator>
  <cp:lastModifiedBy>VNRE Vrancken</cp:lastModifiedBy>
  <cp:revision>1</cp:revision>
  <dcterms:created xsi:type="dcterms:W3CDTF">2016-06-08T18:07:16Z</dcterms:created>
  <dcterms:modified xsi:type="dcterms:W3CDTF">2016-06-08T18:08:28Z</dcterms:modified>
</cp:coreProperties>
</file>