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notesMasterIdLst>
    <p:notesMasterId r:id="rId12"/>
  </p:notesMasterIdLst>
  <p:sldIdLst>
    <p:sldId id="256" r:id="rId2"/>
    <p:sldId id="268" r:id="rId3"/>
    <p:sldId id="257" r:id="rId4"/>
    <p:sldId id="272" r:id="rId5"/>
    <p:sldId id="271" r:id="rId6"/>
    <p:sldId id="273" r:id="rId7"/>
    <p:sldId id="274" r:id="rId8"/>
    <p:sldId id="275" r:id="rId9"/>
    <p:sldId id="277" r:id="rId10"/>
    <p:sldId id="27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ardsectie" id="{84FC76B4-5C74-9A48-BCD7-B123623E2F1D}">
          <p14:sldIdLst>
            <p14:sldId id="256"/>
            <p14:sldId id="268"/>
            <p14:sldId id="257"/>
            <p14:sldId id="272"/>
            <p14:sldId id="271"/>
            <p14:sldId id="273"/>
            <p14:sldId id="274"/>
            <p14:sldId id="275"/>
            <p14:sldId id="277"/>
            <p14:sldId id="27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jl, gemiddeld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tijl, gemiddeld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F22659-5217-4629-BBB3-A01A6DFA8807}" type="datetimeFigureOut">
              <a:rPr lang="nl-NL" smtClean="0"/>
              <a:t>18-9-2016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0AB0C5-96F3-47E2-9CFD-B6B424D4C14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709409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0AB0C5-96F3-47E2-9CFD-B6B424D4C14C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650781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Klik om de 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DEABC-D766-4322-8E78-B830FAE35C72}" type="datetime4">
              <a:rPr lang="en-US" smtClean="0"/>
              <a:pPr/>
              <a:t>September 18, 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31F9E-604E-4343-9F29-EF72E8231CAD}" type="datetime4">
              <a:rPr lang="en-US" smtClean="0"/>
              <a:pPr/>
              <a:t>September 18,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Titelstijl van model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8E1CE-37F8-4102-8DF9-852A0A51F293}" type="datetime4">
              <a:rPr lang="en-US" smtClean="0"/>
              <a:pPr/>
              <a:t>September 18,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September 18,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663BA-01FC-4367-B6F3-ABB2645D55F1}" type="datetime4">
              <a:rPr lang="en-US" smtClean="0"/>
              <a:pPr/>
              <a:t>September 18, 2016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19C71-EC74-44AF-B27E-FC7DC3C3A61D}" type="datetime4">
              <a:rPr lang="en-US" smtClean="0"/>
              <a:pPr/>
              <a:t>September 18, 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Titelstijl van model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CDA29-3CBE-48EA-92AE-A996835462BA}" type="datetime4">
              <a:rPr lang="en-US" smtClean="0"/>
              <a:pPr/>
              <a:t>September 18, 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EC054-3869-4501-B163-1BBFDE8DCE04}" type="datetime4">
              <a:rPr lang="en-US" smtClean="0"/>
              <a:pPr/>
              <a:t>September 18, 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3D831-56C1-49CF-8EF7-8B9A98402BCD}" type="datetime4">
              <a:rPr lang="en-US" smtClean="0"/>
              <a:pPr/>
              <a:t>September 18, 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D5615-7F4F-4584-84D5-CC95918C321F}" type="datetime4">
              <a:rPr lang="en-US" smtClean="0"/>
              <a:pPr/>
              <a:t>September 18, 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Sleep de afbeelding naar de tijdelijke aanduiding of klik op het pictogram als u een afbeelding wilt toevoegen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EA923-9BEE-48CE-9F28-5B525F399BAD}" type="datetime4">
              <a:rPr lang="en-US" smtClean="0"/>
              <a:pPr/>
              <a:t>September 18, 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17D0EFEE-2756-4A20-BF2A-63F0A94F99AC}" type="datetime4">
              <a:rPr lang="en-US" smtClean="0"/>
              <a:pPr/>
              <a:t>September 18, 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Kijk op taal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Taalspelletjes</a:t>
            </a:r>
          </a:p>
          <a:p>
            <a:r>
              <a:rPr lang="nl-NL" dirty="0" smtClean="0"/>
              <a:t>Werken met een woordenboek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24323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106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aAn</a:t>
            </a:r>
            <a:r>
              <a:rPr lang="nl-NL" dirty="0" smtClean="0"/>
              <a:t> het einde van deze les weet je..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nl-NL" dirty="0" smtClean="0"/>
              <a:t>Een aantal taalspelletjes en waarom deze goed voor je zijn.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nl-NL" dirty="0" smtClean="0"/>
              <a:t>Hoe je met een woordenboek werkt.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39591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Wat gaan we doen deze les?</a:t>
            </a:r>
            <a:br>
              <a:rPr lang="nl-NL" dirty="0"/>
            </a:br>
            <a:endParaRPr lang="nl-NL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idx="1"/>
          </p:nvPr>
        </p:nvSpPr>
        <p:spPr>
          <a:xfrm>
            <a:off x="457200" y="1259305"/>
            <a:ext cx="7620000" cy="4373563"/>
          </a:xfrm>
        </p:spPr>
        <p:txBody>
          <a:bodyPr>
            <a:normAutofit/>
          </a:bodyPr>
          <a:lstStyle/>
          <a:p>
            <a:r>
              <a:rPr lang="nl-NL" dirty="0" smtClean="0"/>
              <a:t>Klassikaal taalspel </a:t>
            </a:r>
            <a:r>
              <a:rPr lang="nl-NL" dirty="0" smtClean="0"/>
              <a:t>(5m</a:t>
            </a:r>
            <a:r>
              <a:rPr lang="nl-NL" dirty="0" smtClean="0"/>
              <a:t>)</a:t>
            </a:r>
          </a:p>
          <a:p>
            <a:endParaRPr lang="nl-NL" dirty="0" smtClean="0"/>
          </a:p>
          <a:p>
            <a:r>
              <a:rPr lang="nl-NL" dirty="0" smtClean="0"/>
              <a:t>Instructie en spelen taalspel 1 (15m</a:t>
            </a:r>
            <a:r>
              <a:rPr lang="nl-NL" dirty="0" smtClean="0"/>
              <a:t>)</a:t>
            </a:r>
          </a:p>
          <a:p>
            <a:endParaRPr lang="nl-NL" dirty="0"/>
          </a:p>
          <a:p>
            <a:r>
              <a:rPr lang="nl-NL" dirty="0" smtClean="0"/>
              <a:t>Instructie en spelen taalspel 2 (15m</a:t>
            </a:r>
            <a:r>
              <a:rPr lang="nl-NL" dirty="0" smtClean="0"/>
              <a:t>)</a:t>
            </a:r>
          </a:p>
          <a:p>
            <a:endParaRPr lang="nl-NL" dirty="0"/>
          </a:p>
          <a:p>
            <a:r>
              <a:rPr lang="nl-NL" dirty="0" smtClean="0"/>
              <a:t>Instructie ‘werken met een woordenboek’ m. </a:t>
            </a:r>
            <a:r>
              <a:rPr lang="nl-NL" dirty="0" err="1" smtClean="0"/>
              <a:t>opdr</a:t>
            </a:r>
            <a:r>
              <a:rPr lang="nl-NL" dirty="0" smtClean="0"/>
              <a:t> 5 t/m 8</a:t>
            </a:r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84465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1470" y="3160064"/>
            <a:ext cx="2476500" cy="184785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691" y="1922883"/>
            <a:ext cx="1524000" cy="108585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2437" y="947543"/>
            <a:ext cx="2476500" cy="184785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026" y="5226503"/>
            <a:ext cx="3124200" cy="1466850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79412" y="5153025"/>
            <a:ext cx="2686050" cy="1704975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2690" y="3283889"/>
            <a:ext cx="2857500" cy="1600200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67343" y="1826467"/>
            <a:ext cx="2466975" cy="1847850"/>
          </a:xfrm>
          <a:prstGeom prst="rect">
            <a:avLst/>
          </a:prstGeom>
        </p:spPr>
      </p:pic>
      <p:sp>
        <p:nvSpPr>
          <p:cNvPr id="11" name="Tekstvak 10"/>
          <p:cNvSpPr txBox="1"/>
          <p:nvPr/>
        </p:nvSpPr>
        <p:spPr>
          <a:xfrm>
            <a:off x="774441" y="242596"/>
            <a:ext cx="4711959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dirty="0" smtClean="0"/>
              <a:t>Taalspelletjes zijn leuk en je oefent op een grappige manier met taal!</a:t>
            </a:r>
          </a:p>
          <a:p>
            <a:endParaRPr lang="nl-NL" dirty="0"/>
          </a:p>
          <a:p>
            <a:r>
              <a:rPr lang="nl-NL" dirty="0" smtClean="0"/>
              <a:t>Je vindt ze op tv, internet of in kranten en tijdschriften.</a:t>
            </a:r>
            <a:endParaRPr lang="nl-NL" dirty="0"/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635" y="1922883"/>
            <a:ext cx="1524000" cy="1085850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970" y="5226503"/>
            <a:ext cx="3124200" cy="1466850"/>
          </a:xfrm>
          <a:prstGeom prst="rect">
            <a:avLst/>
          </a:prstGeom>
        </p:spPr>
      </p:pic>
      <p:pic>
        <p:nvPicPr>
          <p:cNvPr id="14" name="Afbeelding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3634" y="3283889"/>
            <a:ext cx="2857500" cy="1600200"/>
          </a:xfrm>
          <a:prstGeom prst="rect">
            <a:avLst/>
          </a:prstGeom>
        </p:spPr>
      </p:pic>
      <p:pic>
        <p:nvPicPr>
          <p:cNvPr id="15" name="Afbeelding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4838" y="5153025"/>
            <a:ext cx="2686050" cy="1704975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061" y="1922883"/>
            <a:ext cx="1524000" cy="1085850"/>
          </a:xfrm>
          <a:prstGeom prst="rect">
            <a:avLst/>
          </a:prstGeom>
        </p:spPr>
      </p:pic>
      <p:pic>
        <p:nvPicPr>
          <p:cNvPr id="17" name="Afbeelding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396" y="5226503"/>
            <a:ext cx="3124200" cy="1466850"/>
          </a:xfrm>
          <a:prstGeom prst="rect">
            <a:avLst/>
          </a:prstGeom>
        </p:spPr>
      </p:pic>
      <p:pic>
        <p:nvPicPr>
          <p:cNvPr id="18" name="Afbeelding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9060" y="3283889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156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/>
            </a:r>
            <a:br>
              <a:rPr lang="nl-NL" dirty="0" smtClean="0"/>
            </a:b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nl-NL" sz="4000" dirty="0"/>
              <a:t>Welk beroep</a:t>
            </a:r>
            <a:r>
              <a:rPr lang="nl-NL" sz="4000" dirty="0" smtClean="0"/>
              <a:t>?</a:t>
            </a:r>
          </a:p>
          <a:p>
            <a:r>
              <a:rPr lang="nl-NL" sz="4000" dirty="0" smtClean="0"/>
              <a:t>Bekijk onderstaand visitekaartje</a:t>
            </a:r>
            <a:endParaRPr lang="nl-NL" sz="4000" dirty="0"/>
          </a:p>
          <a:p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886407" y="1807893"/>
            <a:ext cx="2136710" cy="86177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b="1" dirty="0" smtClean="0"/>
              <a:t>P.I. AGENLO</a:t>
            </a:r>
          </a:p>
          <a:p>
            <a:endParaRPr lang="nl-NL" dirty="0" smtClean="0"/>
          </a:p>
          <a:p>
            <a:r>
              <a:rPr lang="nl-NL" sz="1400" dirty="0" smtClean="0"/>
              <a:t>TIEL</a:t>
            </a:r>
            <a:endParaRPr lang="nl-NL" sz="1400" dirty="0"/>
          </a:p>
        </p:txBody>
      </p:sp>
      <p:sp>
        <p:nvSpPr>
          <p:cNvPr id="7" name="Tekstvak 6"/>
          <p:cNvSpPr txBox="1"/>
          <p:nvPr/>
        </p:nvSpPr>
        <p:spPr>
          <a:xfrm>
            <a:off x="4544008" y="1807893"/>
            <a:ext cx="3191070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Vind het beroep door de letters door elkaar te gooien</a:t>
            </a:r>
          </a:p>
          <a:p>
            <a:endParaRPr lang="nl-NL" dirty="0" smtClean="0"/>
          </a:p>
          <a:p>
            <a:r>
              <a:rPr lang="nl-NL" b="1" i="1" u="sng" dirty="0" smtClean="0"/>
              <a:t>Aanwijzing</a:t>
            </a:r>
          </a:p>
          <a:p>
            <a:r>
              <a:rPr lang="nl-NL" i="1" dirty="0" smtClean="0"/>
              <a:t>Hij/zij spoort boeven op</a:t>
            </a:r>
            <a:endParaRPr lang="nl-NL" i="1" dirty="0"/>
          </a:p>
        </p:txBody>
      </p:sp>
      <p:sp>
        <p:nvSpPr>
          <p:cNvPr id="8" name="Tekstvak 7"/>
          <p:cNvSpPr txBox="1"/>
          <p:nvPr/>
        </p:nvSpPr>
        <p:spPr>
          <a:xfrm>
            <a:off x="1772816" y="4348065"/>
            <a:ext cx="5878286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dirty="0" smtClean="0"/>
              <a:t>Maak nu in een tweetal voor elkaar een visitekaartje.</a:t>
            </a:r>
          </a:p>
          <a:p>
            <a:endParaRPr lang="nl-NL" dirty="0"/>
          </a:p>
          <a:p>
            <a:pPr marL="342900" indent="-342900">
              <a:buFont typeface="+mj-lt"/>
              <a:buAutoNum type="arabicPeriod"/>
            </a:pPr>
            <a:r>
              <a:rPr lang="nl-NL" dirty="0" smtClean="0"/>
              <a:t>Bedenk eerst een </a:t>
            </a:r>
            <a:r>
              <a:rPr lang="nl-NL" b="1" dirty="0" smtClean="0"/>
              <a:t>beroep</a:t>
            </a:r>
          </a:p>
          <a:p>
            <a:pPr marL="342900" indent="-342900">
              <a:buFont typeface="+mj-lt"/>
              <a:buAutoNum type="arabicPeriod"/>
            </a:pPr>
            <a:r>
              <a:rPr lang="nl-NL" dirty="0" smtClean="0"/>
              <a:t>Maak van de letters een </a:t>
            </a:r>
            <a:r>
              <a:rPr lang="nl-NL" b="1" u="sng" dirty="0" smtClean="0"/>
              <a:t>plaatsnaam.</a:t>
            </a:r>
          </a:p>
          <a:p>
            <a:pPr marL="342900" indent="-342900">
              <a:buFont typeface="+mj-lt"/>
              <a:buAutoNum type="arabicPeriod"/>
            </a:pPr>
            <a:r>
              <a:rPr lang="nl-NL" dirty="0" smtClean="0"/>
              <a:t>Gebruik de </a:t>
            </a:r>
            <a:r>
              <a:rPr lang="nl-NL" b="1" u="sng" dirty="0" smtClean="0"/>
              <a:t>letters</a:t>
            </a:r>
            <a:r>
              <a:rPr lang="nl-NL" dirty="0" smtClean="0"/>
              <a:t> die </a:t>
            </a:r>
            <a:r>
              <a:rPr lang="nl-NL" b="1" u="sng" dirty="0" smtClean="0"/>
              <a:t>overblijven</a:t>
            </a:r>
            <a:r>
              <a:rPr lang="nl-NL" b="1" dirty="0" smtClean="0"/>
              <a:t> </a:t>
            </a:r>
            <a:r>
              <a:rPr lang="nl-NL" dirty="0" smtClean="0"/>
              <a:t>als </a:t>
            </a:r>
            <a:r>
              <a:rPr lang="nl-NL" b="1" dirty="0" smtClean="0"/>
              <a:t>voorletters</a:t>
            </a:r>
          </a:p>
          <a:p>
            <a:pPr marL="342900" indent="-342900">
              <a:buFont typeface="+mj-lt"/>
              <a:buAutoNum type="arabicPeriod"/>
            </a:pPr>
            <a:r>
              <a:rPr lang="nl-NL" dirty="0" smtClean="0"/>
              <a:t>Bedenk een </a:t>
            </a:r>
            <a:r>
              <a:rPr lang="nl-NL" b="1" u="sng" dirty="0" smtClean="0"/>
              <a:t>hint </a:t>
            </a:r>
            <a:r>
              <a:rPr lang="nl-NL" dirty="0" smtClean="0"/>
              <a:t>voor als het te moeilijk is.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52420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/>
            </a:r>
            <a:br>
              <a:rPr lang="nl-NL" dirty="0" smtClean="0"/>
            </a:b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sz="4000" dirty="0" smtClean="0"/>
              <a:t>‘Vijf bij vijf’</a:t>
            </a:r>
            <a:endParaRPr lang="nl-NL" dirty="0"/>
          </a:p>
        </p:txBody>
      </p:sp>
      <p:sp>
        <p:nvSpPr>
          <p:cNvPr id="8" name="Tekstvak 7"/>
          <p:cNvSpPr txBox="1"/>
          <p:nvPr/>
        </p:nvSpPr>
        <p:spPr>
          <a:xfrm>
            <a:off x="457199" y="3829243"/>
            <a:ext cx="8154956" cy="258532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dirty="0" smtClean="0"/>
              <a:t>‘Vijf bij vijf’</a:t>
            </a:r>
          </a:p>
          <a:p>
            <a:endParaRPr lang="nl-NL" dirty="0"/>
          </a:p>
          <a:p>
            <a:pPr marL="342900" indent="-342900">
              <a:buFont typeface="+mj-lt"/>
              <a:buAutoNum type="arabicPeriod"/>
            </a:pPr>
            <a:r>
              <a:rPr lang="nl-NL" dirty="0" smtClean="0"/>
              <a:t>Maak ieder op papier een </a:t>
            </a:r>
            <a:r>
              <a:rPr lang="nl-NL" b="1" u="sng" dirty="0" smtClean="0"/>
              <a:t>vierkant blok </a:t>
            </a:r>
            <a:r>
              <a:rPr lang="nl-NL" dirty="0" smtClean="0"/>
              <a:t>van </a:t>
            </a:r>
            <a:r>
              <a:rPr lang="nl-NL" b="1" u="sng" dirty="0" smtClean="0"/>
              <a:t>vijf bij vijf </a:t>
            </a:r>
            <a:r>
              <a:rPr lang="nl-NL" dirty="0" smtClean="0"/>
              <a:t>vakjes.</a:t>
            </a:r>
            <a:endParaRPr lang="nl-NL" b="1" dirty="0" smtClean="0"/>
          </a:p>
          <a:p>
            <a:pPr marL="342900" indent="-342900">
              <a:buFont typeface="+mj-lt"/>
              <a:buAutoNum type="arabicPeriod"/>
            </a:pPr>
            <a:r>
              <a:rPr lang="nl-NL" dirty="0" smtClean="0"/>
              <a:t>Ieder noemt </a:t>
            </a:r>
            <a:r>
              <a:rPr lang="nl-NL" b="1" u="sng" dirty="0" smtClean="0"/>
              <a:t>om de beurt </a:t>
            </a:r>
            <a:r>
              <a:rPr lang="nl-NL" dirty="0" smtClean="0"/>
              <a:t>een letter: </a:t>
            </a:r>
            <a:r>
              <a:rPr lang="nl-NL" b="1" dirty="0" smtClean="0"/>
              <a:t>je mag een letter maar 1x gebruiken!</a:t>
            </a:r>
            <a:endParaRPr lang="nl-NL" b="1" u="sng" dirty="0" smtClean="0"/>
          </a:p>
          <a:p>
            <a:pPr marL="342900" indent="-342900">
              <a:buFont typeface="+mj-lt"/>
              <a:buAutoNum type="arabicPeriod"/>
            </a:pPr>
            <a:r>
              <a:rPr lang="nl-NL" b="1" u="sng" dirty="0" smtClean="0"/>
              <a:t>Plaats</a:t>
            </a:r>
            <a:r>
              <a:rPr lang="nl-NL" dirty="0" smtClean="0"/>
              <a:t> de genoemde letter in één van vijfentwintig hokjes. </a:t>
            </a:r>
            <a:endParaRPr lang="nl-NL" dirty="0"/>
          </a:p>
          <a:p>
            <a:pPr marL="342900" indent="-342900">
              <a:buFont typeface="+mj-lt"/>
              <a:buAutoNum type="arabicPeriod"/>
            </a:pPr>
            <a:r>
              <a:rPr lang="nl-NL" dirty="0" smtClean="0"/>
              <a:t>Plaat de letters zo, dat er </a:t>
            </a:r>
            <a:r>
              <a:rPr lang="nl-NL" b="1" u="sng" dirty="0" smtClean="0"/>
              <a:t>horizontaal/verticaal woorden ontstaan</a:t>
            </a:r>
          </a:p>
          <a:p>
            <a:pPr marL="342900" indent="-342900">
              <a:buFont typeface="+mj-lt"/>
              <a:buAutoNum type="arabicPeriod"/>
            </a:pPr>
            <a:r>
              <a:rPr lang="nl-NL" dirty="0" smtClean="0"/>
              <a:t>Ieder goed woord levert punten op; </a:t>
            </a:r>
            <a:r>
              <a:rPr lang="nl-NL" b="1" u="sng" dirty="0" smtClean="0"/>
              <a:t>het aantal letters is het aantal punten</a:t>
            </a:r>
            <a:endParaRPr lang="nl-NL" b="1" u="sng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507" y="1599535"/>
            <a:ext cx="2640519" cy="1778000"/>
          </a:xfrm>
          <a:prstGeom prst="rect">
            <a:avLst/>
          </a:prstGeom>
        </p:spPr>
      </p:pic>
      <p:graphicFrame>
        <p:nvGraphicFramePr>
          <p:cNvPr id="5" name="Tabe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7203215"/>
              </p:ext>
            </p:extLst>
          </p:nvPr>
        </p:nvGraphicFramePr>
        <p:xfrm>
          <a:off x="4343400" y="1718792"/>
          <a:ext cx="323461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6922"/>
                <a:gridCol w="646922"/>
                <a:gridCol w="646922"/>
                <a:gridCol w="646922"/>
                <a:gridCol w="646922"/>
              </a:tblGrid>
              <a:tr h="349483">
                <a:tc>
                  <a:txBody>
                    <a:bodyPr/>
                    <a:lstStyle/>
                    <a:p>
                      <a:r>
                        <a:rPr lang="nl-NL" dirty="0" smtClean="0"/>
                        <a:t>b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a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k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t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e</a:t>
                      </a:r>
                      <a:endParaRPr lang="nl-NL" dirty="0"/>
                    </a:p>
                  </a:txBody>
                  <a:tcPr/>
                </a:tc>
              </a:tr>
              <a:tr h="349483">
                <a:tc>
                  <a:txBody>
                    <a:bodyPr/>
                    <a:lstStyle/>
                    <a:p>
                      <a:endParaRPr lang="nl-NL" strike="sngStri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C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M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</a:tr>
              <a:tr h="349483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</a:tr>
              <a:tr h="349483"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X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</a:tr>
              <a:tr h="349483">
                <a:tc>
                  <a:txBody>
                    <a:bodyPr/>
                    <a:lstStyle/>
                    <a:p>
                      <a:r>
                        <a:rPr lang="nl-NL" dirty="0" smtClean="0"/>
                        <a:t>R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0" name="Rechte verbindingslijn 9"/>
          <p:cNvCxnSpPr/>
          <p:nvPr/>
        </p:nvCxnSpPr>
        <p:spPr>
          <a:xfrm>
            <a:off x="4472720" y="1943213"/>
            <a:ext cx="2836506" cy="37323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2312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/>
            </a:r>
            <a:br>
              <a:rPr lang="nl-NL" dirty="0" smtClean="0"/>
            </a:b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sz="4000" dirty="0" smtClean="0"/>
              <a:t>‘Pim </a:t>
            </a:r>
            <a:r>
              <a:rPr lang="nl-NL" sz="4000" dirty="0" err="1" smtClean="0"/>
              <a:t>pam</a:t>
            </a:r>
            <a:r>
              <a:rPr lang="nl-NL" sz="4000" dirty="0" smtClean="0"/>
              <a:t> pet’</a:t>
            </a:r>
            <a:endParaRPr lang="nl-NL" dirty="0"/>
          </a:p>
        </p:txBody>
      </p:sp>
      <p:sp>
        <p:nvSpPr>
          <p:cNvPr id="8" name="Tekstvak 7"/>
          <p:cNvSpPr txBox="1"/>
          <p:nvPr/>
        </p:nvSpPr>
        <p:spPr>
          <a:xfrm>
            <a:off x="265922" y="1552574"/>
            <a:ext cx="5659017" cy="507831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dirty="0" smtClean="0"/>
              <a:t>Pim, </a:t>
            </a:r>
            <a:r>
              <a:rPr lang="nl-NL" dirty="0" err="1" smtClean="0"/>
              <a:t>pam</a:t>
            </a:r>
            <a:r>
              <a:rPr lang="nl-NL" dirty="0" smtClean="0"/>
              <a:t>, pet’</a:t>
            </a:r>
          </a:p>
          <a:p>
            <a:endParaRPr lang="nl-NL" dirty="0"/>
          </a:p>
          <a:p>
            <a:pPr marL="342900" indent="-342900">
              <a:buFont typeface="+mj-lt"/>
              <a:buAutoNum type="arabicPeriod"/>
            </a:pPr>
            <a:r>
              <a:rPr lang="nl-NL" dirty="0" smtClean="0"/>
              <a:t>Maak groepjes </a:t>
            </a:r>
            <a:r>
              <a:rPr lang="nl-NL" b="1" dirty="0" smtClean="0"/>
              <a:t>van vier</a:t>
            </a:r>
          </a:p>
          <a:p>
            <a:pPr marL="342900" indent="-342900">
              <a:buFont typeface="+mj-lt"/>
              <a:buAutoNum type="arabicPeriod"/>
            </a:pPr>
            <a:endParaRPr lang="nl-NL" dirty="0" smtClean="0"/>
          </a:p>
          <a:p>
            <a:pPr marL="342900" indent="-342900">
              <a:buFont typeface="+mj-lt"/>
              <a:buAutoNum type="arabicPeriod"/>
            </a:pPr>
            <a:r>
              <a:rPr lang="nl-NL" dirty="0" smtClean="0"/>
              <a:t>Kies iedere ronde een </a:t>
            </a:r>
            <a:r>
              <a:rPr lang="nl-NL" b="1" dirty="0" smtClean="0"/>
              <a:t>categorie:</a:t>
            </a:r>
            <a:r>
              <a:rPr lang="nl-NL" dirty="0" smtClean="0"/>
              <a:t> dieren, vakken, fruit, provincies, steden, landen enz.</a:t>
            </a:r>
          </a:p>
          <a:p>
            <a:pPr marL="342900" indent="-342900">
              <a:buFont typeface="+mj-lt"/>
              <a:buAutoNum type="arabicPeriod"/>
            </a:pPr>
            <a:endParaRPr lang="nl-NL" u="sng" dirty="0" smtClean="0"/>
          </a:p>
          <a:p>
            <a:pPr marL="342900" indent="-342900">
              <a:buFont typeface="+mj-lt"/>
              <a:buAutoNum type="arabicPeriod"/>
            </a:pPr>
            <a:r>
              <a:rPr lang="nl-NL" dirty="0" smtClean="0"/>
              <a:t>Kies  dan een </a:t>
            </a:r>
            <a:r>
              <a:rPr lang="nl-NL" b="1" dirty="0" smtClean="0"/>
              <a:t>willekeurige letter</a:t>
            </a:r>
            <a:r>
              <a:rPr lang="nl-NL" dirty="0" smtClean="0"/>
              <a:t>. Prik bijvoorbeeld blind met je vinger in een boek.</a:t>
            </a:r>
          </a:p>
          <a:p>
            <a:pPr marL="342900" indent="-342900">
              <a:buFont typeface="+mj-lt"/>
              <a:buAutoNum type="arabicPeriod"/>
            </a:pPr>
            <a:endParaRPr lang="nl-NL" u="sng" dirty="0" smtClean="0"/>
          </a:p>
          <a:p>
            <a:pPr marL="342900" indent="-342900">
              <a:buFont typeface="+mj-lt"/>
              <a:buAutoNum type="arabicPeriod"/>
            </a:pPr>
            <a:r>
              <a:rPr lang="nl-NL" dirty="0" smtClean="0"/>
              <a:t>Degene die </a:t>
            </a:r>
            <a:r>
              <a:rPr lang="nl-NL" b="1" dirty="0" smtClean="0"/>
              <a:t>het jongst is begint </a:t>
            </a:r>
            <a:r>
              <a:rPr lang="nl-NL" dirty="0" smtClean="0"/>
              <a:t>en noemt als eerste een woord </a:t>
            </a:r>
            <a:r>
              <a:rPr lang="nl-NL" dirty="0"/>
              <a:t>met de </a:t>
            </a:r>
            <a:r>
              <a:rPr lang="nl-NL" b="1" dirty="0"/>
              <a:t>gekozen </a:t>
            </a:r>
            <a:r>
              <a:rPr lang="nl-NL" b="1" dirty="0" smtClean="0"/>
              <a:t>letter</a:t>
            </a:r>
            <a:r>
              <a:rPr lang="nl-NL" dirty="0" smtClean="0"/>
              <a:t> binnen de gekozen categorie.</a:t>
            </a:r>
          </a:p>
          <a:p>
            <a:pPr marL="342900" indent="-342900">
              <a:buFont typeface="+mj-lt"/>
              <a:buAutoNum type="arabicPeriod"/>
            </a:pPr>
            <a:endParaRPr lang="nl-NL" dirty="0"/>
          </a:p>
          <a:p>
            <a:pPr marL="342900" indent="-342900">
              <a:buFont typeface="+mj-lt"/>
              <a:buAutoNum type="arabicPeriod"/>
            </a:pPr>
            <a:r>
              <a:rPr lang="nl-NL" dirty="0" smtClean="0"/>
              <a:t>Spreek een </a:t>
            </a:r>
            <a:r>
              <a:rPr lang="nl-NL" b="1" dirty="0" smtClean="0"/>
              <a:t>bedenktijd</a:t>
            </a:r>
            <a:r>
              <a:rPr lang="nl-NL" dirty="0" smtClean="0"/>
              <a:t> af: 10 sec</a:t>
            </a:r>
          </a:p>
          <a:p>
            <a:pPr marL="342900" indent="-342900">
              <a:buFont typeface="+mj-lt"/>
              <a:buAutoNum type="arabicPeriod"/>
            </a:pPr>
            <a:endParaRPr lang="nl-NL" dirty="0" smtClean="0"/>
          </a:p>
          <a:p>
            <a:pPr marL="342900" indent="-342900">
              <a:buFont typeface="+mj-lt"/>
              <a:buAutoNum type="arabicPeriod"/>
            </a:pPr>
            <a:r>
              <a:rPr lang="nl-NL" dirty="0" smtClean="0"/>
              <a:t>Wie </a:t>
            </a:r>
            <a:r>
              <a:rPr lang="nl-NL" b="1" dirty="0" smtClean="0"/>
              <a:t>geen woord </a:t>
            </a:r>
            <a:r>
              <a:rPr lang="nl-NL" dirty="0" smtClean="0"/>
              <a:t>meer weet is af. De rest gaat verder met een </a:t>
            </a:r>
            <a:r>
              <a:rPr lang="nl-NL" b="1" dirty="0" smtClean="0"/>
              <a:t>nieuwe categorie.</a:t>
            </a:r>
            <a:endParaRPr lang="nl-NL" b="1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2034" y="239380"/>
            <a:ext cx="3366795" cy="241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003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5791200" cy="1371600"/>
          </a:xfrm>
        </p:spPr>
        <p:txBody>
          <a:bodyPr/>
          <a:lstStyle/>
          <a:p>
            <a:r>
              <a:rPr lang="nl-NL" dirty="0" smtClean="0"/>
              <a:t>Werken met een woordenboek</a:t>
            </a:r>
            <a:endParaRPr lang="nl-NL" dirty="0"/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00"/>
            <a:ext cx="5247691" cy="7931019"/>
          </a:xfrm>
          <a:prstGeom prst="rect">
            <a:avLst/>
          </a:prstGeom>
        </p:spPr>
      </p:pic>
      <p:sp>
        <p:nvSpPr>
          <p:cNvPr id="11" name="Tekstvak 10"/>
          <p:cNvSpPr txBox="1"/>
          <p:nvPr/>
        </p:nvSpPr>
        <p:spPr>
          <a:xfrm>
            <a:off x="5990253" y="2743200"/>
            <a:ext cx="2761862" cy="2031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b="1" u="sng" dirty="0" smtClean="0"/>
              <a:t>Gidswoorden helpen met zoeken:</a:t>
            </a:r>
          </a:p>
          <a:p>
            <a:endParaRPr lang="nl-NL" b="1" dirty="0" smtClean="0"/>
          </a:p>
          <a:p>
            <a:r>
              <a:rPr lang="nl-NL" b="1" dirty="0" smtClean="0"/>
              <a:t>Links: </a:t>
            </a:r>
            <a:r>
              <a:rPr lang="nl-NL" dirty="0" smtClean="0"/>
              <a:t>eerste woord vd pagina</a:t>
            </a:r>
          </a:p>
          <a:p>
            <a:r>
              <a:rPr lang="nl-NL" b="1" dirty="0" smtClean="0"/>
              <a:t>Rechts: </a:t>
            </a:r>
            <a:r>
              <a:rPr lang="nl-NL" dirty="0" smtClean="0"/>
              <a:t>laatste </a:t>
            </a:r>
            <a:r>
              <a:rPr lang="nl-NL" dirty="0" err="1" smtClean="0"/>
              <a:t>woorde</a:t>
            </a:r>
            <a:r>
              <a:rPr lang="nl-NL" dirty="0" smtClean="0"/>
              <a:t> vd pagina</a:t>
            </a:r>
            <a:endParaRPr lang="nl-NL" dirty="0"/>
          </a:p>
        </p:txBody>
      </p:sp>
      <p:sp>
        <p:nvSpPr>
          <p:cNvPr id="12" name="Rechthoek 11"/>
          <p:cNvSpPr/>
          <p:nvPr/>
        </p:nvSpPr>
        <p:spPr>
          <a:xfrm>
            <a:off x="139959" y="1524000"/>
            <a:ext cx="1063690" cy="41676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4" name="Rechte verbindingslijn met pijl 13"/>
          <p:cNvCxnSpPr/>
          <p:nvPr/>
        </p:nvCxnSpPr>
        <p:spPr>
          <a:xfrm>
            <a:off x="1334278" y="1679510"/>
            <a:ext cx="4525346" cy="17634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260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 idx="4294967295"/>
          </p:nvPr>
        </p:nvSpPr>
        <p:spPr>
          <a:xfrm>
            <a:off x="-1" y="152400"/>
            <a:ext cx="7539135" cy="1371600"/>
          </a:xfrm>
        </p:spPr>
        <p:txBody>
          <a:bodyPr>
            <a:normAutofit/>
          </a:bodyPr>
          <a:lstStyle/>
          <a:p>
            <a:r>
              <a:rPr lang="nl-NL" dirty="0" smtClean="0"/>
              <a:t>Uitdrukkingen zoeken in het woordenboek</a:t>
            </a:r>
            <a:endParaRPr lang="nl-NL" dirty="0"/>
          </a:p>
        </p:txBody>
      </p:sp>
      <p:sp>
        <p:nvSpPr>
          <p:cNvPr id="11" name="Tekstvak 10"/>
          <p:cNvSpPr txBox="1"/>
          <p:nvPr/>
        </p:nvSpPr>
        <p:spPr>
          <a:xfrm>
            <a:off x="5509532" y="3192443"/>
            <a:ext cx="2761862" cy="2031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b="1" u="sng" dirty="0" smtClean="0"/>
              <a:t>Uitdrukkingen</a:t>
            </a:r>
          </a:p>
          <a:p>
            <a:endParaRPr lang="nl-NL" b="1" u="sng" dirty="0"/>
          </a:p>
          <a:p>
            <a:r>
              <a:rPr lang="nl-NL" b="1" dirty="0" smtClean="0"/>
              <a:t>Deze vind je makkelijk in het woordenboek. Zoek het belangrijkste </a:t>
            </a:r>
            <a:r>
              <a:rPr lang="nl-NL" b="1" dirty="0" err="1" smtClean="0"/>
              <a:t>zn</a:t>
            </a:r>
            <a:r>
              <a:rPr lang="nl-NL" b="1" dirty="0" smtClean="0"/>
              <a:t> op van de uitdrukking.</a:t>
            </a: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612" y="3248607"/>
            <a:ext cx="4692545" cy="1918996"/>
          </a:xfrm>
          <a:prstGeom prst="rect">
            <a:avLst/>
          </a:prstGeom>
        </p:spPr>
      </p:pic>
      <p:sp>
        <p:nvSpPr>
          <p:cNvPr id="3" name="Rechthoek 2"/>
          <p:cNvSpPr/>
          <p:nvPr/>
        </p:nvSpPr>
        <p:spPr>
          <a:xfrm>
            <a:off x="475861" y="4627694"/>
            <a:ext cx="4226768" cy="51611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ekstvak 7"/>
          <p:cNvSpPr txBox="1"/>
          <p:nvPr/>
        </p:nvSpPr>
        <p:spPr>
          <a:xfrm>
            <a:off x="671804" y="1726163"/>
            <a:ext cx="6344816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sz="2800" i="1" dirty="0" smtClean="0"/>
              <a:t>‘Olie op het vuur gooien’</a:t>
            </a:r>
          </a:p>
          <a:p>
            <a:r>
              <a:rPr lang="nl-NL" sz="2800" i="1" dirty="0" smtClean="0"/>
              <a:t>‘In de olie zijn’</a:t>
            </a:r>
            <a:endParaRPr lang="nl-NL" sz="2800" i="1" dirty="0"/>
          </a:p>
        </p:txBody>
      </p:sp>
    </p:spTree>
    <p:extLst>
      <p:ext uri="{BB962C8B-B14F-4D97-AF65-F5344CB8AC3E}">
        <p14:creationId xmlns:p14="http://schemas.microsoft.com/office/powerpoint/2010/main" val="3516001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ee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Essentieel.thmx</Template>
  <TotalTime>527</TotalTime>
  <Words>401</Words>
  <Application>Microsoft Office PowerPoint</Application>
  <PresentationFormat>Diavoorstelling (4:3)</PresentationFormat>
  <Paragraphs>81</Paragraphs>
  <Slides>10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4" baseType="lpstr">
      <vt:lpstr>Arial</vt:lpstr>
      <vt:lpstr>Arial Black</vt:lpstr>
      <vt:lpstr>Calibri</vt:lpstr>
      <vt:lpstr>Essentieel</vt:lpstr>
      <vt:lpstr>Kijk op taal</vt:lpstr>
      <vt:lpstr>aAn het einde van deze les weet je..</vt:lpstr>
      <vt:lpstr>Wat gaan we doen deze les? </vt:lpstr>
      <vt:lpstr>PowerPoint-presentatie</vt:lpstr>
      <vt:lpstr> </vt:lpstr>
      <vt:lpstr> </vt:lpstr>
      <vt:lpstr> </vt:lpstr>
      <vt:lpstr>Werken met een woordenboek</vt:lpstr>
      <vt:lpstr>Uitdrukkingen zoeken in het woordenboek</vt:lpstr>
      <vt:lpstr>PowerPoint-presentatie</vt:lpstr>
    </vt:vector>
  </TitlesOfParts>
  <Company>Remco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Fictie 1.1</dc:title>
  <dc:creator>VNRE Vrancken</dc:creator>
  <cp:lastModifiedBy>Remco</cp:lastModifiedBy>
  <cp:revision>52</cp:revision>
  <dcterms:created xsi:type="dcterms:W3CDTF">2015-08-26T11:58:10Z</dcterms:created>
  <dcterms:modified xsi:type="dcterms:W3CDTF">2016-09-18T08:36:37Z</dcterms:modified>
</cp:coreProperties>
</file>