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3E350-1C59-41FB-85B1-D64173941F43}" type="datetimeFigureOut">
              <a:rPr lang="nl-NL" smtClean="0"/>
              <a:t>12-3-2017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D3172-6E79-4A29-B4AF-898BE51DFB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868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altLang="nl-NL" smtClean="0"/>
          </a:p>
        </p:txBody>
      </p:sp>
      <p:sp>
        <p:nvSpPr>
          <p:cNvPr id="184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BB6675-9B8B-4E86-99C4-63E9DBF53657}" type="slidenum">
              <a:rPr lang="nl-NL" altLang="nl-N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nl-NL" alt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0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FBF-528A-45C0-9A9D-CF0ED5E7F811}" type="datetimeFigureOut">
              <a:rPr lang="nl-NL" smtClean="0"/>
              <a:t>12-3-2017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838C-A814-44DD-9B58-971D4F88A8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31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FBF-528A-45C0-9A9D-CF0ED5E7F811}" type="datetimeFigureOut">
              <a:rPr lang="nl-NL" smtClean="0"/>
              <a:t>12-3-2017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838C-A814-44DD-9B58-971D4F88A8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71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FBF-528A-45C0-9A9D-CF0ED5E7F811}" type="datetimeFigureOut">
              <a:rPr lang="nl-NL" smtClean="0"/>
              <a:t>12-3-2017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838C-A814-44DD-9B58-971D4F88A8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2043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623392" y="5013176"/>
            <a:ext cx="5088565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768000" y="1749600"/>
            <a:ext cx="68592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914400" y="6451200"/>
            <a:ext cx="38100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314451" y="6453336"/>
            <a:ext cx="9793816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7812459" y="1772816"/>
            <a:ext cx="3456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272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623392" y="5013176"/>
            <a:ext cx="5088565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768000" y="1749600"/>
            <a:ext cx="10512576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914400" y="6451200"/>
            <a:ext cx="38100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314451" y="6453336"/>
            <a:ext cx="9793816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4528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FBF-528A-45C0-9A9D-CF0ED5E7F811}" type="datetimeFigureOut">
              <a:rPr lang="nl-NL" smtClean="0"/>
              <a:t>12-3-2017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838C-A814-44DD-9B58-971D4F88A8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561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FBF-528A-45C0-9A9D-CF0ED5E7F811}" type="datetimeFigureOut">
              <a:rPr lang="nl-NL" smtClean="0"/>
              <a:t>12-3-2017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838C-A814-44DD-9B58-971D4F88A8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202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FBF-528A-45C0-9A9D-CF0ED5E7F811}" type="datetimeFigureOut">
              <a:rPr lang="nl-NL" smtClean="0"/>
              <a:t>12-3-2017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838C-A814-44DD-9B58-971D4F88A8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80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FBF-528A-45C0-9A9D-CF0ED5E7F811}" type="datetimeFigureOut">
              <a:rPr lang="nl-NL" smtClean="0"/>
              <a:t>12-3-2017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838C-A814-44DD-9B58-971D4F88A8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19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FBF-528A-45C0-9A9D-CF0ED5E7F811}" type="datetimeFigureOut">
              <a:rPr lang="nl-NL" smtClean="0"/>
              <a:t>12-3-2017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838C-A814-44DD-9B58-971D4F88A8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3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FBF-528A-45C0-9A9D-CF0ED5E7F811}" type="datetimeFigureOut">
              <a:rPr lang="nl-NL" smtClean="0"/>
              <a:t>12-3-2017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838C-A814-44DD-9B58-971D4F88A8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1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FBF-528A-45C0-9A9D-CF0ED5E7F811}" type="datetimeFigureOut">
              <a:rPr lang="nl-NL" smtClean="0"/>
              <a:t>12-3-2017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838C-A814-44DD-9B58-971D4F88A8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161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FBF-528A-45C0-9A9D-CF0ED5E7F811}" type="datetimeFigureOut">
              <a:rPr lang="nl-NL" smtClean="0"/>
              <a:t>12-3-2017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838C-A814-44DD-9B58-971D4F88A8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050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62FBF-528A-45C0-9A9D-CF0ED5E7F811}" type="datetimeFigureOut">
              <a:rPr lang="nl-NL" smtClean="0"/>
              <a:t>12-3-2017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9838C-A814-44DD-9B58-971D4F88A8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44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kawikrav0uk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Stijlfouten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91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609600"/>
          </a:xfrm>
        </p:spPr>
        <p:txBody>
          <a:bodyPr/>
          <a:lstStyle/>
          <a:p>
            <a:pPr eaLnBrk="1" hangingPunct="1"/>
            <a:r>
              <a:rPr lang="nl-NL" altLang="nl-NL" sz="3000" b="1" dirty="0">
                <a:solidFill>
                  <a:srgbClr val="7B9899"/>
                </a:solidFill>
                <a:latin typeface="Calibri" panose="020F0502020204030204" pitchFamily="34" charset="0"/>
              </a:rPr>
              <a:t>De trappen van vergelijking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0700" y="1447800"/>
            <a:ext cx="8610600" cy="5257800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endParaRPr lang="nl-NL" sz="7400" dirty="0">
              <a:latin typeface="Calibri" pitchFamily="34" charset="0"/>
            </a:endParaRPr>
          </a:p>
          <a:p>
            <a:pPr>
              <a:defRPr/>
            </a:pPr>
            <a:r>
              <a:rPr lang="nl-NL" sz="7400" dirty="0">
                <a:latin typeface="Calibri" pitchFamily="34" charset="0"/>
              </a:rPr>
              <a:t>Kenmerk van een bijvoeglijk naamwoord: </a:t>
            </a:r>
            <a:r>
              <a:rPr lang="nl-NL" sz="7400" u="sng" dirty="0">
                <a:solidFill>
                  <a:srgbClr val="FF0000"/>
                </a:solidFill>
                <a:latin typeface="Calibri" pitchFamily="34" charset="0"/>
              </a:rPr>
              <a:t>trappen van vergelijking</a:t>
            </a:r>
            <a:r>
              <a:rPr lang="nl-NL" sz="7400" dirty="0">
                <a:latin typeface="Calibri" pitchFamily="34" charset="0"/>
              </a:rPr>
              <a:t> toepassen</a:t>
            </a:r>
            <a:endParaRPr lang="nl-NL" sz="7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274320" indent="-274320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dirty="0">
                <a:latin typeface="Calibri" pitchFamily="34" charset="0"/>
              </a:rPr>
              <a:t/>
            </a:r>
            <a:br>
              <a:rPr lang="nl-NL" sz="2400" dirty="0">
                <a:latin typeface="Calibri" pitchFamily="34" charset="0"/>
              </a:rPr>
            </a:br>
            <a:r>
              <a:rPr lang="nl-NL" sz="2400" dirty="0">
                <a:latin typeface="Calibri" pitchFamily="34" charset="0"/>
              </a:rPr>
              <a:t>	</a:t>
            </a:r>
          </a:p>
          <a:p>
            <a:pPr marL="0" indent="0">
              <a:buNone/>
              <a:defRPr/>
            </a:pPr>
            <a:r>
              <a:rPr lang="nl-NL" sz="2400" i="1" dirty="0">
                <a:latin typeface="Calibri" pitchFamily="34" charset="0"/>
              </a:rPr>
              <a:t>    </a:t>
            </a:r>
          </a:p>
          <a:p>
            <a:pPr marL="0" indent="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>
              <a:buNone/>
              <a:defRPr/>
            </a:pPr>
            <a:r>
              <a:rPr lang="nl-NL" sz="2400" b="1" dirty="0">
                <a:latin typeface="Calibri" pitchFamily="34" charset="0"/>
              </a:rPr>
              <a:t>	</a:t>
            </a:r>
            <a:r>
              <a:rPr lang="nl-NL" sz="2400" dirty="0">
                <a:latin typeface="Calibri" pitchFamily="34" charset="0"/>
              </a:rPr>
              <a:t>	</a:t>
            </a:r>
          </a:p>
          <a:p>
            <a:pPr marL="274320" indent="-27432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274320" indent="-27432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274320" indent="-27432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274320" indent="-27432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274320" indent="-274320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274320" indent="-274320">
              <a:buNone/>
              <a:defRPr/>
            </a:pPr>
            <a:endParaRPr lang="nl-NL" sz="2400" dirty="0">
              <a:latin typeface="Calibri" pitchFamily="34" charset="0"/>
            </a:endParaRPr>
          </a:p>
        </p:txBody>
      </p:sp>
      <p:cxnSp>
        <p:nvCxnSpPr>
          <p:cNvPr id="3" name="Gebogen verbindingslijn 2"/>
          <p:cNvCxnSpPr/>
          <p:nvPr/>
        </p:nvCxnSpPr>
        <p:spPr>
          <a:xfrm flipV="1">
            <a:off x="3352800" y="5334000"/>
            <a:ext cx="1828800" cy="838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bogen verbindingslijn 5"/>
          <p:cNvCxnSpPr/>
          <p:nvPr/>
        </p:nvCxnSpPr>
        <p:spPr>
          <a:xfrm rot="5400000" flipH="1" flipV="1">
            <a:off x="5105400" y="4267200"/>
            <a:ext cx="1143000" cy="9906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3505200" y="5762625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i="1">
                <a:solidFill>
                  <a:srgbClr val="0070C0"/>
                </a:solidFill>
                <a:latin typeface="Calibri" panose="020F0502020204030204" pitchFamily="34" charset="0"/>
              </a:rPr>
              <a:t>mooi</a:t>
            </a:r>
            <a:endParaRPr lang="nl-NL" altLang="nl-NL"/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5334000" y="43815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i="1">
                <a:solidFill>
                  <a:srgbClr val="0070C0"/>
                </a:solidFill>
                <a:latin typeface="Calibri" panose="020F0502020204030204" pitchFamily="34" charset="0"/>
              </a:rPr>
              <a:t>mooi</a:t>
            </a:r>
            <a:r>
              <a:rPr lang="nl-NL" altLang="nl-NL" i="1">
                <a:solidFill>
                  <a:srgbClr val="FF0000"/>
                </a:solidFill>
                <a:latin typeface="Calibri" panose="020F0502020204030204" pitchFamily="34" charset="0"/>
              </a:rPr>
              <a:t>st</a:t>
            </a:r>
            <a:endParaRPr lang="nl-NL" altLang="nl-NL">
              <a:solidFill>
                <a:srgbClr val="FF0000"/>
              </a:solidFill>
            </a:endParaRPr>
          </a:p>
        </p:txBody>
      </p:sp>
      <p:sp>
        <p:nvSpPr>
          <p:cNvPr id="14" name="Tekstvak 13"/>
          <p:cNvSpPr txBox="1">
            <a:spLocks noChangeArrowheads="1"/>
          </p:cNvSpPr>
          <p:nvPr/>
        </p:nvSpPr>
        <p:spPr bwMode="auto">
          <a:xfrm>
            <a:off x="4191000" y="49530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i="1">
                <a:solidFill>
                  <a:srgbClr val="0070C0"/>
                </a:solidFill>
                <a:latin typeface="Calibri" panose="020F0502020204030204" pitchFamily="34" charset="0"/>
              </a:rPr>
              <a:t>mooi</a:t>
            </a:r>
            <a:r>
              <a:rPr lang="nl-NL" altLang="nl-NL" i="1">
                <a:solidFill>
                  <a:srgbClr val="FF0000"/>
                </a:solidFill>
                <a:latin typeface="Calibri" panose="020F0502020204030204" pitchFamily="34" charset="0"/>
              </a:rPr>
              <a:t>er</a:t>
            </a:r>
            <a:endParaRPr lang="nl-NL" altLang="nl-NL">
              <a:solidFill>
                <a:srgbClr val="FF0000"/>
              </a:solidFill>
            </a:endParaRPr>
          </a:p>
        </p:txBody>
      </p:sp>
      <p:cxnSp>
        <p:nvCxnSpPr>
          <p:cNvPr id="15" name="Gebogen verbindingslijn 14"/>
          <p:cNvCxnSpPr/>
          <p:nvPr/>
        </p:nvCxnSpPr>
        <p:spPr>
          <a:xfrm flipV="1">
            <a:off x="3352800" y="5345113"/>
            <a:ext cx="1828800" cy="838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>
            <a:spLocks noChangeArrowheads="1"/>
          </p:cNvSpPr>
          <p:nvPr/>
        </p:nvSpPr>
        <p:spPr bwMode="auto">
          <a:xfrm>
            <a:off x="3505200" y="5773739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i="1">
                <a:solidFill>
                  <a:srgbClr val="0070C0"/>
                </a:solidFill>
                <a:latin typeface="Calibri" panose="020F0502020204030204" pitchFamily="34" charset="0"/>
              </a:rPr>
              <a:t>mooi</a:t>
            </a:r>
            <a:endParaRPr lang="nl-NL" altLang="nl-NL"/>
          </a:p>
        </p:txBody>
      </p:sp>
      <p:sp>
        <p:nvSpPr>
          <p:cNvPr id="17" name="Tekstvak 16"/>
          <p:cNvSpPr txBox="1">
            <a:spLocks noChangeArrowheads="1"/>
          </p:cNvSpPr>
          <p:nvPr/>
        </p:nvSpPr>
        <p:spPr bwMode="auto">
          <a:xfrm>
            <a:off x="4191000" y="4964114"/>
            <a:ext cx="99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i="1" dirty="0">
                <a:solidFill>
                  <a:srgbClr val="0070C0"/>
                </a:solidFill>
                <a:latin typeface="Calibri" panose="020F0502020204030204" pitchFamily="34" charset="0"/>
              </a:rPr>
              <a:t>mooi</a:t>
            </a:r>
            <a:r>
              <a:rPr lang="nl-NL" altLang="nl-NL" i="1" dirty="0">
                <a:solidFill>
                  <a:srgbClr val="FF0000"/>
                </a:solidFill>
                <a:latin typeface="Calibri" panose="020F0502020204030204" pitchFamily="34" charset="0"/>
              </a:rPr>
              <a:t>er</a:t>
            </a:r>
            <a:endParaRPr lang="nl-NL" altLang="nl-NL" dirty="0">
              <a:solidFill>
                <a:srgbClr val="FF0000"/>
              </a:solidFill>
            </a:endParaRPr>
          </a:p>
        </p:txBody>
      </p:sp>
      <p:sp>
        <p:nvSpPr>
          <p:cNvPr id="2" name="PIJL-RECHTS 1"/>
          <p:cNvSpPr/>
          <p:nvPr/>
        </p:nvSpPr>
        <p:spPr>
          <a:xfrm>
            <a:off x="4343401" y="5962262"/>
            <a:ext cx="1463351" cy="232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-RECHTS 17"/>
          <p:cNvSpPr/>
          <p:nvPr/>
        </p:nvSpPr>
        <p:spPr>
          <a:xfrm>
            <a:off x="6249956" y="4450362"/>
            <a:ext cx="1463351" cy="232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-RECHTS 18"/>
          <p:cNvSpPr/>
          <p:nvPr/>
        </p:nvSpPr>
        <p:spPr>
          <a:xfrm>
            <a:off x="5181601" y="5056189"/>
            <a:ext cx="1463351" cy="232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5872066" y="5840963"/>
            <a:ext cx="168884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Stellende trap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6644952" y="5010660"/>
            <a:ext cx="19275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vergrotende trap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750629" y="4381500"/>
            <a:ext cx="2285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overtreffende trap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558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6" grpId="0"/>
      <p:bldP spid="17" grpId="0"/>
      <p:bldP spid="2" grpId="0" animBg="1"/>
      <p:bldP spid="18" grpId="0" animBg="1"/>
      <p:bldP spid="19" grpId="0" animBg="1"/>
      <p:bldP spid="4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7528" y="68372"/>
            <a:ext cx="5791200" cy="1371600"/>
          </a:xfrm>
        </p:spPr>
        <p:txBody>
          <a:bodyPr/>
          <a:lstStyle/>
          <a:p>
            <a:r>
              <a:rPr lang="nl-NL" dirty="0" smtClean="0"/>
              <a:t>Welke is goed?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3172533" y="2212531"/>
            <a:ext cx="3291840" cy="1062515"/>
          </a:xfrm>
        </p:spPr>
        <p:txBody>
          <a:bodyPr/>
          <a:lstStyle/>
          <a:p>
            <a:r>
              <a:rPr lang="nl-NL" dirty="0" smtClean="0"/>
              <a:t>Net zo groot als ik.</a:t>
            </a:r>
          </a:p>
          <a:p>
            <a:r>
              <a:rPr lang="nl-NL" dirty="0" smtClean="0"/>
              <a:t>Hij is groter als mij.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6617208" y="2212531"/>
            <a:ext cx="3291840" cy="1015679"/>
          </a:xfrm>
        </p:spPr>
        <p:txBody>
          <a:bodyPr/>
          <a:lstStyle/>
          <a:p>
            <a:r>
              <a:rPr lang="nl-NL" dirty="0" smtClean="0"/>
              <a:t>Net zo groot als mij.</a:t>
            </a:r>
          </a:p>
          <a:p>
            <a:r>
              <a:rPr lang="nl-NL" dirty="0" smtClean="0"/>
              <a:t>Hij is groter dan ik</a:t>
            </a:r>
            <a:endParaRPr lang="nl-NL" dirty="0"/>
          </a:p>
        </p:txBody>
      </p:sp>
      <p:sp>
        <p:nvSpPr>
          <p:cNvPr id="8" name="Tijdelijke aanduiding voor inhoud 4"/>
          <p:cNvSpPr txBox="1">
            <a:spLocks/>
          </p:cNvSpPr>
          <p:nvPr/>
        </p:nvSpPr>
        <p:spPr>
          <a:xfrm>
            <a:off x="3325368" y="3488995"/>
            <a:ext cx="3291840" cy="1062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rgbClr val="00B050"/>
                </a:solidFill>
              </a:rPr>
              <a:t>Net zo groot als ik.</a:t>
            </a:r>
          </a:p>
          <a:p>
            <a:r>
              <a:rPr lang="nl-NL" dirty="0">
                <a:solidFill>
                  <a:schemeClr val="tx2"/>
                </a:solidFill>
              </a:rPr>
              <a:t>Hij is groter als mij.</a:t>
            </a: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9" name="Tijdelijke aanduiding voor inhoud 6"/>
          <p:cNvSpPr txBox="1">
            <a:spLocks/>
          </p:cNvSpPr>
          <p:nvPr/>
        </p:nvSpPr>
        <p:spPr>
          <a:xfrm>
            <a:off x="6845808" y="3460090"/>
            <a:ext cx="3291840" cy="101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chemeClr val="tx2"/>
                </a:solidFill>
              </a:rPr>
              <a:t>Net zo groot als mij.</a:t>
            </a:r>
          </a:p>
          <a:p>
            <a:r>
              <a:rPr lang="nl-NL" dirty="0">
                <a:solidFill>
                  <a:srgbClr val="00B050"/>
                </a:solidFill>
              </a:rPr>
              <a:t>Hij is groter dan ik.</a:t>
            </a:r>
            <a:endParaRPr lang="nl-NL" dirty="0">
              <a:solidFill>
                <a:srgbClr val="00B050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963" y="4812296"/>
            <a:ext cx="2381250" cy="1962150"/>
          </a:xfrm>
          <a:prstGeom prst="rect">
            <a:avLst/>
          </a:prstGeom>
        </p:spPr>
      </p:pic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5359" y="1390086"/>
            <a:ext cx="1918649" cy="823912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nl-NL" dirty="0" smtClean="0"/>
              <a:t>stellende trap= als</a:t>
            </a:r>
            <a:endParaRPr lang="nl-NL" dirty="0"/>
          </a:p>
        </p:txBody>
      </p:sp>
      <p:sp>
        <p:nvSpPr>
          <p:cNvPr id="12" name="Tijdelijke aanduiding voor tekst 2"/>
          <p:cNvSpPr txBox="1">
            <a:spLocks/>
          </p:cNvSpPr>
          <p:nvPr/>
        </p:nvSpPr>
        <p:spPr>
          <a:xfrm>
            <a:off x="10073141" y="5575273"/>
            <a:ext cx="1918649" cy="82391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Vergrotende trap= dan</a:t>
            </a:r>
            <a:endParaRPr lang="nl-NL" dirty="0"/>
          </a:p>
        </p:txBody>
      </p:sp>
      <p:cxnSp>
        <p:nvCxnSpPr>
          <p:cNvPr id="16" name="Rechte verbindingslijn met pijl 15"/>
          <p:cNvCxnSpPr/>
          <p:nvPr/>
        </p:nvCxnSpPr>
        <p:spPr>
          <a:xfrm>
            <a:off x="886316" y="2216648"/>
            <a:ext cx="3545984" cy="1339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/>
          <p:nvPr/>
        </p:nvCxnSpPr>
        <p:spPr>
          <a:xfrm flipH="1" flipV="1">
            <a:off x="8263128" y="4381500"/>
            <a:ext cx="1810013" cy="1411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2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8" grpId="0"/>
      <p:bldP spid="9" grpId="0"/>
      <p:bldP spid="3" grpId="0" build="p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Als mij of dan ik?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xfrm>
            <a:off x="2018522" y="1752601"/>
            <a:ext cx="7620000" cy="4373563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Hoe weet je nou of het ik, mij, hij, hem, zij of haar is??</a:t>
            </a:r>
          </a:p>
          <a:p>
            <a:endParaRPr lang="nl-NL" dirty="0"/>
          </a:p>
          <a:p>
            <a:r>
              <a:rPr lang="nl-NL" dirty="0" smtClean="0"/>
              <a:t>Heel makkelijk! Maak het </a:t>
            </a:r>
            <a:r>
              <a:rPr lang="nl-NL" dirty="0" smtClean="0">
                <a:solidFill>
                  <a:schemeClr val="tx2"/>
                </a:solidFill>
              </a:rPr>
              <a:t>zinnetje langer</a:t>
            </a:r>
            <a:r>
              <a:rPr lang="nl-NL" dirty="0" smtClean="0"/>
              <a:t> in je hoofd: je </a:t>
            </a:r>
            <a:r>
              <a:rPr lang="nl-NL" dirty="0" smtClean="0">
                <a:solidFill>
                  <a:schemeClr val="tx2"/>
                </a:solidFill>
              </a:rPr>
              <a:t>herhaalt dan de persoonsvorm </a:t>
            </a:r>
            <a:r>
              <a:rPr lang="nl-NL" dirty="0" smtClean="0"/>
              <a:t>uit de zin!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Hij tekent net zo slecht als</a:t>
            </a:r>
          </a:p>
          <a:p>
            <a:endParaRPr lang="nl-NL" dirty="0"/>
          </a:p>
          <a:p>
            <a:r>
              <a:rPr lang="nl-NL" dirty="0" smtClean="0"/>
              <a:t>Mijn vriend is even oud als</a:t>
            </a:r>
            <a:endParaRPr lang="nl-NL" dirty="0"/>
          </a:p>
        </p:txBody>
      </p:sp>
      <p:sp>
        <p:nvSpPr>
          <p:cNvPr id="9" name="Gekromde PIJL-OMLAAG 8"/>
          <p:cNvSpPr/>
          <p:nvPr/>
        </p:nvSpPr>
        <p:spPr>
          <a:xfrm>
            <a:off x="2858278" y="3909527"/>
            <a:ext cx="3377422" cy="85841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828522" y="4720326"/>
            <a:ext cx="17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B050"/>
                </a:solidFill>
              </a:rPr>
              <a:t>ik</a:t>
            </a:r>
            <a:r>
              <a:rPr lang="nl-NL" dirty="0"/>
              <a:t> </a:t>
            </a:r>
            <a:r>
              <a:rPr lang="nl-NL" dirty="0"/>
              <a:t>teken</a:t>
            </a:r>
          </a:p>
          <a:p>
            <a:endParaRPr lang="nl-NL" dirty="0"/>
          </a:p>
        </p:txBody>
      </p:sp>
      <p:sp>
        <p:nvSpPr>
          <p:cNvPr id="12" name="Gekromde PIJL-OMLAAG 11"/>
          <p:cNvSpPr/>
          <p:nvPr/>
        </p:nvSpPr>
        <p:spPr>
          <a:xfrm>
            <a:off x="3921709" y="5143499"/>
            <a:ext cx="2313991" cy="33076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956300" y="5541746"/>
            <a:ext cx="1724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 Jij bent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39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1"/>
            <a:r>
              <a:rPr lang="nl-NL" i="1" dirty="0" smtClean="0"/>
              <a:t>Wij loopt nu naar de winkel</a:t>
            </a:r>
          </a:p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Ik vinden het lastig!</a:t>
            </a:r>
          </a:p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De school verwachten dat het halen van hoge cijfers  in de toekomst alleen maar zal toenemen</a:t>
            </a:r>
          </a:p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De prijs werd toegekend aan de stichting die mensen die langdurig vastzitten willen helpen.</a:t>
            </a:r>
            <a:endParaRPr lang="nl-NL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Valt je iets op aan de onderstaande zinnen?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200" y="2315322"/>
            <a:ext cx="4004643" cy="265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077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u="sng" dirty="0" smtClean="0"/>
              <a:t>Een zin heeft altijd een onderwerp en een persoonsvorm.</a:t>
            </a:r>
            <a:endParaRPr lang="nl-NL" b="1" i="1" u="sng" dirty="0"/>
          </a:p>
          <a:p>
            <a:r>
              <a:rPr lang="nl-NL" b="0" i="1" dirty="0" smtClean="0"/>
              <a:t>Ik loop naar huis</a:t>
            </a:r>
          </a:p>
          <a:p>
            <a:r>
              <a:rPr lang="nl-NL" b="0" i="1" dirty="0" smtClean="0"/>
              <a:t>De man pakt het boek</a:t>
            </a:r>
          </a:p>
          <a:p>
            <a:pPr marL="0" indent="0">
              <a:buNone/>
            </a:pPr>
            <a:r>
              <a:rPr lang="nl-NL" i="1" dirty="0" smtClean="0"/>
              <a:t>Onderwerp en persoonsvorm moeten kloppen met elkaar. Het moet </a:t>
            </a:r>
            <a:r>
              <a:rPr lang="nl-NL" b="1" i="1" u="sng" dirty="0" smtClean="0"/>
              <a:t>congruent</a:t>
            </a:r>
            <a:r>
              <a:rPr lang="nl-NL" i="1" dirty="0" smtClean="0"/>
              <a:t> zijn.</a:t>
            </a:r>
          </a:p>
          <a:p>
            <a:endParaRPr lang="nl-NL" i="1" dirty="0"/>
          </a:p>
          <a:p>
            <a:endParaRPr lang="nl-NL" i="1" dirty="0"/>
          </a:p>
          <a:p>
            <a:pPr lvl="0">
              <a:buNone/>
            </a:pPr>
            <a:endParaRPr lang="nl-NL" i="1" dirty="0" smtClean="0"/>
          </a:p>
          <a:p>
            <a:pPr lvl="0">
              <a:buNone/>
            </a:pPr>
            <a:endParaRPr lang="nl-NL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</a:t>
            </a:r>
            <a:r>
              <a:rPr lang="nl-NL" dirty="0" smtClean="0"/>
              <a:t>incongruentie?</a:t>
            </a: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545940"/>
              </p:ext>
            </p:extLst>
          </p:nvPr>
        </p:nvGraphicFramePr>
        <p:xfrm>
          <a:off x="768000" y="4402760"/>
          <a:ext cx="6096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nl-NL" dirty="0" smtClean="0"/>
                        <a:t>Onderwerp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Persoonsvorm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enkelvoud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enkelvoud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meervoud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meervoud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26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Wanneer onderwerp en persoonsvorm NIET met elkaar overeenkomen heet dat: </a:t>
            </a:r>
            <a:r>
              <a:rPr lang="nl-NL" u="sng" dirty="0" smtClean="0"/>
              <a:t>incongruentie.</a:t>
            </a:r>
          </a:p>
          <a:p>
            <a:endParaRPr lang="nl-NL" b="0" i="1" dirty="0"/>
          </a:p>
          <a:p>
            <a:r>
              <a:rPr lang="nl-NL" b="0" i="1" dirty="0" smtClean="0"/>
              <a:t>*Ik lopen naar huis</a:t>
            </a:r>
          </a:p>
          <a:p>
            <a:r>
              <a:rPr lang="nl-NL" b="0" i="1" dirty="0" smtClean="0"/>
              <a:t>*De mannen pakt het boek</a:t>
            </a:r>
          </a:p>
          <a:p>
            <a:endParaRPr lang="nl-NL" b="0" i="1" dirty="0"/>
          </a:p>
          <a:p>
            <a:endParaRPr lang="nl-NL" b="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incongruentie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450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cliphanger hun/hen/zij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Hun/hen/ze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2100" y="2595488"/>
            <a:ext cx="7596187" cy="388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254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275</Words>
  <Application>Microsoft Office PowerPoint</Application>
  <PresentationFormat>Breedbeeld</PresentationFormat>
  <Paragraphs>86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Stijlfouten</vt:lpstr>
      <vt:lpstr>De trappen van vergelijking</vt:lpstr>
      <vt:lpstr>Welke is goed?</vt:lpstr>
      <vt:lpstr>Als mij of dan ik?</vt:lpstr>
      <vt:lpstr>Valt je iets op aan de onderstaande zinnen?</vt:lpstr>
      <vt:lpstr>Wat is incongruentie?</vt:lpstr>
      <vt:lpstr>Wat is incongruentie</vt:lpstr>
      <vt:lpstr>Hun/hen/ze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Stijlfouten</dc:title>
  <dc:creator>Remco</dc:creator>
  <cp:lastModifiedBy>Remco</cp:lastModifiedBy>
  <cp:revision>3</cp:revision>
  <dcterms:created xsi:type="dcterms:W3CDTF">2017-03-12T09:58:05Z</dcterms:created>
  <dcterms:modified xsi:type="dcterms:W3CDTF">2017-03-12T10:08:47Z</dcterms:modified>
</cp:coreProperties>
</file>