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8" r:id="rId3"/>
    <p:sldId id="257" r:id="rId4"/>
    <p:sldId id="277" r:id="rId5"/>
    <p:sldId id="27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68"/>
            <p14:sldId id="257"/>
            <p14:sldId id="277"/>
            <p14:sldId id="278"/>
            <p14:sldId id="26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2,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2,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2,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Woorden </a:t>
            </a:r>
            <a:r>
              <a:rPr lang="nl-NL" dirty="0" smtClean="0"/>
              <a:t>5.3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Spreekwoorden en uitdrukkingen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 het einde van deze les weet je: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aantal spreekwoorden en hoe je betekenis daarvan kunt afleiden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Wat Engels/Nederlands/Frans/Duits met elkaar te maken hebben.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De betekenis van woorden 1 en 2.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885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</a:t>
            </a:r>
            <a:r>
              <a:rPr lang="nl-NL" dirty="0" smtClean="0"/>
              <a:t>lessen?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Nakijken van de opdracht paragraaf 4.3 (10m)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Uitleg taalverwantschap/spreekwoorden uitdrukkingen (10m)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Opdrachten </a:t>
            </a:r>
            <a:r>
              <a:rPr lang="nl-NL" dirty="0" smtClean="0"/>
              <a:t>uit het boek </a:t>
            </a:r>
            <a:r>
              <a:rPr lang="nl-NL" dirty="0" smtClean="0"/>
              <a:t>3,4,5,6,9,11,13,14,15,16(30m</a:t>
            </a:r>
            <a:r>
              <a:rPr lang="nl-NL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433664" y="136994"/>
            <a:ext cx="5791200" cy="53308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Taalverwantschap</a:t>
            </a:r>
            <a:endParaRPr lang="nl-NL" dirty="0"/>
          </a:p>
        </p:txBody>
      </p:sp>
      <p:graphicFrame>
        <p:nvGraphicFramePr>
          <p:cNvPr id="3" name="Tijdelijke aanduiding voor inhou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415072"/>
              </p:ext>
            </p:extLst>
          </p:nvPr>
        </p:nvGraphicFramePr>
        <p:xfrm>
          <a:off x="519264" y="894665"/>
          <a:ext cx="7620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Nederlands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Duits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Engels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Frans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einz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one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un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papier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Papier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paper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papier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drie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drei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three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trois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kstvak 3"/>
          <p:cNvSpPr txBox="1"/>
          <p:nvPr/>
        </p:nvSpPr>
        <p:spPr>
          <a:xfrm>
            <a:off x="2799567" y="2566101"/>
            <a:ext cx="3705726" cy="2031325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Soms kun je de </a:t>
            </a:r>
            <a:r>
              <a:rPr lang="nl-NL" u="sng" dirty="0" smtClean="0">
                <a:solidFill>
                  <a:srgbClr val="FF0000"/>
                </a:solidFill>
              </a:rPr>
              <a:t>betekenis</a:t>
            </a:r>
            <a:r>
              <a:rPr lang="nl-NL" dirty="0" smtClean="0"/>
              <a:t> van een onbekend woord </a:t>
            </a:r>
            <a:r>
              <a:rPr lang="nl-NL" u="sng" dirty="0" smtClean="0">
                <a:solidFill>
                  <a:srgbClr val="FF0000"/>
                </a:solidFill>
              </a:rPr>
              <a:t>raden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Je </a:t>
            </a:r>
            <a:r>
              <a:rPr lang="nl-NL" u="sng" dirty="0" smtClean="0">
                <a:solidFill>
                  <a:srgbClr val="FF0000"/>
                </a:solidFill>
              </a:rPr>
              <a:t>kent</a:t>
            </a:r>
            <a:r>
              <a:rPr lang="nl-NL" dirty="0" smtClean="0"/>
              <a:t> het </a:t>
            </a:r>
            <a:r>
              <a:rPr lang="nl-NL" u="sng" dirty="0" smtClean="0">
                <a:solidFill>
                  <a:srgbClr val="FF0000"/>
                </a:solidFill>
              </a:rPr>
              <a:t>woord</a:t>
            </a:r>
            <a:r>
              <a:rPr lang="nl-NL" dirty="0" smtClean="0"/>
              <a:t> wel uit het </a:t>
            </a:r>
            <a:r>
              <a:rPr lang="nl-NL" u="sng" dirty="0" smtClean="0">
                <a:solidFill>
                  <a:srgbClr val="FF0000"/>
                </a:solidFill>
              </a:rPr>
              <a:t>Frans/Engels/Duits</a:t>
            </a:r>
          </a:p>
        </p:txBody>
      </p:sp>
      <p:sp>
        <p:nvSpPr>
          <p:cNvPr id="6" name="PIJL-RECHTS 5"/>
          <p:cNvSpPr/>
          <p:nvPr/>
        </p:nvSpPr>
        <p:spPr>
          <a:xfrm rot="5400000">
            <a:off x="4426997" y="3457918"/>
            <a:ext cx="774032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436" y="3818274"/>
            <a:ext cx="2619375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6" y="3818274"/>
            <a:ext cx="2619375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300789" y="3212432"/>
            <a:ext cx="212959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Romaanse talen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6620436" y="3232485"/>
            <a:ext cx="212959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Germaanse talen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451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32079" cy="737619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Spreekwoorden/uitdrukkingen</a:t>
            </a:r>
            <a:endParaRPr lang="nl-N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24" y="1166813"/>
            <a:ext cx="4914508" cy="3527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364705" y="1166813"/>
            <a:ext cx="2442411" cy="64633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Letterlijk/Figuurlijke betekenis</a:t>
            </a:r>
            <a:endParaRPr lang="nl-NL" dirty="0"/>
          </a:p>
        </p:txBody>
      </p:sp>
      <p:sp>
        <p:nvSpPr>
          <p:cNvPr id="6" name="PIJL-OMLAAG 5"/>
          <p:cNvSpPr/>
          <p:nvPr/>
        </p:nvSpPr>
        <p:spPr>
          <a:xfrm>
            <a:off x="7022904" y="1961147"/>
            <a:ext cx="445168" cy="8783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6246867" y="2991603"/>
            <a:ext cx="2442411" cy="147732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Uit </a:t>
            </a:r>
            <a:r>
              <a:rPr lang="nl-NL" u="sng" dirty="0" smtClean="0">
                <a:solidFill>
                  <a:srgbClr val="FF0000"/>
                </a:solidFill>
              </a:rPr>
              <a:t>de letterlijke  betekenis</a:t>
            </a:r>
            <a:r>
              <a:rPr lang="nl-NL" dirty="0" smtClean="0"/>
              <a:t> is wel </a:t>
            </a:r>
            <a:r>
              <a:rPr lang="nl-NL" u="sng" dirty="0" smtClean="0">
                <a:solidFill>
                  <a:srgbClr val="FF0000"/>
                </a:solidFill>
              </a:rPr>
              <a:t>af te leiden</a:t>
            </a:r>
            <a:r>
              <a:rPr lang="nl-NL" dirty="0" smtClean="0"/>
              <a:t> wat het spreekwoord betekent!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1267326" y="5077076"/>
            <a:ext cx="6541169" cy="147732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Wie een gat graaft voor een ander valt er zelf in.</a:t>
            </a:r>
          </a:p>
          <a:p>
            <a:pPr marL="342900" indent="-342900">
              <a:buFont typeface="+mj-lt"/>
              <a:buAutoNum type="arabicPeriod"/>
            </a:pP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Het paard achter de wagen spannen.</a:t>
            </a:r>
          </a:p>
          <a:p>
            <a:pPr marL="342900" indent="-342900">
              <a:buFont typeface="+mj-lt"/>
              <a:buAutoNum type="arabicPeriod"/>
            </a:pP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Beter één vogel in de hand, dan tien in de lucht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88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Huiswerk m. </a:t>
            </a:r>
            <a:r>
              <a:rPr lang="nl-NL" dirty="0" err="1" smtClean="0"/>
              <a:t>opdr</a:t>
            </a:r>
            <a:r>
              <a:rPr lang="nl-NL" smtClean="0"/>
              <a:t>.</a:t>
            </a:r>
            <a:r>
              <a:rPr lang="nl-NL" smtClean="0"/>
              <a:t>  </a:t>
            </a:r>
            <a:r>
              <a:rPr lang="nl-NL" dirty="0"/>
              <a:t>3,4,5,6,9,11,13,14,15,16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826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481</TotalTime>
  <Words>162</Words>
  <Application>Microsoft Office PowerPoint</Application>
  <PresentationFormat>Diavoorstelling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Essentieel</vt:lpstr>
      <vt:lpstr>Woorden 5.3</vt:lpstr>
      <vt:lpstr>Aan het einde van deze les weet je:</vt:lpstr>
      <vt:lpstr>Wat gaan we doen deze lessen? </vt:lpstr>
      <vt:lpstr>Taalverwantschap</vt:lpstr>
      <vt:lpstr>Spreekwoorden/uitdrukkingen</vt:lpstr>
      <vt:lpstr>huiswerk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Vrancken, Remco</cp:lastModifiedBy>
  <cp:revision>54</cp:revision>
  <dcterms:created xsi:type="dcterms:W3CDTF">2015-08-26T11:58:10Z</dcterms:created>
  <dcterms:modified xsi:type="dcterms:W3CDTF">2016-02-02T13:45:01Z</dcterms:modified>
</cp:coreProperties>
</file>