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4" r:id="rId5"/>
    <p:sldId id="263" r:id="rId6"/>
    <p:sldId id="262" r:id="rId7"/>
    <p:sldId id="265" r:id="rId8"/>
    <p:sldId id="266" r:id="rId9"/>
    <p:sldId id="267" r:id="rId10"/>
    <p:sldId id="270" r:id="rId11"/>
    <p:sldId id="268" r:id="rId12"/>
    <p:sldId id="269" r:id="rId13"/>
    <p:sldId id="272"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BB84BA4D-C383-45E8-B7E8-76215B3047F1}" type="datetimeFigureOut">
              <a:rPr lang="nl-NL" smtClean="0"/>
              <a:t>20-11-2018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092E31-C613-4FCB-BE20-7FF6A42147B9}"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63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B84BA4D-C383-45E8-B7E8-76215B3047F1}" type="datetimeFigureOut">
              <a:rPr lang="nl-NL" smtClean="0"/>
              <a:t>20-11-2018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092E31-C613-4FCB-BE20-7FF6A42147B9}" type="slidenum">
              <a:rPr lang="nl-NL" smtClean="0"/>
              <a:t>‹nr.›</a:t>
            </a:fld>
            <a:endParaRPr lang="nl-NL"/>
          </a:p>
        </p:txBody>
      </p:sp>
    </p:spTree>
    <p:extLst>
      <p:ext uri="{BB962C8B-B14F-4D97-AF65-F5344CB8AC3E}">
        <p14:creationId xmlns:p14="http://schemas.microsoft.com/office/powerpoint/2010/main" val="306892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B84BA4D-C383-45E8-B7E8-76215B3047F1}" type="datetimeFigureOut">
              <a:rPr lang="nl-NL" smtClean="0"/>
              <a:t>20-11-2018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092E31-C613-4FCB-BE20-7FF6A42147B9}"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9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B84BA4D-C383-45E8-B7E8-76215B3047F1}" type="datetimeFigureOut">
              <a:rPr lang="nl-NL" smtClean="0"/>
              <a:t>20-11-2018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092E31-C613-4FCB-BE20-7FF6A42147B9}" type="slidenum">
              <a:rPr lang="nl-NL" smtClean="0"/>
              <a:t>‹nr.›</a:t>
            </a:fld>
            <a:endParaRPr lang="nl-NL"/>
          </a:p>
        </p:txBody>
      </p:sp>
    </p:spTree>
    <p:extLst>
      <p:ext uri="{BB962C8B-B14F-4D97-AF65-F5344CB8AC3E}">
        <p14:creationId xmlns:p14="http://schemas.microsoft.com/office/powerpoint/2010/main" val="297021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B84BA4D-C383-45E8-B7E8-76215B3047F1}" type="datetimeFigureOut">
              <a:rPr lang="nl-NL" smtClean="0"/>
              <a:t>20-11-2018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092E31-C613-4FCB-BE20-7FF6A42147B9}"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68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B84BA4D-C383-45E8-B7E8-76215B3047F1}" type="datetimeFigureOut">
              <a:rPr lang="nl-NL" smtClean="0"/>
              <a:t>20-11-2018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B092E31-C613-4FCB-BE20-7FF6A42147B9}" type="slidenum">
              <a:rPr lang="nl-NL" smtClean="0"/>
              <a:t>‹nr.›</a:t>
            </a:fld>
            <a:endParaRPr lang="nl-NL"/>
          </a:p>
        </p:txBody>
      </p:sp>
    </p:spTree>
    <p:extLst>
      <p:ext uri="{BB962C8B-B14F-4D97-AF65-F5344CB8AC3E}">
        <p14:creationId xmlns:p14="http://schemas.microsoft.com/office/powerpoint/2010/main" val="215785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smtClean="0"/>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B84BA4D-C383-45E8-B7E8-76215B3047F1}" type="datetimeFigureOut">
              <a:rPr lang="nl-NL" smtClean="0"/>
              <a:t>20-11-2018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B092E31-C613-4FCB-BE20-7FF6A42147B9}" type="slidenum">
              <a:rPr lang="nl-NL" smtClean="0"/>
              <a:t>‹nr.›</a:t>
            </a:fld>
            <a:endParaRPr lang="nl-NL"/>
          </a:p>
        </p:txBody>
      </p:sp>
    </p:spTree>
    <p:extLst>
      <p:ext uri="{BB962C8B-B14F-4D97-AF65-F5344CB8AC3E}">
        <p14:creationId xmlns:p14="http://schemas.microsoft.com/office/powerpoint/2010/main" val="141282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B84BA4D-C383-45E8-B7E8-76215B3047F1}" type="datetimeFigureOut">
              <a:rPr lang="nl-NL" smtClean="0"/>
              <a:t>20-11-2018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B092E31-C613-4FCB-BE20-7FF6A42147B9}" type="slidenum">
              <a:rPr lang="nl-NL" smtClean="0"/>
              <a:t>‹nr.›</a:t>
            </a:fld>
            <a:endParaRPr lang="nl-NL"/>
          </a:p>
        </p:txBody>
      </p:sp>
    </p:spTree>
    <p:extLst>
      <p:ext uri="{BB962C8B-B14F-4D97-AF65-F5344CB8AC3E}">
        <p14:creationId xmlns:p14="http://schemas.microsoft.com/office/powerpoint/2010/main" val="274064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4BA4D-C383-45E8-B7E8-76215B3047F1}" type="datetimeFigureOut">
              <a:rPr lang="nl-NL" smtClean="0"/>
              <a:t>20-11-2018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B092E31-C613-4FCB-BE20-7FF6A42147B9}" type="slidenum">
              <a:rPr lang="nl-NL" smtClean="0"/>
              <a:t>‹nr.›</a:t>
            </a:fld>
            <a:endParaRPr lang="nl-NL"/>
          </a:p>
        </p:txBody>
      </p:sp>
    </p:spTree>
    <p:extLst>
      <p:ext uri="{BB962C8B-B14F-4D97-AF65-F5344CB8AC3E}">
        <p14:creationId xmlns:p14="http://schemas.microsoft.com/office/powerpoint/2010/main" val="347352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smtClean="0"/>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B84BA4D-C383-45E8-B7E8-76215B3047F1}" type="datetimeFigureOut">
              <a:rPr lang="nl-NL" smtClean="0"/>
              <a:t>20-11-2018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B092E31-C613-4FCB-BE20-7FF6A42147B9}" type="slidenum">
              <a:rPr lang="nl-NL" smtClean="0"/>
              <a:t>‹nr.›</a:t>
            </a:fld>
            <a:endParaRPr lang="nl-NL"/>
          </a:p>
        </p:txBody>
      </p:sp>
    </p:spTree>
    <p:extLst>
      <p:ext uri="{BB962C8B-B14F-4D97-AF65-F5344CB8AC3E}">
        <p14:creationId xmlns:p14="http://schemas.microsoft.com/office/powerpoint/2010/main" val="74362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B84BA4D-C383-45E8-B7E8-76215B3047F1}" type="datetimeFigureOut">
              <a:rPr lang="nl-NL" smtClean="0"/>
              <a:t>20-11-2018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B092E31-C613-4FCB-BE20-7FF6A42147B9}"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80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84BA4D-C383-45E8-B7E8-76215B3047F1}" type="datetimeFigureOut">
              <a:rPr lang="nl-NL" smtClean="0"/>
              <a:t>20-11-2018</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B092E31-C613-4FCB-BE20-7FF6A42147B9}"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472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zS4yftu6Kc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U2i8RPlNi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SEL</a:t>
            </a:r>
            <a:endParaRPr lang="nl-NL" dirty="0"/>
          </a:p>
        </p:txBody>
      </p:sp>
      <p:sp>
        <p:nvSpPr>
          <p:cNvPr id="3" name="Ondertitel 2"/>
          <p:cNvSpPr>
            <a:spLocks noGrp="1"/>
          </p:cNvSpPr>
          <p:nvPr>
            <p:ph type="subTitle" idx="1"/>
          </p:nvPr>
        </p:nvSpPr>
        <p:spPr/>
        <p:txBody>
          <a:bodyPr/>
          <a:lstStyle/>
          <a:p>
            <a:r>
              <a:rPr lang="nl-NL" dirty="0" smtClean="0"/>
              <a:t>Les 2: normen en waarden</a:t>
            </a:r>
            <a:endParaRPr lang="nl-NL" dirty="0"/>
          </a:p>
        </p:txBody>
      </p:sp>
    </p:spTree>
    <p:extLst>
      <p:ext uri="{BB962C8B-B14F-4D97-AF65-F5344CB8AC3E}">
        <p14:creationId xmlns:p14="http://schemas.microsoft.com/office/powerpoint/2010/main" val="4250753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Dilemma 2</a:t>
            </a:r>
            <a:endParaRPr lang="nl-NL" dirty="0"/>
          </a:p>
        </p:txBody>
      </p:sp>
      <p:sp>
        <p:nvSpPr>
          <p:cNvPr id="3" name="Tijdelijke aanduiding voor inhoud 2"/>
          <p:cNvSpPr>
            <a:spLocks noGrp="1"/>
          </p:cNvSpPr>
          <p:nvPr>
            <p:ph idx="1"/>
          </p:nvPr>
        </p:nvSpPr>
        <p:spPr/>
        <p:txBody>
          <a:bodyPr/>
          <a:lstStyle/>
          <a:p>
            <a:r>
              <a:rPr lang="nl-NL" dirty="0" smtClean="0"/>
              <a:t>Voor het vak geschiedenis moet je een werkstuk maken. Jij hebt het niet op tijd af en schrijft het over van een heel goede leerling die eigenlijk altijd gepest wordt en niet jouw vriend is. </a:t>
            </a:r>
          </a:p>
          <a:p>
            <a:r>
              <a:rPr lang="nl-NL" dirty="0" smtClean="0"/>
              <a:t>De leraar komt erachter en geeft jou een 10 en de degene van wie jij het had overgeschreven krijgt een 1 en straf.</a:t>
            </a:r>
          </a:p>
          <a:p>
            <a:endParaRPr lang="nl-NL" dirty="0"/>
          </a:p>
          <a:p>
            <a:endParaRPr lang="nl-NL" dirty="0" smtClean="0"/>
          </a:p>
          <a:p>
            <a:pPr marL="0" indent="0">
              <a:buNone/>
            </a:pPr>
            <a:r>
              <a:rPr lang="nl-NL" dirty="0" smtClean="0"/>
              <a:t>Wat doe je? Zeg je eerlijk wat je hebt gedaan of doe je niks.</a:t>
            </a:r>
          </a:p>
          <a:p>
            <a:pPr marL="0" indent="0">
              <a:buNone/>
            </a:pPr>
            <a:endParaRPr lang="nl-NL" dirty="0"/>
          </a:p>
        </p:txBody>
      </p:sp>
      <p:sp>
        <p:nvSpPr>
          <p:cNvPr id="4" name="Tijdelijke aanduiding voor inhoud 3"/>
          <p:cNvSpPr txBox="1">
            <a:spLocks/>
          </p:cNvSpPr>
          <p:nvPr/>
        </p:nvSpPr>
        <p:spPr>
          <a:xfrm>
            <a:off x="5729367" y="6113496"/>
            <a:ext cx="1528355"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Blijf zitten</a:t>
            </a:r>
            <a:endParaRPr lang="nl-NL" dirty="0"/>
          </a:p>
        </p:txBody>
      </p:sp>
      <p:sp>
        <p:nvSpPr>
          <p:cNvPr id="5" name="Pijl-omlaag 4"/>
          <p:cNvSpPr/>
          <p:nvPr/>
        </p:nvSpPr>
        <p:spPr>
          <a:xfrm>
            <a:off x="6317197" y="5494200"/>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3"/>
          <p:cNvSpPr txBox="1">
            <a:spLocks/>
          </p:cNvSpPr>
          <p:nvPr/>
        </p:nvSpPr>
        <p:spPr>
          <a:xfrm>
            <a:off x="2908662" y="6113496"/>
            <a:ext cx="1271452"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Ga staan</a:t>
            </a:r>
            <a:endParaRPr lang="nl-NL" dirty="0"/>
          </a:p>
        </p:txBody>
      </p:sp>
      <p:sp>
        <p:nvSpPr>
          <p:cNvPr id="7" name="Pijl-omlaag 6"/>
          <p:cNvSpPr/>
          <p:nvPr/>
        </p:nvSpPr>
        <p:spPr>
          <a:xfrm>
            <a:off x="3544388" y="5494200"/>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807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Dilemma 3</a:t>
            </a:r>
            <a:endParaRPr lang="nl-NL" dirty="0"/>
          </a:p>
        </p:txBody>
      </p:sp>
      <p:sp>
        <p:nvSpPr>
          <p:cNvPr id="3" name="Tijdelijke aanduiding voor inhoud 2"/>
          <p:cNvSpPr>
            <a:spLocks noGrp="1"/>
          </p:cNvSpPr>
          <p:nvPr>
            <p:ph idx="1"/>
          </p:nvPr>
        </p:nvSpPr>
        <p:spPr/>
        <p:txBody>
          <a:bodyPr/>
          <a:lstStyle/>
          <a:p>
            <a:pPr marL="0" indent="0">
              <a:buNone/>
            </a:pPr>
            <a:r>
              <a:rPr lang="nl-NL" dirty="0" smtClean="0"/>
              <a:t>Je beste vriend/vriendin staat voor je in de rij van de kantine. Jullie willen samen een broodje bestellen. Terwijl jullie staan te wachten zie je dat hij/zij een zakje snoept steelt terwijl de kantinemedewerker niet kijkt.</a:t>
            </a:r>
          </a:p>
          <a:p>
            <a:pPr marL="0" indent="0">
              <a:buNone/>
            </a:pPr>
            <a:endParaRPr lang="nl-NL" dirty="0"/>
          </a:p>
          <a:p>
            <a:pPr marL="0" indent="0">
              <a:buNone/>
            </a:pPr>
            <a:r>
              <a:rPr lang="nl-NL" dirty="0" smtClean="0"/>
              <a:t>Wat doe je? Zeg je er wat van of zeg je er niets van</a:t>
            </a:r>
          </a:p>
          <a:p>
            <a:pPr marL="0" indent="0">
              <a:buNone/>
            </a:pPr>
            <a:endParaRPr lang="nl-NL" dirty="0"/>
          </a:p>
        </p:txBody>
      </p:sp>
      <p:sp>
        <p:nvSpPr>
          <p:cNvPr id="4" name="Tijdelijke aanduiding voor inhoud 3"/>
          <p:cNvSpPr txBox="1">
            <a:spLocks/>
          </p:cNvSpPr>
          <p:nvPr/>
        </p:nvSpPr>
        <p:spPr>
          <a:xfrm>
            <a:off x="5590029" y="4857526"/>
            <a:ext cx="1528355"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Blijf zitten</a:t>
            </a:r>
            <a:endParaRPr lang="nl-NL" dirty="0"/>
          </a:p>
        </p:txBody>
      </p:sp>
      <p:sp>
        <p:nvSpPr>
          <p:cNvPr id="5" name="Pijl-omlaag 4"/>
          <p:cNvSpPr/>
          <p:nvPr/>
        </p:nvSpPr>
        <p:spPr>
          <a:xfrm>
            <a:off x="6177859" y="4238230"/>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3"/>
          <p:cNvSpPr txBox="1">
            <a:spLocks/>
          </p:cNvSpPr>
          <p:nvPr/>
        </p:nvSpPr>
        <p:spPr>
          <a:xfrm>
            <a:off x="3091542" y="4857526"/>
            <a:ext cx="1271452"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Ga staan</a:t>
            </a:r>
            <a:endParaRPr lang="nl-NL" dirty="0"/>
          </a:p>
        </p:txBody>
      </p:sp>
      <p:sp>
        <p:nvSpPr>
          <p:cNvPr id="7" name="Pijl-omlaag 6"/>
          <p:cNvSpPr/>
          <p:nvPr/>
        </p:nvSpPr>
        <p:spPr>
          <a:xfrm>
            <a:off x="3727268" y="4238230"/>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719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Dilemma 4</a:t>
            </a:r>
            <a:endParaRPr lang="nl-NL" dirty="0"/>
          </a:p>
        </p:txBody>
      </p:sp>
      <p:sp>
        <p:nvSpPr>
          <p:cNvPr id="3" name="Tijdelijke aanduiding voor inhoud 2"/>
          <p:cNvSpPr>
            <a:spLocks noGrp="1"/>
          </p:cNvSpPr>
          <p:nvPr>
            <p:ph idx="1"/>
          </p:nvPr>
        </p:nvSpPr>
        <p:spPr>
          <a:xfrm>
            <a:off x="1024128" y="2268583"/>
            <a:ext cx="9720073" cy="4023360"/>
          </a:xfrm>
        </p:spPr>
        <p:txBody>
          <a:bodyPr/>
          <a:lstStyle/>
          <a:p>
            <a:r>
              <a:rPr lang="nl-NL" dirty="0" smtClean="0"/>
              <a:t>Tijdens de pauze sta je buiten met je vriendengroep. Opeens gaat er een tas open en daar zit een blikje bier in. Het blikje bier gaat het groepje rond en komt ook bij jou. Iedereen heeft een flinke slok genomen.</a:t>
            </a:r>
          </a:p>
          <a:p>
            <a:pPr marL="0" indent="0">
              <a:buNone/>
            </a:pPr>
            <a:endParaRPr lang="nl-NL" dirty="0" smtClean="0"/>
          </a:p>
          <a:p>
            <a:pPr marL="0" indent="0">
              <a:buNone/>
            </a:pPr>
            <a:endParaRPr lang="nl-NL" dirty="0"/>
          </a:p>
          <a:p>
            <a:pPr marL="0" indent="0">
              <a:buNone/>
            </a:pPr>
            <a:r>
              <a:rPr lang="nl-NL" dirty="0" smtClean="0"/>
              <a:t>Wat doe jij? Neem je geen slok(je) of neem je wel een slok(je)?</a:t>
            </a:r>
            <a:endParaRPr lang="nl-NL" dirty="0"/>
          </a:p>
        </p:txBody>
      </p:sp>
      <p:sp>
        <p:nvSpPr>
          <p:cNvPr id="4" name="Tijdelijke aanduiding voor inhoud 3"/>
          <p:cNvSpPr txBox="1">
            <a:spLocks/>
          </p:cNvSpPr>
          <p:nvPr/>
        </p:nvSpPr>
        <p:spPr>
          <a:xfrm>
            <a:off x="5783579" y="5353914"/>
            <a:ext cx="1528355"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Blijf zitten</a:t>
            </a:r>
            <a:endParaRPr lang="nl-NL" dirty="0"/>
          </a:p>
        </p:txBody>
      </p:sp>
      <p:sp>
        <p:nvSpPr>
          <p:cNvPr id="5" name="Pijl-omlaag 4"/>
          <p:cNvSpPr/>
          <p:nvPr/>
        </p:nvSpPr>
        <p:spPr>
          <a:xfrm>
            <a:off x="6371409" y="4734618"/>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3"/>
          <p:cNvSpPr txBox="1">
            <a:spLocks/>
          </p:cNvSpPr>
          <p:nvPr/>
        </p:nvSpPr>
        <p:spPr>
          <a:xfrm>
            <a:off x="3062043" y="5327324"/>
            <a:ext cx="1271452"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Ga staan</a:t>
            </a:r>
            <a:endParaRPr lang="nl-NL" dirty="0"/>
          </a:p>
        </p:txBody>
      </p:sp>
      <p:sp>
        <p:nvSpPr>
          <p:cNvPr id="7" name="Pijl-omlaag 6"/>
          <p:cNvSpPr/>
          <p:nvPr/>
        </p:nvSpPr>
        <p:spPr>
          <a:xfrm>
            <a:off x="3697769" y="4708028"/>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2927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Ten slotte…</a:t>
            </a:r>
            <a:endParaRPr lang="nl-NL" dirty="0"/>
          </a:p>
        </p:txBody>
      </p:sp>
      <p:pic>
        <p:nvPicPr>
          <p:cNvPr id="4" name="Tijdelijke aanduiding voor inhoud 3">
            <a:hlinkClick r:id="rId2"/>
          </p:cNvPr>
          <p:cNvPicPr>
            <a:picLocks noGrp="1" noChangeAspect="1"/>
          </p:cNvPicPr>
          <p:nvPr>
            <p:ph idx="1"/>
          </p:nvPr>
        </p:nvPicPr>
        <p:blipFill>
          <a:blip r:embed="rId3"/>
          <a:stretch>
            <a:fillRect/>
          </a:stretch>
        </p:blipFill>
        <p:spPr>
          <a:xfrm>
            <a:off x="2094545" y="2286000"/>
            <a:ext cx="7579047" cy="4022725"/>
          </a:xfrm>
          <a:prstGeom prst="rect">
            <a:avLst/>
          </a:prstGeom>
        </p:spPr>
      </p:pic>
    </p:spTree>
    <p:extLst>
      <p:ext uri="{BB962C8B-B14F-4D97-AF65-F5344CB8AC3E}">
        <p14:creationId xmlns:p14="http://schemas.microsoft.com/office/powerpoint/2010/main" val="91790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Afsluiting les</a:t>
            </a:r>
            <a:endParaRPr lang="nl-NL" dirty="0"/>
          </a:p>
        </p:txBody>
      </p:sp>
      <p:sp>
        <p:nvSpPr>
          <p:cNvPr id="3" name="Tijdelijke aanduiding voor inhoud 2"/>
          <p:cNvSpPr>
            <a:spLocks noGrp="1"/>
          </p:cNvSpPr>
          <p:nvPr>
            <p:ph idx="1"/>
          </p:nvPr>
        </p:nvSpPr>
        <p:spPr/>
        <p:txBody>
          <a:bodyPr/>
          <a:lstStyle/>
          <a:p>
            <a:pPr marL="0" indent="0">
              <a:buNone/>
            </a:pPr>
            <a:r>
              <a:rPr lang="nl-NL" dirty="0" smtClean="0"/>
              <a:t>Schrijf op welke dingen voor jou belangrijk en waarom je dat zo vindt. Zorg ervoor dat je het op een mooie </a:t>
            </a:r>
            <a:r>
              <a:rPr lang="nl-NL" smtClean="0"/>
              <a:t>manier opschrijft/versiert!</a:t>
            </a:r>
            <a:endParaRPr lang="nl-NL" dirty="0" smtClean="0"/>
          </a:p>
          <a:p>
            <a:pPr marL="0" indent="0">
              <a:buNone/>
            </a:pPr>
            <a:endParaRPr lang="nl-NL" dirty="0"/>
          </a:p>
        </p:txBody>
      </p:sp>
      <p:pic>
        <p:nvPicPr>
          <p:cNvPr id="4" name="Afbeelding 3"/>
          <p:cNvPicPr>
            <a:picLocks noChangeAspect="1"/>
          </p:cNvPicPr>
          <p:nvPr/>
        </p:nvPicPr>
        <p:blipFill>
          <a:blip r:embed="rId2"/>
          <a:stretch>
            <a:fillRect/>
          </a:stretch>
        </p:blipFill>
        <p:spPr>
          <a:xfrm>
            <a:off x="1774992" y="3395255"/>
            <a:ext cx="3759555" cy="2983774"/>
          </a:xfrm>
          <a:prstGeom prst="rect">
            <a:avLst/>
          </a:prstGeom>
        </p:spPr>
      </p:pic>
      <p:pic>
        <p:nvPicPr>
          <p:cNvPr id="5" name="Afbeelding 4"/>
          <p:cNvPicPr>
            <a:picLocks noChangeAspect="1"/>
          </p:cNvPicPr>
          <p:nvPr/>
        </p:nvPicPr>
        <p:blipFill>
          <a:blip r:embed="rId3"/>
          <a:stretch>
            <a:fillRect/>
          </a:stretch>
        </p:blipFill>
        <p:spPr>
          <a:xfrm>
            <a:off x="7192871" y="3395255"/>
            <a:ext cx="2143125" cy="2143125"/>
          </a:xfrm>
          <a:prstGeom prst="rect">
            <a:avLst/>
          </a:prstGeom>
        </p:spPr>
      </p:pic>
    </p:spTree>
    <p:extLst>
      <p:ext uri="{BB962C8B-B14F-4D97-AF65-F5344CB8AC3E}">
        <p14:creationId xmlns:p14="http://schemas.microsoft.com/office/powerpoint/2010/main" val="38346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deze les leren?</a:t>
            </a:r>
            <a:endParaRPr lang="nl-NL" dirty="0"/>
          </a:p>
        </p:txBody>
      </p:sp>
      <p:sp>
        <p:nvSpPr>
          <p:cNvPr id="3" name="Tijdelijke aanduiding voor inhoud 2"/>
          <p:cNvSpPr>
            <a:spLocks noGrp="1"/>
          </p:cNvSpPr>
          <p:nvPr>
            <p:ph idx="1"/>
          </p:nvPr>
        </p:nvSpPr>
        <p:spPr>
          <a:xfrm>
            <a:off x="1111214" y="2242457"/>
            <a:ext cx="9720073" cy="4023360"/>
          </a:xfrm>
        </p:spPr>
        <p:txBody>
          <a:bodyPr/>
          <a:lstStyle/>
          <a:p>
            <a:r>
              <a:rPr lang="nl-NL" dirty="0" smtClean="0"/>
              <a:t>Wat normen en waarden zijn;</a:t>
            </a:r>
          </a:p>
          <a:p>
            <a:endParaRPr lang="nl-NL" dirty="0"/>
          </a:p>
          <a:p>
            <a:r>
              <a:rPr lang="nl-NL" dirty="0" smtClean="0"/>
              <a:t>Wat het verschil is tussen een norm en een waarde;</a:t>
            </a:r>
          </a:p>
          <a:p>
            <a:endParaRPr lang="nl-NL" dirty="0"/>
          </a:p>
          <a:p>
            <a:r>
              <a:rPr lang="nl-NL" dirty="0" smtClean="0"/>
              <a:t>Wat jouw eigen normen en waarden zijn;</a:t>
            </a:r>
          </a:p>
          <a:p>
            <a:endParaRPr lang="nl-NL" dirty="0"/>
          </a:p>
          <a:p>
            <a:endParaRPr lang="nl-NL" dirty="0" smtClean="0"/>
          </a:p>
        </p:txBody>
      </p:sp>
    </p:spTree>
    <p:extLst>
      <p:ext uri="{BB962C8B-B14F-4D97-AF65-F5344CB8AC3E}">
        <p14:creationId xmlns:p14="http://schemas.microsoft.com/office/powerpoint/2010/main" val="2397408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doen?</a:t>
            </a:r>
            <a:endParaRPr lang="nl-NL" dirty="0"/>
          </a:p>
        </p:txBody>
      </p:sp>
      <p:sp>
        <p:nvSpPr>
          <p:cNvPr id="3" name="Tijdelijke aanduiding voor inhoud 2"/>
          <p:cNvSpPr>
            <a:spLocks noGrp="1"/>
          </p:cNvSpPr>
          <p:nvPr>
            <p:ph idx="1"/>
          </p:nvPr>
        </p:nvSpPr>
        <p:spPr/>
        <p:txBody>
          <a:bodyPr>
            <a:normAutofit lnSpcReduction="10000"/>
          </a:bodyPr>
          <a:lstStyle/>
          <a:p>
            <a:pPr>
              <a:buFont typeface="Wingdings" panose="05000000000000000000" pitchFamily="2" charset="2"/>
              <a:buChar char="q"/>
            </a:pPr>
            <a:r>
              <a:rPr lang="nl-NL" dirty="0" smtClean="0"/>
              <a:t>Startspel: </a:t>
            </a:r>
            <a:r>
              <a:rPr lang="nl-NL" dirty="0" smtClean="0">
                <a:solidFill>
                  <a:srgbClr val="00B050"/>
                </a:solidFill>
              </a:rPr>
              <a:t>‘Kan best’ </a:t>
            </a:r>
            <a:r>
              <a:rPr lang="nl-NL" dirty="0" smtClean="0">
                <a:solidFill>
                  <a:srgbClr val="FFC000"/>
                </a:solidFill>
              </a:rPr>
              <a:t>‘Hangt ervan af’</a:t>
            </a:r>
            <a:r>
              <a:rPr lang="nl-NL" dirty="0" smtClean="0"/>
              <a:t> </a:t>
            </a:r>
            <a:r>
              <a:rPr lang="nl-NL" dirty="0" smtClean="0">
                <a:solidFill>
                  <a:srgbClr val="FF0000"/>
                </a:solidFill>
              </a:rPr>
              <a:t>‘Kan echt niet’  (10m)</a:t>
            </a:r>
          </a:p>
          <a:p>
            <a:pPr>
              <a:buFont typeface="Wingdings" panose="05000000000000000000" pitchFamily="2" charset="2"/>
              <a:buChar char="q"/>
            </a:pPr>
            <a:endParaRPr lang="nl-NL" dirty="0"/>
          </a:p>
          <a:p>
            <a:pPr>
              <a:buFont typeface="Wingdings" panose="05000000000000000000" pitchFamily="2" charset="2"/>
              <a:buChar char="q"/>
            </a:pPr>
            <a:r>
              <a:rPr lang="nl-NL" dirty="0" smtClean="0"/>
              <a:t>Kijken van filmpje en bespreken (10m)</a:t>
            </a:r>
          </a:p>
          <a:p>
            <a:pPr>
              <a:buFont typeface="Wingdings" panose="05000000000000000000" pitchFamily="2" charset="2"/>
              <a:buChar char="q"/>
            </a:pPr>
            <a:endParaRPr lang="nl-NL" dirty="0"/>
          </a:p>
          <a:p>
            <a:pPr>
              <a:buFont typeface="Wingdings" panose="05000000000000000000" pitchFamily="2" charset="2"/>
              <a:buChar char="q"/>
            </a:pPr>
            <a:r>
              <a:rPr lang="nl-NL" dirty="0" smtClean="0"/>
              <a:t>Uitleg over wat normen en waarden </a:t>
            </a:r>
            <a:r>
              <a:rPr lang="nl-NL" smtClean="0"/>
              <a:t>zijn (10m</a:t>
            </a:r>
            <a:r>
              <a:rPr lang="nl-NL" dirty="0" smtClean="0"/>
              <a:t>)</a:t>
            </a:r>
          </a:p>
          <a:p>
            <a:pPr>
              <a:buFont typeface="Wingdings" panose="05000000000000000000" pitchFamily="2" charset="2"/>
              <a:buChar char="q"/>
            </a:pPr>
            <a:endParaRPr lang="nl-NL" dirty="0"/>
          </a:p>
          <a:p>
            <a:pPr>
              <a:buFont typeface="Wingdings" panose="05000000000000000000" pitchFamily="2" charset="2"/>
              <a:buChar char="q"/>
            </a:pPr>
            <a:r>
              <a:rPr lang="nl-NL" dirty="0" err="1" smtClean="0"/>
              <a:t>Dillemaspel</a:t>
            </a:r>
            <a:r>
              <a:rPr lang="nl-NL" dirty="0" smtClean="0"/>
              <a:t> (20)</a:t>
            </a:r>
          </a:p>
          <a:p>
            <a:pPr>
              <a:buFont typeface="Wingdings" panose="05000000000000000000" pitchFamily="2" charset="2"/>
              <a:buChar char="q"/>
            </a:pPr>
            <a:endParaRPr lang="nl-NL" dirty="0"/>
          </a:p>
          <a:p>
            <a:pPr>
              <a:buFont typeface="Wingdings" panose="05000000000000000000" pitchFamily="2" charset="2"/>
              <a:buChar char="q"/>
            </a:pPr>
            <a:r>
              <a:rPr lang="nl-NL" dirty="0" smtClean="0"/>
              <a:t>Afsluiting les (10m)</a:t>
            </a:r>
          </a:p>
          <a:p>
            <a:pPr>
              <a:buFont typeface="Wingdings" panose="05000000000000000000" pitchFamily="2" charset="2"/>
              <a:buChar char="q"/>
            </a:pPr>
            <a:endParaRPr lang="nl-NL" dirty="0"/>
          </a:p>
        </p:txBody>
      </p:sp>
    </p:spTree>
    <p:extLst>
      <p:ext uri="{BB962C8B-B14F-4D97-AF65-F5344CB8AC3E}">
        <p14:creationId xmlns:p14="http://schemas.microsoft.com/office/powerpoint/2010/main" val="375215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7918" y="0"/>
            <a:ext cx="9720072" cy="1499616"/>
          </a:xfrm>
        </p:spPr>
        <p:txBody>
          <a:bodyPr/>
          <a:lstStyle/>
          <a:p>
            <a:r>
              <a:rPr lang="nl-NL" dirty="0" smtClean="0"/>
              <a:t>Maak een groep van vier en Luister naar de zinnen en laat zien wat jij vindt. </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347718" y="1499616"/>
            <a:ext cx="5081882" cy="2529205"/>
          </a:xfrm>
          <a:prstGeom prst="rect">
            <a:avLst/>
          </a:prstGeom>
        </p:spPr>
      </p:pic>
      <p:pic>
        <p:nvPicPr>
          <p:cNvPr id="5" name="Afbeelding 4"/>
          <p:cNvPicPr>
            <a:picLocks noChangeAspect="1"/>
          </p:cNvPicPr>
          <p:nvPr/>
        </p:nvPicPr>
        <p:blipFill>
          <a:blip r:embed="rId3"/>
          <a:stretch>
            <a:fillRect/>
          </a:stretch>
        </p:blipFill>
        <p:spPr>
          <a:xfrm>
            <a:off x="5655400" y="1499616"/>
            <a:ext cx="5138058" cy="2575046"/>
          </a:xfrm>
          <a:prstGeom prst="rect">
            <a:avLst/>
          </a:prstGeom>
        </p:spPr>
      </p:pic>
      <p:pic>
        <p:nvPicPr>
          <p:cNvPr id="6" name="Afbeelding 5"/>
          <p:cNvPicPr>
            <a:picLocks noChangeAspect="1"/>
          </p:cNvPicPr>
          <p:nvPr/>
        </p:nvPicPr>
        <p:blipFill>
          <a:blip r:embed="rId4"/>
          <a:stretch>
            <a:fillRect/>
          </a:stretch>
        </p:blipFill>
        <p:spPr>
          <a:xfrm>
            <a:off x="2874127" y="4028821"/>
            <a:ext cx="5533481" cy="2792418"/>
          </a:xfrm>
          <a:prstGeom prst="rect">
            <a:avLst/>
          </a:prstGeom>
        </p:spPr>
      </p:pic>
    </p:spTree>
    <p:extLst>
      <p:ext uri="{BB962C8B-B14F-4D97-AF65-F5344CB8AC3E}">
        <p14:creationId xmlns:p14="http://schemas.microsoft.com/office/powerpoint/2010/main" val="2580560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8334" y="0"/>
            <a:ext cx="9720072" cy="931817"/>
          </a:xfrm>
        </p:spPr>
        <p:txBody>
          <a:bodyPr>
            <a:normAutofit fontScale="90000"/>
          </a:bodyPr>
          <a:lstStyle/>
          <a:p>
            <a:r>
              <a:rPr lang="nl-NL" dirty="0" smtClean="0"/>
              <a:t>Irritant??? Kijk het filmpje en bespreek onderstaande vragen. </a:t>
            </a:r>
            <a:endParaRPr lang="nl-NL" dirty="0"/>
          </a:p>
        </p:txBody>
      </p:sp>
      <p:sp>
        <p:nvSpPr>
          <p:cNvPr id="3" name="Tijdelijke aanduiding voor inhoud 2"/>
          <p:cNvSpPr>
            <a:spLocks noGrp="1"/>
          </p:cNvSpPr>
          <p:nvPr>
            <p:ph idx="1"/>
          </p:nvPr>
        </p:nvSpPr>
        <p:spPr>
          <a:xfrm>
            <a:off x="928333" y="931817"/>
            <a:ext cx="9720073" cy="5704114"/>
          </a:xfrm>
        </p:spPr>
        <p:txBody>
          <a:bodyPr/>
          <a:lstStyle/>
          <a:p>
            <a:pPr>
              <a:buFont typeface="Wingdings" panose="05000000000000000000" pitchFamily="2" charset="2"/>
              <a:buChar char="Ø"/>
            </a:pPr>
            <a:r>
              <a:rPr lang="nl-NL" dirty="0" smtClean="0"/>
              <a:t>Wat vind je van het gedrag van</a:t>
            </a:r>
          </a:p>
          <a:p>
            <a:pPr marL="0" indent="0">
              <a:buNone/>
            </a:pPr>
            <a:r>
              <a:rPr lang="nl-NL" dirty="0" smtClean="0"/>
              <a:t>deze mevrouw?</a:t>
            </a:r>
          </a:p>
          <a:p>
            <a:pPr marL="0" indent="0">
              <a:buNone/>
            </a:pPr>
            <a:endParaRPr lang="nl-NL" dirty="0" smtClean="0"/>
          </a:p>
          <a:p>
            <a:pPr>
              <a:buFont typeface="Wingdings" panose="05000000000000000000" pitchFamily="2" charset="2"/>
              <a:buChar char="Ø"/>
            </a:pPr>
            <a:r>
              <a:rPr lang="nl-NL" dirty="0" smtClean="0"/>
              <a:t>Wat vind je van het gedrag van </a:t>
            </a:r>
          </a:p>
          <a:p>
            <a:pPr marL="0" indent="0">
              <a:buNone/>
            </a:pPr>
            <a:r>
              <a:rPr lang="nl-NL" dirty="0" smtClean="0"/>
              <a:t>deze meneer?</a:t>
            </a:r>
          </a:p>
          <a:p>
            <a:pPr marL="0" indent="0">
              <a:buNone/>
            </a:pPr>
            <a:endParaRPr lang="nl-NL" dirty="0" smtClean="0"/>
          </a:p>
          <a:p>
            <a:pPr>
              <a:buFont typeface="Wingdings" panose="05000000000000000000" pitchFamily="2" charset="2"/>
              <a:buChar char="Ø"/>
            </a:pPr>
            <a:r>
              <a:rPr lang="nl-NL" dirty="0" smtClean="0"/>
              <a:t>Waarom zouden zij ze zich zo</a:t>
            </a:r>
          </a:p>
          <a:p>
            <a:pPr marL="0" indent="0">
              <a:buNone/>
            </a:pPr>
            <a:r>
              <a:rPr lang="nl-NL" dirty="0" smtClean="0"/>
              <a:t>gedragen?</a:t>
            </a:r>
          </a:p>
          <a:p>
            <a:pPr marL="0" indent="0">
              <a:buNone/>
            </a:pPr>
            <a:endParaRPr lang="nl-NL" dirty="0" smtClean="0"/>
          </a:p>
          <a:p>
            <a:pPr>
              <a:buFont typeface="Wingdings" panose="05000000000000000000" pitchFamily="2" charset="2"/>
              <a:buChar char="Ø"/>
            </a:pPr>
            <a:r>
              <a:rPr lang="nl-NL" dirty="0" smtClean="0"/>
              <a:t>Snap je het gedrag?</a:t>
            </a:r>
          </a:p>
          <a:p>
            <a:pPr>
              <a:buFont typeface="Wingdings" panose="05000000000000000000" pitchFamily="2" charset="2"/>
              <a:buChar char="Ø"/>
            </a:pPr>
            <a:endParaRPr lang="nl-NL" dirty="0" smtClean="0"/>
          </a:p>
          <a:p>
            <a:pPr>
              <a:buFont typeface="Wingdings" panose="05000000000000000000" pitchFamily="2" charset="2"/>
              <a:buChar char="Ø"/>
            </a:pPr>
            <a:r>
              <a:rPr lang="nl-NL" dirty="0" smtClean="0"/>
              <a:t>Wat zou je doen?</a:t>
            </a:r>
            <a:endParaRPr lang="nl-NL" dirty="0"/>
          </a:p>
        </p:txBody>
      </p:sp>
      <p:pic>
        <p:nvPicPr>
          <p:cNvPr id="4" name="Afbeelding 3">
            <a:hlinkClick r:id="rId2"/>
          </p:cNvPr>
          <p:cNvPicPr>
            <a:picLocks noChangeAspect="1"/>
          </p:cNvPicPr>
          <p:nvPr/>
        </p:nvPicPr>
        <p:blipFill>
          <a:blip r:embed="rId3"/>
          <a:stretch>
            <a:fillRect/>
          </a:stretch>
        </p:blipFill>
        <p:spPr>
          <a:xfrm>
            <a:off x="5030996" y="1733796"/>
            <a:ext cx="6844393" cy="4587835"/>
          </a:xfrm>
          <a:prstGeom prst="rect">
            <a:avLst/>
          </a:prstGeom>
        </p:spPr>
      </p:pic>
    </p:spTree>
    <p:extLst>
      <p:ext uri="{BB962C8B-B14F-4D97-AF65-F5344CB8AC3E}">
        <p14:creationId xmlns:p14="http://schemas.microsoft.com/office/powerpoint/2010/main" val="84738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 eens </a:t>
            </a:r>
            <a:r>
              <a:rPr lang="nl-NL" b="1" u="sng" dirty="0" err="1">
                <a:solidFill>
                  <a:srgbClr val="FF0000"/>
                </a:solidFill>
              </a:rPr>
              <a:t>NORM</a:t>
            </a:r>
            <a:r>
              <a:rPr lang="nl-NL" dirty="0" err="1"/>
              <a:t>aal</a:t>
            </a:r>
            <a:r>
              <a:rPr lang="nl-NL" dirty="0"/>
              <a:t>!</a:t>
            </a:r>
          </a:p>
        </p:txBody>
      </p:sp>
      <p:sp>
        <p:nvSpPr>
          <p:cNvPr id="3" name="Tijdelijke aanduiding voor inhoud 2"/>
          <p:cNvSpPr>
            <a:spLocks noGrp="1"/>
          </p:cNvSpPr>
          <p:nvPr>
            <p:ph idx="1"/>
          </p:nvPr>
        </p:nvSpPr>
        <p:spPr>
          <a:xfrm>
            <a:off x="1024127" y="2255520"/>
            <a:ext cx="9720073" cy="4023360"/>
          </a:xfrm>
        </p:spPr>
        <p:txBody>
          <a:bodyPr/>
          <a:lstStyle/>
          <a:p>
            <a:endParaRPr lang="nl-NL" dirty="0"/>
          </a:p>
        </p:txBody>
      </p:sp>
      <p:sp>
        <p:nvSpPr>
          <p:cNvPr id="4" name="Tekstvak 3"/>
          <p:cNvSpPr txBox="1"/>
          <p:nvPr/>
        </p:nvSpPr>
        <p:spPr>
          <a:xfrm>
            <a:off x="1537063" y="5007428"/>
            <a:ext cx="2107474" cy="923330"/>
          </a:xfrm>
          <a:prstGeom prst="rect">
            <a:avLst/>
          </a:prstGeom>
          <a:noFill/>
          <a:ln w="76200">
            <a:solidFill>
              <a:srgbClr val="FF0000"/>
            </a:solidFill>
          </a:ln>
        </p:spPr>
        <p:txBody>
          <a:bodyPr wrap="square" rtlCol="0">
            <a:spAutoFit/>
          </a:bodyPr>
          <a:lstStyle/>
          <a:p>
            <a:r>
              <a:rPr lang="nl-NL" b="1" u="sng" dirty="0" smtClean="0">
                <a:solidFill>
                  <a:srgbClr val="00B050"/>
                </a:solidFill>
              </a:rPr>
              <a:t>Waarden: </a:t>
            </a:r>
            <a:r>
              <a:rPr lang="nl-NL" b="1" u="sng" dirty="0" smtClean="0"/>
              <a:t>wat we echt belangrijk vinden met elkaar!</a:t>
            </a:r>
            <a:endParaRPr lang="nl-NL" dirty="0"/>
          </a:p>
        </p:txBody>
      </p:sp>
      <p:sp>
        <p:nvSpPr>
          <p:cNvPr id="5" name="Pijl-rechts 4"/>
          <p:cNvSpPr/>
          <p:nvPr/>
        </p:nvSpPr>
        <p:spPr>
          <a:xfrm>
            <a:off x="4157473" y="2638586"/>
            <a:ext cx="1134290" cy="49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5573487" y="2331107"/>
            <a:ext cx="4920342" cy="1477328"/>
          </a:xfrm>
          <a:prstGeom prst="rect">
            <a:avLst/>
          </a:prstGeom>
          <a:noFill/>
          <a:ln w="76200">
            <a:solidFill>
              <a:srgbClr val="FF0000"/>
            </a:solidFill>
          </a:ln>
        </p:spPr>
        <p:txBody>
          <a:bodyPr wrap="square" rtlCol="0">
            <a:spAutoFit/>
          </a:bodyPr>
          <a:lstStyle/>
          <a:p>
            <a:pPr marL="285750" indent="-285750">
              <a:buFont typeface="Wingdings" panose="05000000000000000000" pitchFamily="2" charset="2"/>
              <a:buChar char="q"/>
            </a:pPr>
            <a:r>
              <a:rPr lang="nl-NL" i="1" dirty="0" smtClean="0"/>
              <a:t>We praten niet door elkaar.</a:t>
            </a:r>
          </a:p>
          <a:p>
            <a:pPr marL="285750" indent="-285750">
              <a:buFont typeface="Wingdings" panose="05000000000000000000" pitchFamily="2" charset="2"/>
              <a:buChar char="q"/>
            </a:pPr>
            <a:r>
              <a:rPr lang="nl-NL" i="1" dirty="0" smtClean="0"/>
              <a:t>We rijden niet door een rood licht</a:t>
            </a:r>
          </a:p>
          <a:p>
            <a:pPr marL="285750" indent="-285750">
              <a:buFont typeface="Wingdings" panose="05000000000000000000" pitchFamily="2" charset="2"/>
              <a:buChar char="q"/>
            </a:pPr>
            <a:r>
              <a:rPr lang="nl-NL" i="1" dirty="0" smtClean="0"/>
              <a:t>We kijken elkaar aan als we met elkaar praten</a:t>
            </a:r>
          </a:p>
          <a:p>
            <a:pPr marL="285750" indent="-285750">
              <a:buFont typeface="Wingdings" panose="05000000000000000000" pitchFamily="2" charset="2"/>
              <a:buChar char="q"/>
            </a:pPr>
            <a:r>
              <a:rPr lang="nl-NL" i="1" dirty="0" smtClean="0"/>
              <a:t>Enzovoorts…enzovoorts….</a:t>
            </a:r>
          </a:p>
          <a:p>
            <a:endParaRPr lang="nl-NL" dirty="0"/>
          </a:p>
        </p:txBody>
      </p:sp>
      <p:sp>
        <p:nvSpPr>
          <p:cNvPr id="7" name="Tekstvak 6"/>
          <p:cNvSpPr txBox="1"/>
          <p:nvPr/>
        </p:nvSpPr>
        <p:spPr>
          <a:xfrm>
            <a:off x="1537063" y="2425115"/>
            <a:ext cx="2107474" cy="923330"/>
          </a:xfrm>
          <a:prstGeom prst="rect">
            <a:avLst/>
          </a:prstGeom>
          <a:noFill/>
          <a:ln w="76200">
            <a:solidFill>
              <a:srgbClr val="FF0000"/>
            </a:solidFill>
          </a:ln>
        </p:spPr>
        <p:txBody>
          <a:bodyPr wrap="square" rtlCol="0">
            <a:spAutoFit/>
          </a:bodyPr>
          <a:lstStyle/>
          <a:p>
            <a:r>
              <a:rPr lang="nl-NL" b="1" u="sng" dirty="0" smtClean="0">
                <a:solidFill>
                  <a:srgbClr val="00B050"/>
                </a:solidFill>
              </a:rPr>
              <a:t>Normen</a:t>
            </a:r>
            <a:r>
              <a:rPr lang="nl-NL" dirty="0" smtClean="0"/>
              <a:t> zijn de regels.</a:t>
            </a:r>
          </a:p>
          <a:p>
            <a:endParaRPr lang="nl-NL" dirty="0"/>
          </a:p>
        </p:txBody>
      </p:sp>
      <p:sp>
        <p:nvSpPr>
          <p:cNvPr id="8" name="Pijl-rechts 7"/>
          <p:cNvSpPr/>
          <p:nvPr/>
        </p:nvSpPr>
        <p:spPr>
          <a:xfrm rot="8657154">
            <a:off x="3823158" y="4357019"/>
            <a:ext cx="1134290" cy="49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240771" y="3595820"/>
            <a:ext cx="2299063" cy="646331"/>
          </a:xfrm>
          <a:prstGeom prst="rect">
            <a:avLst/>
          </a:prstGeom>
          <a:noFill/>
        </p:spPr>
        <p:txBody>
          <a:bodyPr wrap="square" rtlCol="0">
            <a:spAutoFit/>
          </a:bodyPr>
          <a:lstStyle/>
          <a:p>
            <a:r>
              <a:rPr lang="nl-NL" dirty="0" smtClean="0"/>
              <a:t>Waarom hebben we deze regels??????????</a:t>
            </a:r>
            <a:endParaRPr lang="nl-NL" dirty="0"/>
          </a:p>
        </p:txBody>
      </p:sp>
      <p:sp>
        <p:nvSpPr>
          <p:cNvPr id="17" name="Tekstvak 16"/>
          <p:cNvSpPr txBox="1"/>
          <p:nvPr/>
        </p:nvSpPr>
        <p:spPr>
          <a:xfrm>
            <a:off x="5573487" y="4574511"/>
            <a:ext cx="4920342" cy="923330"/>
          </a:xfrm>
          <a:prstGeom prst="rect">
            <a:avLst/>
          </a:prstGeom>
          <a:noFill/>
          <a:ln w="76200">
            <a:solidFill>
              <a:srgbClr val="FF0000"/>
            </a:solidFill>
          </a:ln>
        </p:spPr>
        <p:txBody>
          <a:bodyPr wrap="square" rtlCol="0">
            <a:spAutoFit/>
          </a:bodyPr>
          <a:lstStyle/>
          <a:p>
            <a:r>
              <a:rPr lang="nl-NL" i="1" dirty="0" smtClean="0"/>
              <a:t>Niet iedereen heeft dezelfde normen en waarden. Deze kunnen zelfs per cultuur verschillen!</a:t>
            </a:r>
          </a:p>
          <a:p>
            <a:endParaRPr lang="nl-NL" dirty="0"/>
          </a:p>
        </p:txBody>
      </p:sp>
    </p:spTree>
    <p:extLst>
      <p:ext uri="{BB962C8B-B14F-4D97-AF65-F5344CB8AC3E}">
        <p14:creationId xmlns:p14="http://schemas.microsoft.com/office/powerpoint/2010/main" val="378476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Bijvoorbeeld</a:t>
            </a:r>
            <a:endParaRPr lang="nl-NL" dirty="0"/>
          </a:p>
        </p:txBody>
      </p:sp>
      <p:sp>
        <p:nvSpPr>
          <p:cNvPr id="4" name="Tijdelijke aanduiding voor inhoud 3"/>
          <p:cNvSpPr txBox="1">
            <a:spLocks noGrp="1"/>
          </p:cNvSpPr>
          <p:nvPr>
            <p:ph idx="1"/>
          </p:nvPr>
        </p:nvSpPr>
        <p:spPr>
          <a:xfrm>
            <a:off x="7672250" y="5848642"/>
            <a:ext cx="1271452" cy="397032"/>
          </a:xfrm>
          <a:prstGeom prst="rect">
            <a:avLst/>
          </a:prstGeom>
          <a:noFill/>
          <a:ln w="76200">
            <a:solidFill>
              <a:srgbClr val="FF0000"/>
            </a:solidFill>
          </a:ln>
        </p:spPr>
        <p:txBody>
          <a:bodyPr wrap="square" rtlCol="0">
            <a:spAutoFit/>
          </a:bodyPr>
          <a:lstStyle/>
          <a:p>
            <a:r>
              <a:rPr lang="nl-NL" b="1" u="sng" dirty="0">
                <a:solidFill>
                  <a:srgbClr val="00B050"/>
                </a:solidFill>
              </a:rPr>
              <a:t>W</a:t>
            </a:r>
            <a:r>
              <a:rPr lang="nl-NL" b="1" u="sng" dirty="0" smtClean="0">
                <a:solidFill>
                  <a:srgbClr val="00B050"/>
                </a:solidFill>
              </a:rPr>
              <a:t>aarde</a:t>
            </a:r>
            <a:endParaRPr lang="nl-NL" dirty="0"/>
          </a:p>
        </p:txBody>
      </p:sp>
      <p:sp>
        <p:nvSpPr>
          <p:cNvPr id="5" name="Tijdelijke aanduiding voor inhoud 3"/>
          <p:cNvSpPr txBox="1">
            <a:spLocks/>
          </p:cNvSpPr>
          <p:nvPr/>
        </p:nvSpPr>
        <p:spPr>
          <a:xfrm>
            <a:off x="2329542" y="3641170"/>
            <a:ext cx="1271452"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b="1" u="sng" smtClean="0">
                <a:solidFill>
                  <a:srgbClr val="00B050"/>
                </a:solidFill>
              </a:rPr>
              <a:t>Normen</a:t>
            </a:r>
            <a:endParaRPr lang="nl-NL" dirty="0"/>
          </a:p>
        </p:txBody>
      </p:sp>
      <p:sp>
        <p:nvSpPr>
          <p:cNvPr id="6" name="Tijdelijke aanduiding voor inhoud 3"/>
          <p:cNvSpPr txBox="1">
            <a:spLocks/>
          </p:cNvSpPr>
          <p:nvPr/>
        </p:nvSpPr>
        <p:spPr>
          <a:xfrm>
            <a:off x="870202" y="2562987"/>
            <a:ext cx="10027921" cy="397032"/>
          </a:xfrm>
          <a:prstGeom prst="rect">
            <a:avLst/>
          </a:prstGeom>
          <a:noFill/>
          <a:ln w="76200">
            <a:solidFill>
              <a:schemeClr val="accent2"/>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b="1" u="sng" dirty="0" smtClean="0">
                <a:solidFill>
                  <a:srgbClr val="00B050"/>
                </a:solidFill>
              </a:rPr>
              <a:t>We praten niet door elkaar heen, omdat we respect hebben voor elkaars mening.</a:t>
            </a:r>
            <a:endParaRPr lang="nl-NL" dirty="0"/>
          </a:p>
        </p:txBody>
      </p:sp>
      <p:sp>
        <p:nvSpPr>
          <p:cNvPr id="7" name="Tijdelijke aanduiding voor inhoud 3"/>
          <p:cNvSpPr txBox="1">
            <a:spLocks/>
          </p:cNvSpPr>
          <p:nvPr/>
        </p:nvSpPr>
        <p:spPr>
          <a:xfrm>
            <a:off x="7515498" y="3614580"/>
            <a:ext cx="1271452"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b="1" u="sng" smtClean="0">
                <a:solidFill>
                  <a:srgbClr val="00B050"/>
                </a:solidFill>
              </a:rPr>
              <a:t>Waarde</a:t>
            </a:r>
            <a:endParaRPr lang="nl-NL" dirty="0"/>
          </a:p>
        </p:txBody>
      </p:sp>
      <p:sp>
        <p:nvSpPr>
          <p:cNvPr id="8" name="Tijdelijke aanduiding voor inhoud 3"/>
          <p:cNvSpPr txBox="1">
            <a:spLocks/>
          </p:cNvSpPr>
          <p:nvPr/>
        </p:nvSpPr>
        <p:spPr>
          <a:xfrm>
            <a:off x="870202" y="4892673"/>
            <a:ext cx="10027921" cy="397032"/>
          </a:xfrm>
          <a:prstGeom prst="rect">
            <a:avLst/>
          </a:prstGeom>
          <a:noFill/>
          <a:ln w="76200">
            <a:solidFill>
              <a:schemeClr val="accent2"/>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b="1" u="sng" dirty="0" smtClean="0">
                <a:solidFill>
                  <a:srgbClr val="00B050"/>
                </a:solidFill>
              </a:rPr>
              <a:t>We rijden niet door rood, omdat we veiligheid in het verkeer belangrijk vinden. .</a:t>
            </a:r>
            <a:endParaRPr lang="nl-NL" dirty="0"/>
          </a:p>
        </p:txBody>
      </p:sp>
      <p:sp>
        <p:nvSpPr>
          <p:cNvPr id="9" name="Tijdelijke aanduiding voor inhoud 3"/>
          <p:cNvSpPr txBox="1">
            <a:spLocks/>
          </p:cNvSpPr>
          <p:nvPr/>
        </p:nvSpPr>
        <p:spPr>
          <a:xfrm>
            <a:off x="2329542" y="5858619"/>
            <a:ext cx="1271452"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b="1" u="sng" smtClean="0">
                <a:solidFill>
                  <a:srgbClr val="00B050"/>
                </a:solidFill>
              </a:rPr>
              <a:t>Normen</a:t>
            </a:r>
            <a:endParaRPr lang="nl-NL" dirty="0"/>
          </a:p>
        </p:txBody>
      </p:sp>
      <p:sp>
        <p:nvSpPr>
          <p:cNvPr id="10" name="Pijl-omlaag 9"/>
          <p:cNvSpPr/>
          <p:nvPr/>
        </p:nvSpPr>
        <p:spPr>
          <a:xfrm>
            <a:off x="2917371" y="3021874"/>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rechts 11"/>
          <p:cNvSpPr/>
          <p:nvPr/>
        </p:nvSpPr>
        <p:spPr>
          <a:xfrm rot="2069211">
            <a:off x="6599565" y="3176651"/>
            <a:ext cx="969717" cy="283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rechts 12"/>
          <p:cNvSpPr/>
          <p:nvPr/>
        </p:nvSpPr>
        <p:spPr>
          <a:xfrm rot="1522952">
            <a:off x="6027644" y="5517998"/>
            <a:ext cx="1664247" cy="283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a:off x="2838993" y="5289705"/>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7997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P spid="8" grpId="0" animBg="1"/>
      <p:bldP spid="9" grpId="0" animBg="1"/>
      <p:bldP spid="10"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doe je? Ga staan of blijf zitten.</a:t>
            </a:r>
            <a:endParaRPr lang="nl-NL" dirty="0"/>
          </a:p>
        </p:txBody>
      </p:sp>
      <p:sp>
        <p:nvSpPr>
          <p:cNvPr id="3" name="Tijdelijke aanduiding voor inhoud 2"/>
          <p:cNvSpPr>
            <a:spLocks noGrp="1"/>
          </p:cNvSpPr>
          <p:nvPr>
            <p:ph idx="1"/>
          </p:nvPr>
        </p:nvSpPr>
        <p:spPr/>
        <p:txBody>
          <a:bodyPr/>
          <a:lstStyle/>
          <a:p>
            <a:r>
              <a:rPr lang="nl-NL" dirty="0" smtClean="0"/>
              <a:t>Luister naar het verhaal.</a:t>
            </a:r>
          </a:p>
          <a:p>
            <a:endParaRPr lang="nl-NL" dirty="0"/>
          </a:p>
          <a:p>
            <a:r>
              <a:rPr lang="nl-NL" dirty="0" smtClean="0"/>
              <a:t>Laat zien wat jij zou doen door te gaan staan of te blijven zitten.</a:t>
            </a:r>
          </a:p>
          <a:p>
            <a:endParaRPr lang="nl-NL" dirty="0"/>
          </a:p>
          <a:p>
            <a:endParaRPr lang="nl-NL" dirty="0" smtClean="0"/>
          </a:p>
          <a:p>
            <a:endParaRPr lang="nl-NL" dirty="0" smtClean="0"/>
          </a:p>
        </p:txBody>
      </p:sp>
    </p:spTree>
    <p:extLst>
      <p:ext uri="{BB962C8B-B14F-4D97-AF65-F5344CB8AC3E}">
        <p14:creationId xmlns:p14="http://schemas.microsoft.com/office/powerpoint/2010/main" val="416497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Dilemma 1</a:t>
            </a:r>
            <a:br>
              <a:rPr lang="nl-NL" dirty="0" smtClean="0"/>
            </a:br>
            <a:endParaRPr lang="nl-NL" dirty="0"/>
          </a:p>
        </p:txBody>
      </p:sp>
      <p:sp>
        <p:nvSpPr>
          <p:cNvPr id="3" name="Tijdelijke aanduiding voor inhoud 2"/>
          <p:cNvSpPr>
            <a:spLocks noGrp="1"/>
          </p:cNvSpPr>
          <p:nvPr>
            <p:ph idx="1"/>
          </p:nvPr>
        </p:nvSpPr>
        <p:spPr/>
        <p:txBody>
          <a:bodyPr/>
          <a:lstStyle/>
          <a:p>
            <a:r>
              <a:rPr lang="nl-NL" dirty="0" smtClean="0"/>
              <a:t>In je klas wordt telkens iemand gepest. Je ziet dat diegene er last van heeft, maar je bent vrienden met de </a:t>
            </a:r>
            <a:r>
              <a:rPr lang="nl-NL" dirty="0" err="1" smtClean="0"/>
              <a:t>pesters</a:t>
            </a:r>
            <a:r>
              <a:rPr lang="nl-NL" dirty="0" smtClean="0"/>
              <a:t>.</a:t>
            </a:r>
          </a:p>
          <a:p>
            <a:endParaRPr lang="nl-NL" dirty="0"/>
          </a:p>
          <a:p>
            <a:r>
              <a:rPr lang="nl-NL" dirty="0" smtClean="0"/>
              <a:t>Je ziet dat diegene in de pauze weer gepest wordt.</a:t>
            </a:r>
          </a:p>
          <a:p>
            <a:endParaRPr lang="nl-NL" dirty="0"/>
          </a:p>
          <a:p>
            <a:r>
              <a:rPr lang="nl-NL" dirty="0" smtClean="0"/>
              <a:t>Wat doe je: help je of doe je niets?</a:t>
            </a:r>
          </a:p>
        </p:txBody>
      </p:sp>
      <p:sp>
        <p:nvSpPr>
          <p:cNvPr id="5" name="Pijl-omlaag 4"/>
          <p:cNvSpPr/>
          <p:nvPr/>
        </p:nvSpPr>
        <p:spPr>
          <a:xfrm>
            <a:off x="4406537" y="4969750"/>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3"/>
          <p:cNvSpPr txBox="1">
            <a:spLocks/>
          </p:cNvSpPr>
          <p:nvPr/>
        </p:nvSpPr>
        <p:spPr>
          <a:xfrm>
            <a:off x="2238102" y="5589046"/>
            <a:ext cx="1271452"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Ga staan</a:t>
            </a:r>
            <a:endParaRPr lang="nl-NL" dirty="0"/>
          </a:p>
        </p:txBody>
      </p:sp>
      <p:sp>
        <p:nvSpPr>
          <p:cNvPr id="7" name="Pijl-omlaag 6"/>
          <p:cNvSpPr/>
          <p:nvPr/>
        </p:nvSpPr>
        <p:spPr>
          <a:xfrm>
            <a:off x="2873828" y="4969750"/>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3"/>
          <p:cNvSpPr txBox="1">
            <a:spLocks/>
          </p:cNvSpPr>
          <p:nvPr/>
        </p:nvSpPr>
        <p:spPr>
          <a:xfrm>
            <a:off x="3794759" y="5613315"/>
            <a:ext cx="1528355" cy="397032"/>
          </a:xfrm>
          <a:prstGeom prst="rect">
            <a:avLst/>
          </a:prstGeom>
          <a:noFill/>
          <a:ln w="76200">
            <a:solidFill>
              <a:srgbClr val="FF0000"/>
            </a:solidFill>
          </a:ln>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Blijf zitten</a:t>
            </a:r>
            <a:endParaRPr lang="nl-NL" dirty="0"/>
          </a:p>
        </p:txBody>
      </p:sp>
      <p:sp>
        <p:nvSpPr>
          <p:cNvPr id="9" name="Pijl-omlaag 8"/>
          <p:cNvSpPr/>
          <p:nvPr/>
        </p:nvSpPr>
        <p:spPr>
          <a:xfrm>
            <a:off x="4432663" y="4969750"/>
            <a:ext cx="252549" cy="592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1827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133</TotalTime>
  <Words>577</Words>
  <Application>Microsoft Office PowerPoint</Application>
  <PresentationFormat>Breedbeeld</PresentationFormat>
  <Paragraphs>85</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Tw Cen MT</vt:lpstr>
      <vt:lpstr>Tw Cen MT Condensed</vt:lpstr>
      <vt:lpstr>Wingdings</vt:lpstr>
      <vt:lpstr>Wingdings 3</vt:lpstr>
      <vt:lpstr>Integraal</vt:lpstr>
      <vt:lpstr>SEL</vt:lpstr>
      <vt:lpstr>Wat gaan we deze les leren?</vt:lpstr>
      <vt:lpstr>Wat gaan we doen?</vt:lpstr>
      <vt:lpstr>Maak een groep van vier en Luister naar de zinnen en laat zien wat jij vindt. </vt:lpstr>
      <vt:lpstr>Irritant??? Kijk het filmpje en bespreek onderstaande vragen. </vt:lpstr>
      <vt:lpstr>Doe eens NORMaal!</vt:lpstr>
      <vt:lpstr>Bijvoorbeeld</vt:lpstr>
      <vt:lpstr>Wat doe je? Ga staan of blijf zitten.</vt:lpstr>
      <vt:lpstr>Dilemma 1 </vt:lpstr>
      <vt:lpstr>Dilemma 2</vt:lpstr>
      <vt:lpstr>Dilemma 3</vt:lpstr>
      <vt:lpstr>Dilemma 4</vt:lpstr>
      <vt:lpstr>Ten slotte…</vt:lpstr>
      <vt:lpstr>Afsluiting 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dc:title>
  <dc:creator>Vrancken R.</dc:creator>
  <cp:lastModifiedBy>Vrancken R.</cp:lastModifiedBy>
  <cp:revision>19</cp:revision>
  <dcterms:created xsi:type="dcterms:W3CDTF">2018-11-10T09:43:59Z</dcterms:created>
  <dcterms:modified xsi:type="dcterms:W3CDTF">2018-11-20T11:33:56Z</dcterms:modified>
</cp:coreProperties>
</file>