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5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1988C-B8EE-44E8-BE62-08A60DF3673E}" v="6" dt="2022-11-14T10:28:52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co Vrancken" userId="f9e00650-cab4-4ae8-9621-4c8ea7d9ab16" providerId="ADAL" clId="{9281988C-B8EE-44E8-BE62-08A60DF3673E}"/>
    <pc:docChg chg="modSld">
      <pc:chgData name="Remco Vrancken" userId="f9e00650-cab4-4ae8-9621-4c8ea7d9ab16" providerId="ADAL" clId="{9281988C-B8EE-44E8-BE62-08A60DF3673E}" dt="2022-11-14T10:28:52.998" v="5" actId="20577"/>
      <pc:docMkLst>
        <pc:docMk/>
      </pc:docMkLst>
      <pc:sldChg chg="modSp">
        <pc:chgData name="Remco Vrancken" userId="f9e00650-cab4-4ae8-9621-4c8ea7d9ab16" providerId="ADAL" clId="{9281988C-B8EE-44E8-BE62-08A60DF3673E}" dt="2022-11-14T10:28:52.998" v="5" actId="20577"/>
        <pc:sldMkLst>
          <pc:docMk/>
          <pc:sldMk cId="1698000296" sldId="278"/>
        </pc:sldMkLst>
        <pc:spChg chg="mod">
          <ac:chgData name="Remco Vrancken" userId="f9e00650-cab4-4ae8-9621-4c8ea7d9ab16" providerId="ADAL" clId="{9281988C-B8EE-44E8-BE62-08A60DF3673E}" dt="2022-11-14T10:28:52.998" v="5" actId="20577"/>
          <ac:spMkLst>
            <pc:docMk/>
            <pc:sldMk cId="1698000296" sldId="27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4B17-95AD-4B53-BB42-2E42270B71C1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0E0E-319A-438F-91A0-4D41628034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30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/>
              <a:t>Kop</a:t>
            </a:r>
          </a:p>
          <a:p>
            <a:pPr lvl="1"/>
            <a:r>
              <a:rPr lang="nl-NL" dirty="0"/>
              <a:t>Voorbeeld opsomming</a:t>
            </a:r>
          </a:p>
          <a:p>
            <a:pPr lvl="2"/>
            <a:r>
              <a:rPr lang="nl-NL" dirty="0"/>
              <a:t>Tekst</a:t>
            </a:r>
          </a:p>
          <a:p>
            <a:pPr lvl="3"/>
            <a:r>
              <a:rPr lang="nl-NL" dirty="0"/>
              <a:t>Voorbeeld opsomming 2</a:t>
            </a:r>
          </a:p>
          <a:p>
            <a:pPr lvl="4"/>
            <a:r>
              <a:rPr lang="nl-NL" dirty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een titel te maken</a:t>
            </a:r>
          </a:p>
        </p:txBody>
      </p:sp>
    </p:spTree>
    <p:extLst>
      <p:ext uri="{BB962C8B-B14F-4D97-AF65-F5344CB8AC3E}">
        <p14:creationId xmlns:p14="http://schemas.microsoft.com/office/powerpoint/2010/main" val="10588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/>
              <a:t>Kop</a:t>
            </a:r>
          </a:p>
          <a:p>
            <a:pPr lvl="1"/>
            <a:r>
              <a:rPr lang="nl-NL" dirty="0"/>
              <a:t>Voorbeeld opsomming</a:t>
            </a:r>
          </a:p>
          <a:p>
            <a:pPr lvl="2"/>
            <a:r>
              <a:rPr lang="nl-NL" dirty="0"/>
              <a:t>Tekst</a:t>
            </a:r>
          </a:p>
          <a:p>
            <a:pPr lvl="3"/>
            <a:r>
              <a:rPr lang="nl-NL" dirty="0"/>
              <a:t>Voorbeeld opsomming 2</a:t>
            </a:r>
          </a:p>
          <a:p>
            <a:pPr lvl="4"/>
            <a:r>
              <a:rPr lang="nl-NL" dirty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/>
              <a:t>Tekstdia</a:t>
            </a:r>
            <a:r>
              <a:rPr lang="nl-NL" dirty="0"/>
              <a:t> titel</a:t>
            </a:r>
          </a:p>
        </p:txBody>
      </p:sp>
    </p:spTree>
    <p:extLst>
      <p:ext uri="{BB962C8B-B14F-4D97-AF65-F5344CB8AC3E}">
        <p14:creationId xmlns:p14="http://schemas.microsoft.com/office/powerpoint/2010/main" val="87498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36C7F4-5864-4976-B916-ED0E9E19D5EE}" type="datetimeFigureOut">
              <a:rPr lang="nl-NL" smtClean="0"/>
              <a:t>14-11-2022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E0AF64-E2BF-4633-9487-E99407E214A3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samenvatten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Lezen </a:t>
            </a:r>
          </a:p>
        </p:txBody>
      </p:sp>
    </p:spTree>
    <p:extLst>
      <p:ext uri="{BB962C8B-B14F-4D97-AF65-F5344CB8AC3E}">
        <p14:creationId xmlns:p14="http://schemas.microsoft.com/office/powerpoint/2010/main" val="316487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Aan het einde van de lees weet/kun je: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Waar je op let als je een tekst samenvat;</a:t>
            </a:r>
          </a:p>
          <a:p>
            <a:r>
              <a:rPr lang="nl-NL" dirty="0"/>
              <a:t>Een samenvatting schrijven;</a:t>
            </a:r>
          </a:p>
          <a:p>
            <a:r>
              <a:rPr lang="nl-NL" dirty="0"/>
              <a:t>Wat kernzinnen zijn en waar je die vindt;</a:t>
            </a:r>
          </a:p>
          <a:p>
            <a:r>
              <a:rPr lang="nl-NL" dirty="0"/>
              <a:t>Wat de hoofdgedachte is en waar je die vindt.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36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Stil lezen/journaal kijken (10m)</a:t>
            </a:r>
          </a:p>
          <a:p>
            <a:endParaRPr lang="nl-NL" dirty="0"/>
          </a:p>
          <a:p>
            <a:r>
              <a:rPr lang="nl-NL" dirty="0"/>
              <a:t>Startopdracht 1 </a:t>
            </a:r>
            <a:r>
              <a:rPr lang="nl-NL" dirty="0" err="1"/>
              <a:t>blz</a:t>
            </a:r>
            <a:r>
              <a:rPr lang="nl-NL" dirty="0"/>
              <a:t> 47 (10m)</a:t>
            </a:r>
          </a:p>
          <a:p>
            <a:endParaRPr lang="nl-NL" dirty="0"/>
          </a:p>
          <a:p>
            <a:r>
              <a:rPr lang="nl-NL" dirty="0"/>
              <a:t>Bespreken startopdracht (5m)</a:t>
            </a:r>
          </a:p>
          <a:p>
            <a:endParaRPr lang="nl-NL" dirty="0"/>
          </a:p>
          <a:p>
            <a:r>
              <a:rPr lang="nl-NL" dirty="0"/>
              <a:t>Uitleg theorie  samenvatten (5-10m)</a:t>
            </a:r>
          </a:p>
          <a:p>
            <a:endParaRPr lang="nl-NL" dirty="0"/>
          </a:p>
          <a:p>
            <a:r>
              <a:rPr lang="nl-NL" dirty="0"/>
              <a:t>Uitleg opdracht samenvatten in groepen. (2m)</a:t>
            </a:r>
          </a:p>
          <a:p>
            <a:endParaRPr lang="nl-NL" dirty="0"/>
          </a:p>
          <a:p>
            <a:r>
              <a:rPr lang="nl-NL" dirty="0"/>
              <a:t>Samenvatten tekst in groepen (10m)</a:t>
            </a:r>
          </a:p>
          <a:p>
            <a:endParaRPr lang="nl-NL" dirty="0"/>
          </a:p>
          <a:p>
            <a:r>
              <a:rPr lang="nl-NL" dirty="0"/>
              <a:t>Zelfstandig werken  m. </a:t>
            </a:r>
            <a:r>
              <a:rPr lang="nl-NL" dirty="0" err="1"/>
              <a:t>opdr</a:t>
            </a:r>
            <a:r>
              <a:rPr lang="nl-NL" dirty="0"/>
              <a:t> 2 t/m 4 </a:t>
            </a:r>
            <a:r>
              <a:rPr lang="nl-NL" dirty="0" err="1"/>
              <a:t>blz</a:t>
            </a:r>
            <a:r>
              <a:rPr lang="nl-NL" dirty="0"/>
              <a:t> 48 t/m 51(20m)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3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i="1" dirty="0"/>
              <a:t>‘Het </a:t>
            </a:r>
            <a:r>
              <a:rPr lang="nl-NL" b="1" i="1" u="sng" dirty="0"/>
              <a:t>belangrijkste</a:t>
            </a:r>
            <a:r>
              <a:rPr lang="nl-NL" i="1" dirty="0"/>
              <a:t> wat in de tekst </a:t>
            </a:r>
            <a:r>
              <a:rPr lang="nl-NL" b="1" i="1" u="sng" dirty="0"/>
              <a:t>over het onderwerp </a:t>
            </a:r>
            <a:r>
              <a:rPr lang="nl-NL" i="1" dirty="0"/>
              <a:t>wordt gezegd samengevat in </a:t>
            </a:r>
            <a:r>
              <a:rPr lang="nl-NL" b="1" i="1" u="sng" dirty="0"/>
              <a:t>één hele zin.’</a:t>
            </a:r>
          </a:p>
          <a:p>
            <a:pPr lvl="0"/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40000" lnSpcReduction="20000"/>
          </a:bodyPr>
          <a:lstStyle/>
          <a:p>
            <a:fld id="{37DB5DDE-7563-4892-B02D-5CC7DC3DA78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hoofdgedachte van een tekst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070" y="1635378"/>
            <a:ext cx="3108548" cy="310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10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Kijk in </a:t>
            </a:r>
            <a:r>
              <a:rPr lang="nl-NL" b="1" dirty="0">
                <a:solidFill>
                  <a:srgbClr val="FF0000"/>
                </a:solidFill>
              </a:rPr>
              <a:t>de inleiding of  het slot</a:t>
            </a:r>
            <a:r>
              <a:rPr lang="nl-NL" dirty="0"/>
              <a:t>: daar staat de hoofdgedachte meestal.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Je vindt de hoofdgedachte door </a:t>
            </a:r>
            <a:r>
              <a:rPr lang="nl-NL" b="1" dirty="0">
                <a:solidFill>
                  <a:srgbClr val="FF0000"/>
                </a:solidFill>
              </a:rPr>
              <a:t>precies te lezen</a:t>
            </a:r>
            <a:r>
              <a:rPr lang="nl-NL" dirty="0"/>
              <a:t>: lees de tekst van de eerste tot de laatste zin!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40000" lnSpcReduction="20000"/>
          </a:bodyPr>
          <a:lstStyle/>
          <a:p>
            <a:fld id="{37DB5DDE-7563-4892-B02D-5CC7DC3DA78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vind je de hoofdgedachte?</a:t>
            </a:r>
          </a:p>
        </p:txBody>
      </p:sp>
    </p:spTree>
    <p:extLst>
      <p:ext uri="{BB962C8B-B14F-4D97-AF65-F5344CB8AC3E}">
        <p14:creationId xmlns:p14="http://schemas.microsoft.com/office/powerpoint/2010/main" val="362026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u="sng" dirty="0"/>
              <a:t>Belangrijkste info </a:t>
            </a:r>
            <a:r>
              <a:rPr lang="nl-NL" dirty="0"/>
              <a:t>in een samenvatting.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 maken in twee stappen!</a:t>
            </a:r>
          </a:p>
        </p:txBody>
      </p:sp>
      <p:sp>
        <p:nvSpPr>
          <p:cNvPr id="4" name="PIJL-OMLAAG 3"/>
          <p:cNvSpPr/>
          <p:nvPr/>
        </p:nvSpPr>
        <p:spPr>
          <a:xfrm>
            <a:off x="1979712" y="2276872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971600" y="3501008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prstClr val="black"/>
                </a:solidFill>
              </a:rPr>
              <a:t>Kernzinnen!!!! (vaak de 1</a:t>
            </a:r>
            <a:r>
              <a:rPr lang="nl-NL" baseline="30000" dirty="0">
                <a:solidFill>
                  <a:prstClr val="black"/>
                </a:solidFill>
              </a:rPr>
              <a:t>ste</a:t>
            </a:r>
            <a:r>
              <a:rPr lang="nl-NL" dirty="0">
                <a:solidFill>
                  <a:prstClr val="black"/>
                </a:solidFill>
              </a:rPr>
              <a:t> of laatste zin van een alinea!)</a:t>
            </a:r>
          </a:p>
        </p:txBody>
      </p:sp>
      <p:sp>
        <p:nvSpPr>
          <p:cNvPr id="6" name="PIJL-OMLAAG 5"/>
          <p:cNvSpPr/>
          <p:nvPr/>
        </p:nvSpPr>
        <p:spPr>
          <a:xfrm>
            <a:off x="5508104" y="2257159"/>
            <a:ext cx="7920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477543" y="3501008"/>
            <a:ext cx="30243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prstClr val="black"/>
                </a:solidFill>
              </a:rPr>
              <a:t>Stap 1: </a:t>
            </a:r>
            <a:r>
              <a:rPr lang="nl-NL" dirty="0">
                <a:solidFill>
                  <a:prstClr val="black"/>
                </a:solidFill>
              </a:rPr>
              <a:t>zet alle kernzinnen achter elkaar</a:t>
            </a:r>
          </a:p>
        </p:txBody>
      </p:sp>
      <p:sp>
        <p:nvSpPr>
          <p:cNvPr id="9" name="PIJL-OMLAAG 8"/>
          <p:cNvSpPr/>
          <p:nvPr/>
        </p:nvSpPr>
        <p:spPr>
          <a:xfrm>
            <a:off x="5660504" y="4293096"/>
            <a:ext cx="79208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544380" y="5229200"/>
            <a:ext cx="30243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prstClr val="black"/>
                </a:solidFill>
              </a:rPr>
              <a:t>Stap 2: </a:t>
            </a:r>
            <a:r>
              <a:rPr lang="nl-NL" dirty="0">
                <a:solidFill>
                  <a:prstClr val="black"/>
                </a:solidFill>
              </a:rPr>
              <a:t>Eindig je samenvatting met de hoofdgedachte</a:t>
            </a:r>
          </a:p>
        </p:txBody>
      </p:sp>
    </p:spTree>
    <p:extLst>
      <p:ext uri="{BB962C8B-B14F-4D97-AF65-F5344CB8AC3E}">
        <p14:creationId xmlns:p14="http://schemas.microsoft.com/office/powerpoint/2010/main" val="213552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Maak groepen van </a:t>
            </a:r>
            <a:r>
              <a:rPr lang="nl-NL" b="1" dirty="0"/>
              <a:t>vijf personen.</a:t>
            </a:r>
          </a:p>
          <a:p>
            <a:r>
              <a:rPr lang="nl-NL" dirty="0"/>
              <a:t>Wijs </a:t>
            </a:r>
            <a:r>
              <a:rPr lang="nl-NL" b="1" dirty="0"/>
              <a:t>1 schrijver </a:t>
            </a:r>
            <a:r>
              <a:rPr lang="nl-NL" dirty="0"/>
              <a:t>aan</a:t>
            </a:r>
          </a:p>
          <a:p>
            <a:r>
              <a:rPr lang="nl-NL" dirty="0"/>
              <a:t>Per groep komt telkens </a:t>
            </a:r>
            <a:r>
              <a:rPr lang="nl-NL" b="1" dirty="0"/>
              <a:t>1 persoon </a:t>
            </a:r>
            <a:r>
              <a:rPr lang="nl-NL" dirty="0"/>
              <a:t>naar de tekst kijken, hij/zij </a:t>
            </a:r>
            <a:r>
              <a:rPr lang="nl-NL" b="1" dirty="0"/>
              <a:t>vertelt de schrijver </a:t>
            </a:r>
            <a:r>
              <a:rPr lang="nl-NL" dirty="0"/>
              <a:t>wat hij/zijgezien heeft.</a:t>
            </a:r>
          </a:p>
          <a:p>
            <a:r>
              <a:rPr lang="nl-NL" dirty="0"/>
              <a:t>De schrijver </a:t>
            </a:r>
            <a:r>
              <a:rPr lang="nl-NL" b="1" dirty="0"/>
              <a:t>schrijft de samenvatting.</a:t>
            </a:r>
          </a:p>
          <a:p>
            <a:endParaRPr lang="nl-NL" b="1" dirty="0"/>
          </a:p>
          <a:p>
            <a:pPr marL="0" indent="0">
              <a:buNone/>
            </a:pPr>
            <a:r>
              <a:rPr lang="nl-NL" b="1" u="sng" dirty="0"/>
              <a:t>Algemeen:</a:t>
            </a:r>
          </a:p>
          <a:p>
            <a:pPr marL="0" indent="0">
              <a:buNone/>
            </a:pPr>
            <a:r>
              <a:rPr lang="nl-NL" dirty="0"/>
              <a:t>-Per keer </a:t>
            </a:r>
            <a:r>
              <a:rPr lang="nl-NL" b="1" dirty="0"/>
              <a:t>30 seconden kijken </a:t>
            </a:r>
            <a:r>
              <a:rPr lang="nl-NL" dirty="0"/>
              <a:t>naar de tekst.</a:t>
            </a:r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/>
              <a:t>Bedenk eerst een </a:t>
            </a:r>
            <a:r>
              <a:rPr lang="nl-NL" b="1" dirty="0"/>
              <a:t>goede tactiek!</a:t>
            </a:r>
            <a:r>
              <a:rPr lang="nl-NL" dirty="0"/>
              <a:t> Wie doet wat!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Samenvatting in groepen</a:t>
            </a:r>
          </a:p>
        </p:txBody>
      </p:sp>
    </p:spTree>
    <p:extLst>
      <p:ext uri="{BB962C8B-B14F-4D97-AF65-F5344CB8AC3E}">
        <p14:creationId xmlns:p14="http://schemas.microsoft.com/office/powerpoint/2010/main" val="169800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282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Wingdings 2</vt:lpstr>
      <vt:lpstr>Civiel</vt:lpstr>
      <vt:lpstr>Lezen </vt:lpstr>
      <vt:lpstr>Aan het einde van de lees weet/kun je:</vt:lpstr>
      <vt:lpstr>Wat gaan we doen?</vt:lpstr>
      <vt:lpstr>De hoofdgedachte van een tekst</vt:lpstr>
      <vt:lpstr>Waar vind je de hoofdgedachte?</vt:lpstr>
      <vt:lpstr>Samenvatting maken in twee stappen!</vt:lpstr>
      <vt:lpstr>Samenvatting in groepen</vt:lpstr>
    </vt:vector>
  </TitlesOfParts>
  <Company>De Onderwijsspecialisten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Lezen h1</dc:title>
  <dc:creator>Vrancken, Remco</dc:creator>
  <cp:lastModifiedBy>Remco Vrancken</cp:lastModifiedBy>
  <cp:revision>22</cp:revision>
  <dcterms:created xsi:type="dcterms:W3CDTF">2014-08-29T11:30:05Z</dcterms:created>
  <dcterms:modified xsi:type="dcterms:W3CDTF">2022-11-14T10:28:55Z</dcterms:modified>
</cp:coreProperties>
</file>