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95" r:id="rId4"/>
    <p:sldId id="298" r:id="rId5"/>
    <p:sldId id="302" r:id="rId6"/>
    <p:sldId id="303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1" autoAdjust="0"/>
  </p:normalViewPr>
  <p:slideViewPr>
    <p:cSldViewPr>
      <p:cViewPr>
        <p:scale>
          <a:sx n="70" d="100"/>
          <a:sy n="70" d="100"/>
        </p:scale>
        <p:origin x="-43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B8F1339-8A05-49B3-8319-9F9FBDE5C7FF}" type="datetimeFigureOut">
              <a:rPr lang="nl-NL"/>
              <a:pPr>
                <a:defRPr/>
              </a:pPr>
              <a:t>5-1-2015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DCC747-D2E0-4AF3-BF19-C977B92B9E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874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6F25B63-F3D9-4377-AEA2-7C83FEAC05D6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b="1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D8F0B2-A16F-49D3-AAD8-48449306D647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4AD4ECD-64C3-4C62-BD2E-44C40036109A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b="1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F24952F-6DDF-49FB-A773-187DCFBA12FA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9D74432-2701-4322-8F52-8C1A139D6FD1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897A3EE-B58C-4B60-AE3E-071216B7747B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03C317A-1CC7-457E-99F4-365BB99318B5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4AE7F37-A64E-490F-908C-97BB109E9CED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4EE2320-4664-4F8A-A7E8-26F680B7D57C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0B54B4-D162-4082-AF30-FAA8173F51A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BC2B1-4302-47CC-A5F5-69C083ECE50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421BE735-F299-4958-B750-987719D07F7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ECD8539-1664-4536-A276-0DB9E6C7C01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427F4A-6828-4699-B34E-112BB7BCD8B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9B570-11B7-47DE-AF0A-66BBD7E3A44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1E374C-7102-4358-8777-B23DA7F57A2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08FF48E-C517-4206-8867-2E075F9CBAF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8173D8-ED29-4EAE-B823-875EA6392FA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42E79D9-9DD3-4495-98BC-B413DFD1F65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5E3C0655-F79F-48C2-A9A4-F24EC8CA58F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EF3D60C-C9FD-4C44-84A7-AD4500EF66B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2"/>
                </a:solidFill>
                <a:latin typeface="Calibri" pitchFamily="34" charset="0"/>
              </a:rPr>
              <a:t>persoonlijk en bezittelijk voornaamwoord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/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>
                <a:latin typeface="Calibri" pitchFamily="34" charset="0"/>
              </a:rPr>
              <a:t/>
            </a:r>
            <a:br>
              <a:rPr lang="nl-NL" sz="3600" b="1" dirty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/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>
                <a:latin typeface="Calibri" pitchFamily="34" charset="0"/>
              </a:rPr>
              <a:t/>
            </a:r>
            <a:br>
              <a:rPr lang="nl-NL" sz="3600" b="1" dirty="0">
                <a:latin typeface="Calibri" pitchFamily="34" charset="0"/>
              </a:rPr>
            </a:br>
            <a:r>
              <a:rPr lang="nl-NL" sz="3600" b="1" smtClean="0">
                <a:latin typeface="Calibri" pitchFamily="34" charset="0"/>
              </a:rPr>
              <a:t>Hoofdstuk </a:t>
            </a:r>
            <a:r>
              <a:rPr lang="nl-NL" sz="3600" b="1" smtClean="0">
                <a:latin typeface="Calibri" pitchFamily="34" charset="0"/>
              </a:rPr>
              <a:t>3</a:t>
            </a:r>
            <a:r>
              <a:rPr lang="nl-NL" sz="3600" b="1" dirty="0" smtClean="0">
                <a:latin typeface="Calibri" pitchFamily="34" charset="0"/>
              </a:rPr>
              <a:t/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/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dirty="0" smtClean="0">
                <a:latin typeface="Calibri" pitchFamily="34" charset="0"/>
              </a:rPr>
              <a:t>Grammatica</a:t>
            </a:r>
            <a:r>
              <a:rPr lang="nl-NL" sz="3600" b="1" dirty="0" smtClean="0">
                <a:latin typeface="Calibri" pitchFamily="34" charset="0"/>
              </a:rPr>
              <a:t> woordsoorten</a:t>
            </a:r>
            <a:r>
              <a:rPr lang="nl-NL" sz="4000" dirty="0" smtClean="0">
                <a:latin typeface="Calibri" pitchFamily="34" charset="0"/>
              </a:rPr>
              <a:t/>
            </a:r>
            <a:br>
              <a:rPr lang="nl-NL" sz="4000" dirty="0" smtClean="0">
                <a:latin typeface="Calibri" pitchFamily="34" charset="0"/>
              </a:rPr>
            </a:br>
            <a:endParaRPr lang="nl-NL" sz="4000" dirty="0" smtClean="0">
              <a:latin typeface="Calibri" pitchFamily="34" charset="0"/>
            </a:endParaRPr>
          </a:p>
        </p:txBody>
      </p:sp>
      <p:sp>
        <p:nvSpPr>
          <p:cNvPr id="2053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A6A6A6"/>
                </a:solidFill>
              </a:rPr>
              <a:t>© Noordhoff Uitgevers bv 2013                                                                                    2 havo/vwo              2E </a:t>
            </a:r>
            <a:endParaRPr lang="nl-NL" sz="1200">
              <a:solidFill>
                <a:srgbClr val="A6A6A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11200" dirty="0" smtClean="0">
                <a:latin typeface="Calibri" pitchFamily="34" charset="0"/>
              </a:rPr>
              <a:t>Persoonlijke voornaamwoorden (</a:t>
            </a:r>
            <a:r>
              <a:rPr lang="nl-NL" sz="11200" dirty="0" err="1" smtClean="0">
                <a:latin typeface="Calibri" pitchFamily="34" charset="0"/>
              </a:rPr>
              <a:t>pers.vnw</a:t>
            </a:r>
            <a:r>
              <a:rPr lang="nl-NL" sz="11200" dirty="0" smtClean="0">
                <a:latin typeface="Calibri" pitchFamily="34" charset="0"/>
              </a:rPr>
              <a:t>) verwijzen naar personen.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11200" dirty="0">
                <a:latin typeface="Calibri" pitchFamily="34" charset="0"/>
              </a:rPr>
              <a:t>	</a:t>
            </a:r>
            <a:r>
              <a:rPr lang="nl-NL" sz="11200" i="1" dirty="0" smtClean="0">
                <a:latin typeface="Calibri" pitchFamily="34" charset="0"/>
              </a:rPr>
              <a:t>Voorbeeld: </a:t>
            </a:r>
            <a:r>
              <a:rPr lang="nl-NL" sz="11200" i="1" dirty="0">
                <a:solidFill>
                  <a:srgbClr val="0070C0"/>
                </a:solidFill>
                <a:latin typeface="Calibri" pitchFamily="34" charset="0"/>
              </a:rPr>
              <a:t>Z</a:t>
            </a:r>
            <a:r>
              <a:rPr lang="nl-NL" sz="11200" i="1" dirty="0" smtClean="0">
                <a:solidFill>
                  <a:srgbClr val="0070C0"/>
                </a:solidFill>
                <a:latin typeface="Calibri" pitchFamily="34" charset="0"/>
              </a:rPr>
              <a:t>ij</a:t>
            </a:r>
            <a:r>
              <a:rPr lang="nl-NL" sz="11200" i="1" dirty="0" smtClean="0">
                <a:latin typeface="Calibri" pitchFamily="34" charset="0"/>
              </a:rPr>
              <a:t> wil verkering met </a:t>
            </a:r>
            <a:r>
              <a:rPr lang="nl-NL" sz="11200" i="1" dirty="0" smtClean="0">
                <a:solidFill>
                  <a:srgbClr val="0070C0"/>
                </a:solidFill>
                <a:latin typeface="Calibri" pitchFamily="34" charset="0"/>
              </a:rPr>
              <a:t>hem</a:t>
            </a:r>
            <a:r>
              <a:rPr lang="nl-NL" sz="11200" i="1" dirty="0" smtClean="0">
                <a:latin typeface="Calibri" pitchFamily="34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endParaRPr lang="nl-NL" sz="11200" i="1" dirty="0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11200" dirty="0" err="1" smtClean="0">
                <a:latin typeface="Calibri" pitchFamily="34" charset="0"/>
              </a:rPr>
              <a:t>pers.vnw</a:t>
            </a:r>
            <a:r>
              <a:rPr lang="nl-NL" sz="11200" dirty="0" smtClean="0">
                <a:latin typeface="Calibri" pitchFamily="34" charset="0"/>
              </a:rPr>
              <a:t> verwijzen ook naar dieren, voorwerpen of onzichtbare dingen zonder dat het bij naam wordt genoemd.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11200" dirty="0">
                <a:latin typeface="Calibri" pitchFamily="34" charset="0"/>
              </a:rPr>
              <a:t>	</a:t>
            </a:r>
            <a:r>
              <a:rPr lang="nl-NL" sz="11200" i="1" dirty="0" smtClean="0">
                <a:latin typeface="Calibri" pitchFamily="34" charset="0"/>
              </a:rPr>
              <a:t>Voorbeeld: Poes </a:t>
            </a:r>
            <a:r>
              <a:rPr lang="nl-NL" sz="11200" i="1" dirty="0" err="1" smtClean="0">
                <a:latin typeface="Calibri" pitchFamily="34" charset="0"/>
              </a:rPr>
              <a:t>Suus</a:t>
            </a:r>
            <a:r>
              <a:rPr lang="nl-NL" sz="11200" i="1" dirty="0" smtClean="0">
                <a:latin typeface="Calibri" pitchFamily="34" charset="0"/>
              </a:rPr>
              <a:t> wil niet dat je </a:t>
            </a:r>
            <a:r>
              <a:rPr lang="nl-NL" sz="11200" i="1" dirty="0" smtClean="0">
                <a:solidFill>
                  <a:srgbClr val="0070C0"/>
                </a:solidFill>
                <a:latin typeface="Calibri" pitchFamily="34" charset="0"/>
              </a:rPr>
              <a:t>haar</a:t>
            </a:r>
            <a:r>
              <a:rPr lang="nl-NL" sz="11200" i="1" dirty="0" smtClean="0">
                <a:latin typeface="Calibri" pitchFamily="34" charset="0"/>
              </a:rPr>
              <a:t> optilt. </a:t>
            </a:r>
            <a:endParaRPr lang="nl-NL" sz="11200" i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112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1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u="sng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u="sng" dirty="0" smtClean="0">
                <a:latin typeface="Calibri" pitchFamily="34" charset="0"/>
              </a:rPr>
              <a:t>enkelvoud</a:t>
            </a:r>
            <a:r>
              <a:rPr lang="nl-NL" sz="2400" dirty="0" smtClean="0">
                <a:latin typeface="Calibri" pitchFamily="34" charset="0"/>
              </a:rPr>
              <a:t> 				</a:t>
            </a:r>
            <a:r>
              <a:rPr lang="nl-NL" sz="2400" u="sng" dirty="0" smtClean="0">
                <a:latin typeface="Calibri" pitchFamily="34" charset="0"/>
              </a:rPr>
              <a:t>meervoud</a:t>
            </a:r>
            <a:endParaRPr lang="nl-NL" sz="2400" u="sng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28600" y="2971800"/>
          <a:ext cx="3810000" cy="249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454"/>
                <a:gridCol w="2282546"/>
              </a:tblGrid>
              <a:tr h="396092">
                <a:tc>
                  <a:txBody>
                    <a:bodyPr/>
                    <a:lstStyle/>
                    <a:p>
                      <a:r>
                        <a:rPr lang="nl-NL" sz="20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onderwerp</a:t>
                      </a:r>
                      <a:endParaRPr lang="nl-NL" sz="20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</a:tr>
              <a:tr h="700891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Ik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loop naar de brievenbus.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</a:tr>
              <a:tr h="700852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Jij, je,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eet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kauwgom.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</a:tr>
              <a:tr h="700891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Hij, zij, ze, het, ‘t 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zet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de bloemetjes buiten.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47" marB="45647"/>
                </a:tc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4419600" y="2971800"/>
          <a:ext cx="3886200" cy="219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</a:tblGrid>
              <a:tr h="396136">
                <a:tc>
                  <a:txBody>
                    <a:bodyPr/>
                    <a:lstStyle/>
                    <a:p>
                      <a:r>
                        <a:rPr lang="nl-NL" sz="20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onderwerp</a:t>
                      </a:r>
                      <a:endParaRPr lang="nl-NL" sz="20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</a:tr>
              <a:tr h="396136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Wij / we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zien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wel</a:t>
                      </a:r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</a:tr>
              <a:tr h="700936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Jullie /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zingen uit volle borst.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</a:tr>
              <a:tr h="700718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Zij / ze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kopen krentenbollen.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295400"/>
            <a:ext cx="8610600" cy="5410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u="sng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u="sng" dirty="0" smtClean="0">
                <a:latin typeface="Calibri" pitchFamily="34" charset="0"/>
              </a:rPr>
              <a:t>enkelvoud</a:t>
            </a:r>
            <a:r>
              <a:rPr lang="nl-NL" sz="2400" dirty="0" smtClean="0">
                <a:latin typeface="Calibri" pitchFamily="34" charset="0"/>
              </a:rPr>
              <a:t> 				</a:t>
            </a:r>
            <a:r>
              <a:rPr lang="nl-NL" sz="2400" u="sng" dirty="0" smtClean="0">
                <a:latin typeface="Calibri" pitchFamily="34" charset="0"/>
              </a:rPr>
              <a:t>meervoud</a:t>
            </a:r>
            <a:endParaRPr lang="nl-NL" sz="2400" u="sng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304800" y="2438400"/>
          <a:ext cx="3810000" cy="341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362200"/>
              </a:tblGrid>
              <a:tr h="700885">
                <a:tc>
                  <a:txBody>
                    <a:bodyPr/>
                    <a:lstStyle/>
                    <a:p>
                      <a:r>
                        <a:rPr lang="nl-NL" sz="20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geen onderwerp</a:t>
                      </a:r>
                      <a:endParaRPr lang="nl-NL" sz="20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</a:tr>
              <a:tr h="1005677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mij,</a:t>
                      </a:r>
                      <a:r>
                        <a:rPr lang="nl-NL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me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err="1" smtClean="0">
                          <a:latin typeface="Calibri" pitchFamily="34" charset="0"/>
                          <a:cs typeface="Calibri" pitchFamily="34" charset="0"/>
                        </a:rPr>
                        <a:t>Freke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heeft aan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mij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beloofd niets verder te vertellen.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</a:tr>
              <a:tr h="700885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jou, je,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Heb ik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jou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niet eerder gezien?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</a:tr>
              <a:tr h="1005677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hem, ‘m, </a:t>
                      </a:r>
                      <a:b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haar, ze, ‘r, </a:t>
                      </a:r>
                      <a:b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het, ‘t 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Het cadeau moet je  aan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haar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geven.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1" marB="45651"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4572000" y="2438400"/>
          <a:ext cx="3886200" cy="310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</a:tblGrid>
              <a:tr h="700932">
                <a:tc>
                  <a:txBody>
                    <a:bodyPr/>
                    <a:lstStyle/>
                    <a:p>
                      <a:r>
                        <a:rPr lang="nl-NL" sz="20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geen onderwerp</a:t>
                      </a:r>
                      <a:endParaRPr lang="nl-NL" sz="20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</a:tr>
              <a:tr h="700932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ons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Die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wedstrijdshirts zijn van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ons.</a:t>
                      </a:r>
                      <a:endParaRPr lang="nl-NL" sz="2000" i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</a:tr>
              <a:tr h="700932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jullie /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Deze wedstrijdshirts zijn </a:t>
                      </a:r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van </a:t>
                      </a:r>
                      <a:r>
                        <a:rPr lang="nl-NL" sz="2000" i="1" u="sng" dirty="0" smtClean="0">
                          <a:latin typeface="Calibri" pitchFamily="34" charset="0"/>
                          <a:cs typeface="Calibri" pitchFamily="34" charset="0"/>
                        </a:rPr>
                        <a:t>jullie.</a:t>
                      </a:r>
                      <a:endParaRPr lang="nl-NL" sz="2000" i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</a:tr>
              <a:tr h="1005530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hun</a:t>
                      </a:r>
                      <a:r>
                        <a:rPr lang="nl-NL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/ hen / ze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Het geheim heb ik aan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hen</a:t>
                      </a:r>
                      <a:r>
                        <a:rPr lang="nl-NL" sz="2000" i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 verteld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6" marB="4566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Lidwoord of persoonlijk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‘</a:t>
            </a: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9600" dirty="0" smtClean="0">
                <a:latin typeface="Calibri" pitchFamily="34" charset="0"/>
              </a:rPr>
              <a:t>’ kan een </a:t>
            </a:r>
            <a:r>
              <a:rPr lang="nl-NL" sz="9600" dirty="0">
                <a:latin typeface="Calibri" pitchFamily="34" charset="0"/>
              </a:rPr>
              <a:t>lidwoord of een persoonlijk voornaamwoord </a:t>
            </a:r>
            <a:r>
              <a:rPr lang="nl-NL" sz="9600" dirty="0" smtClean="0">
                <a:latin typeface="Calibri" pitchFamily="34" charset="0"/>
              </a:rPr>
              <a:t>zijn.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Het lidwoord  </a:t>
            </a: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9600" dirty="0" smtClean="0">
                <a:latin typeface="Calibri" pitchFamily="34" charset="0"/>
              </a:rPr>
              <a:t> wordt opgevolgd door een bijvoeglijk naamwoord of een zelfstandig naamwoord.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Het persoonlijk voornaamwoord </a:t>
            </a: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9600" dirty="0" smtClean="0">
                <a:latin typeface="Calibri" pitchFamily="34" charset="0"/>
              </a:rPr>
              <a:t> wordt opgevolgd door een werkwoord en kun je vervangen door ‘dat’.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persoonlijk voornaamwoord moet verwijzen naar iets of iemand</a:t>
            </a:r>
            <a:endParaRPr lang="nl-NL" sz="96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Voorbeeld:</a:t>
            </a:r>
            <a:r>
              <a:rPr lang="nl-NL" sz="9600" dirty="0">
                <a:latin typeface="Calibri" pitchFamily="34" charset="0"/>
              </a:rPr>
              <a:t>	</a:t>
            </a:r>
            <a:endParaRPr lang="nl-NL" sz="96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9600" dirty="0" smtClean="0">
                <a:latin typeface="Calibri" pitchFamily="34" charset="0"/>
              </a:rPr>
              <a:t> is goed.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Dat</a:t>
            </a:r>
            <a:r>
              <a:rPr lang="nl-NL" sz="9600" dirty="0" smtClean="0">
                <a:latin typeface="Calibri" pitchFamily="34" charset="0"/>
              </a:rPr>
              <a:t> is goed.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Lidwoord of persoonlijk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70000" lnSpcReduction="20000"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gaat niet goed met de pasgeboren giraffe. 		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aantal inbraken is fors gestegen. 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skiet en </a:t>
            </a: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is groen, rara… wat is </a:t>
            </a: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?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6553200" y="1779883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persoonlijk voornaamwoord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553200" y="2613558"/>
            <a:ext cx="243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lidwoord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6553200" y="3352800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3 x persoonlijk voornaamwoord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nl-NL" sz="3100" dirty="0" smtClean="0">
              <a:latin typeface="Calibri" pitchFamily="34" charset="0"/>
            </a:endParaRPr>
          </a:p>
          <a:p>
            <a:pPr>
              <a:defRPr/>
            </a:pPr>
            <a:r>
              <a:rPr lang="nl-NL" sz="3100" dirty="0" smtClean="0">
                <a:latin typeface="Calibri" pitchFamily="34" charset="0"/>
              </a:rPr>
              <a:t>Een bezittelijk voornaamwoord (</a:t>
            </a:r>
            <a:r>
              <a:rPr lang="nl-NL" sz="3100" dirty="0" err="1" smtClean="0">
                <a:latin typeface="Calibri" pitchFamily="34" charset="0"/>
              </a:rPr>
              <a:t>bez.vnw</a:t>
            </a:r>
            <a:r>
              <a:rPr lang="nl-NL" sz="3100" dirty="0" smtClean="0">
                <a:latin typeface="Calibri" pitchFamily="34" charset="0"/>
              </a:rPr>
              <a:t>) geeft aan van wie iets is.</a:t>
            </a:r>
          </a:p>
          <a:p>
            <a:pPr>
              <a:defRPr/>
            </a:pPr>
            <a:endParaRPr lang="nl-NL" sz="3100" dirty="0">
              <a:latin typeface="Calibri" pitchFamily="34" charset="0"/>
            </a:endParaRPr>
          </a:p>
          <a:p>
            <a:pPr>
              <a:defRPr/>
            </a:pPr>
            <a:r>
              <a:rPr lang="nl-NL" sz="3100" dirty="0" smtClean="0">
                <a:latin typeface="Calibri" pitchFamily="34" charset="0"/>
              </a:rPr>
              <a:t>Een bezittelijk voornaamwoord staat voor een zelfstandig naamwoord. Soms staat er een bijvoeglijk naamwoord tussen. 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609600" y="3733800"/>
          <a:ext cx="3505200" cy="237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905000"/>
              </a:tblGrid>
              <a:tr h="457322">
                <a:tc>
                  <a:txBody>
                    <a:bodyPr/>
                    <a:lstStyle/>
                    <a:p>
                      <a:r>
                        <a:rPr lang="nl-NL" sz="2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enkelvoud</a:t>
                      </a:r>
                      <a:endParaRPr lang="nl-NL" sz="24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  <a:tr h="1920753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mijn, m’n,</a:t>
                      </a:r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 jouw, je, uw, zijn, z’n, haar, d’r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nl-NL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     (nieuwe) </a:t>
                      </a: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   </a:t>
                      </a:r>
                      <a:b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    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572000" y="3733800"/>
          <a:ext cx="4114800" cy="292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468880"/>
              </a:tblGrid>
              <a:tr h="457123">
                <a:tc>
                  <a:txBody>
                    <a:bodyPr/>
                    <a:lstStyle/>
                    <a:p>
                      <a:r>
                        <a:rPr lang="nl-NL" sz="2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meervoud</a:t>
                      </a:r>
                      <a:endParaRPr lang="nl-NL" sz="24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jullie, hun, uw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ons</a:t>
                      </a:r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</a:p>
                    <a:p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onze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sneakers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Persoonlijk of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Let op!</a:t>
            </a:r>
          </a:p>
          <a:p>
            <a:pPr marL="0" indent="0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Mijn rekenmachine ligt nog op mijn bureau. Mag ik even die van </a:t>
            </a: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jou</a:t>
            </a:r>
            <a:r>
              <a:rPr lang="nl-NL" sz="9600" dirty="0" smtClean="0">
                <a:latin typeface="Calibri" pitchFamily="34" charset="0"/>
              </a:rPr>
              <a:t> lenen?</a:t>
            </a:r>
          </a:p>
          <a:p>
            <a:pPr marL="0" indent="0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NL" sz="9600" dirty="0" smtClean="0">
                <a:latin typeface="Calibri" pitchFamily="34" charset="0"/>
              </a:rPr>
              <a:t>‘</a:t>
            </a: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jou</a:t>
            </a:r>
            <a:r>
              <a:rPr lang="nl-NL" sz="9600" dirty="0" smtClean="0">
                <a:latin typeface="Calibri" pitchFamily="34" charset="0"/>
              </a:rPr>
              <a:t>’ staat achter het bezit. Dan is het een persoonlijk    voornaamwoord.</a:t>
            </a:r>
          </a:p>
          <a:p>
            <a:pPr>
              <a:buFont typeface="Wingdings" pitchFamily="2" charset="2"/>
              <a:buChar char="Ø"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TIP: let op de spelling van de persoonlijke en bezittelijke voornaamwoorden. </a:t>
            </a:r>
          </a:p>
          <a:p>
            <a:pPr marL="0" indent="0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persoonlijk of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nl-NL" sz="11200" dirty="0" smtClean="0">
                <a:latin typeface="Calibri" pitchFamily="34" charset="0"/>
              </a:rPr>
              <a:t>Om 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</a:rPr>
              <a:t>je </a:t>
            </a:r>
            <a:r>
              <a:rPr lang="nl-NL" sz="11200" dirty="0" smtClean="0">
                <a:latin typeface="Calibri" pitchFamily="34" charset="0"/>
              </a:rPr>
              <a:t>voicemail af te luisteren bel je 1233.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112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11200" dirty="0" smtClean="0">
                <a:latin typeface="Calibri" pitchFamily="34" charset="0"/>
              </a:rPr>
              <a:t>Waarom verft zij 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</a:rPr>
              <a:t>haar</a:t>
            </a:r>
            <a:r>
              <a:rPr lang="nl-NL" sz="11200" dirty="0" smtClean="0">
                <a:latin typeface="Calibri" pitchFamily="34" charset="0"/>
              </a:rPr>
              <a:t> haar zo blond?  </a:t>
            </a:r>
            <a:endParaRPr lang="nl-NL" sz="112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11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11200" dirty="0" smtClean="0">
                <a:latin typeface="Calibri" pitchFamily="34" charset="0"/>
                <a:cs typeface="Calibri" pitchFamily="34" charset="0"/>
              </a:rPr>
              <a:t>Is deze lippenstift van 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haar</a:t>
            </a:r>
            <a:r>
              <a:rPr lang="nl-NL" sz="11200" dirty="0" smtClean="0">
                <a:latin typeface="Calibri" pitchFamily="34" charset="0"/>
                <a:cs typeface="Calibri" pitchFamily="34" charset="0"/>
              </a:rPr>
              <a:t>?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112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11200" dirty="0" smtClean="0">
                <a:latin typeface="Calibri" pitchFamily="34" charset="0"/>
                <a:cs typeface="Calibri" pitchFamily="34" charset="0"/>
              </a:rPr>
              <a:t>Zijn 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jullie</a:t>
            </a:r>
            <a:r>
              <a:rPr lang="nl-NL" sz="11200" dirty="0" smtClean="0">
                <a:latin typeface="Calibri" pitchFamily="34" charset="0"/>
                <a:cs typeface="Calibri" pitchFamily="34" charset="0"/>
              </a:rPr>
              <a:t> er klaar voor?</a:t>
            </a:r>
            <a:endParaRPr lang="nl-NL" sz="112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11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11200" dirty="0" smtClean="0">
                <a:latin typeface="Calibri" pitchFamily="34" charset="0"/>
                <a:cs typeface="Calibri" pitchFamily="34" charset="0"/>
              </a:rPr>
              <a:t> Gefeliciteerd met de geboorte van 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jullie </a:t>
            </a:r>
            <a:r>
              <a:rPr lang="nl-NL" sz="11200" dirty="0" smtClean="0">
                <a:latin typeface="Calibri" pitchFamily="34" charset="0"/>
                <a:cs typeface="Calibri" pitchFamily="34" charset="0"/>
              </a:rPr>
              <a:t>zoon.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11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11200" dirty="0" smtClean="0">
                <a:latin typeface="Calibri" pitchFamily="34" charset="0"/>
                <a:cs typeface="Calibri" pitchFamily="34" charset="0"/>
              </a:rPr>
              <a:t>Met </a:t>
            </a:r>
            <a:r>
              <a:rPr lang="nl-NL" sz="112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mij </a:t>
            </a:r>
            <a:r>
              <a:rPr lang="nl-NL" sz="11200" dirty="0" smtClean="0">
                <a:latin typeface="Calibri" pitchFamily="34" charset="0"/>
                <a:cs typeface="Calibri" pitchFamily="34" charset="0"/>
              </a:rPr>
              <a:t>gaat alles goed.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7186613" y="1447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    bez.vnw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7250113" y="5786438"/>
            <a:ext cx="170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 pers. vnw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7339013" y="2286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 bez.vnw</a:t>
            </a: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7339013" y="3124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pers.vnw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7315200" y="4038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pers.vnw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7378700" y="4876800"/>
            <a:ext cx="1700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>
                <a:solidFill>
                  <a:srgbClr val="0070C0"/>
                </a:solidFill>
                <a:latin typeface="Calibri" pitchFamily="34" charset="0"/>
              </a:rPr>
              <a:t> bez. vnw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1619</TotalTime>
  <Words>448</Words>
  <Application>Microsoft Office PowerPoint</Application>
  <PresentationFormat>Diavoorstelling (4:3)</PresentationFormat>
  <Paragraphs>271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Civiel</vt:lpstr>
      <vt:lpstr>    Hoofdstuk 3  Grammatica woordsoorten </vt:lpstr>
      <vt:lpstr>Wat is een persoonlijk naamwoord?</vt:lpstr>
      <vt:lpstr>Wat is een persoonlijk naamwoord?</vt:lpstr>
      <vt:lpstr>Wat is een persoonlijk naamwoord?</vt:lpstr>
      <vt:lpstr>Lidwoord of persoonlijk voornaamwoord?</vt:lpstr>
      <vt:lpstr>Lidwoord of persoonlijk voornaamwoord?</vt:lpstr>
      <vt:lpstr>Wat is een bezittelijk voornaamwoord?</vt:lpstr>
      <vt:lpstr>Persoonlijk of bezittelijk voornaamwoord?</vt:lpstr>
      <vt:lpstr>persoonlijk of bezittelijk voornaamwoord?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Vrancken, Remco</dc:creator>
  <cp:lastModifiedBy>Vrancken, Remco</cp:lastModifiedBy>
  <cp:revision>145</cp:revision>
  <cp:lastPrinted>1601-01-01T00:00:00Z</cp:lastPrinted>
  <dcterms:created xsi:type="dcterms:W3CDTF">1601-01-01T00:00:00Z</dcterms:created>
  <dcterms:modified xsi:type="dcterms:W3CDTF">2015-01-05T10:20:30Z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