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6" r:id="rId2"/>
    <p:sldId id="267" r:id="rId3"/>
    <p:sldId id="269" r:id="rId4"/>
    <p:sldId id="257" r:id="rId5"/>
    <p:sldId id="259" r:id="rId6"/>
    <p:sldId id="260" r:id="rId7"/>
    <p:sldId id="261" r:id="rId8"/>
    <p:sldId id="262" r:id="rId9"/>
    <p:sldId id="271" r:id="rId10"/>
    <p:sldId id="263" r:id="rId11"/>
    <p:sldId id="264" r:id="rId12"/>
    <p:sldId id="272" r:id="rId13"/>
    <p:sldId id="274" r:id="rId14"/>
    <p:sldId id="265" r:id="rId15"/>
    <p:sldId id="268" r:id="rId1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sther Burger" initials="E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1119" autoAdjust="0"/>
  </p:normalViewPr>
  <p:slideViewPr>
    <p:cSldViewPr>
      <p:cViewPr varScale="1">
        <p:scale>
          <a:sx n="59" d="100"/>
          <a:sy n="59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1-22T21:11:15.090" idx="1">
    <p:pos x="10" y="10"/>
    <p:text>1. Is dit teveel?
2. In dit hoofdstuk weinig variatie m.b.t. opdrachten
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C3C875-C530-4D63-9E45-C6BC0B09C6DC}" type="datetimeFigureOut">
              <a:rPr lang="nl-NL"/>
              <a:pPr>
                <a:defRPr/>
              </a:pPr>
              <a:t>6-4-2016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1597D24-C890-4926-9336-17D7640F230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59752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Wingdings" pitchFamily="2" charset="2"/>
              <a:buNone/>
            </a:pPr>
            <a:endParaRPr lang="nl-NL" smtClean="0"/>
          </a:p>
        </p:txBody>
      </p:sp>
      <p:sp>
        <p:nvSpPr>
          <p:cNvPr id="1229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9D8790-765F-4D21-B286-8120D8F3E63F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5063858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946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E70B0A-BAC7-4A60-93F2-9FDB116DD0CD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0591458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A0AD7F-F17F-4C55-BDA9-28D86C75B2CE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42646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nl-NL" smtClean="0">
              <a:solidFill>
                <a:srgbClr val="FF0000"/>
              </a:solidFill>
            </a:endParaRPr>
          </a:p>
        </p:txBody>
      </p:sp>
      <p:sp>
        <p:nvSpPr>
          <p:cNvPr id="1331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3F4F19-E19C-4001-A27F-F871D35C17C1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886614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nl-NL" smtClean="0"/>
          </a:p>
        </p:txBody>
      </p:sp>
      <p:sp>
        <p:nvSpPr>
          <p:cNvPr id="1434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7991EB-0565-4BF1-A8A5-8D837C3F2E64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310206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nl-NL" smtClean="0"/>
          </a:p>
        </p:txBody>
      </p:sp>
      <p:sp>
        <p:nvSpPr>
          <p:cNvPr id="1536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AA5819-6D4D-4173-A508-937F4E2CB52B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439904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638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C76636-F6A9-41A5-8732-0FFBC368384D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257121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nl-NL" smtClean="0"/>
          </a:p>
        </p:txBody>
      </p:sp>
      <p:sp>
        <p:nvSpPr>
          <p:cNvPr id="1741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F090EF-C6AE-4A93-8AD6-182A35433A78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070411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nl-NL" smtClean="0"/>
          </a:p>
        </p:txBody>
      </p:sp>
      <p:sp>
        <p:nvSpPr>
          <p:cNvPr id="1741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F090EF-C6AE-4A93-8AD6-182A35433A78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7436769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843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0E1410-10AA-4539-BC8F-D1E426F09A1B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42112084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946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E70B0A-BAC7-4A60-93F2-9FDB116DD0CD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059145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61008-51F8-40D0-8334-3B483BE65E54}" type="datetimeFigureOut">
              <a:rPr lang="nl-NL"/>
              <a:pPr>
                <a:defRPr/>
              </a:pPr>
              <a:t>6-4-2016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C4B18-0364-41C5-9C30-6A84F9E4781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0930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24139-11FE-4CDE-BDA5-71F81700A5C0}" type="datetimeFigureOut">
              <a:rPr lang="nl-NL"/>
              <a:pPr>
                <a:defRPr/>
              </a:pPr>
              <a:t>6-4-2016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E1F88-716C-460F-858F-52F68331E92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3782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5B6C3-FECB-4164-B809-3637CE047CDB}" type="datetimeFigureOut">
              <a:rPr lang="nl-NL"/>
              <a:pPr>
                <a:defRPr/>
              </a:pPr>
              <a:t>6-4-2016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FF874-EAB9-481D-BB5E-32C5E11BA0C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9464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84DA6-23E4-4860-93E4-DDE109A25A66}" type="datetimeFigureOut">
              <a:rPr lang="nl-NL"/>
              <a:pPr>
                <a:defRPr/>
              </a:pPr>
              <a:t>6-4-2016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98297-2661-4E23-8A61-AB7B7EB0B52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6387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C763E-5BBF-4BAB-BC75-06685202AE87}" type="datetimeFigureOut">
              <a:rPr lang="nl-NL"/>
              <a:pPr>
                <a:defRPr/>
              </a:pPr>
              <a:t>6-4-2016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3B539-17EE-4DB8-9921-414A0C98CEF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378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A8C8B-F5EB-4A10-8DDD-D166302DBEDA}" type="datetimeFigureOut">
              <a:rPr lang="nl-NL"/>
              <a:pPr>
                <a:defRPr/>
              </a:pPr>
              <a:t>6-4-2016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B1FF1-F06F-4948-87C7-C5D476F60E9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447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30C37-56D3-4F3A-B22F-D6B049BA53A8}" type="datetimeFigureOut">
              <a:rPr lang="nl-NL"/>
              <a:pPr>
                <a:defRPr/>
              </a:pPr>
              <a:t>6-4-2016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F9510-9A3B-473F-AFF1-14008498000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879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497B2-B786-4641-A941-54FA0ED8E2E7}" type="datetimeFigureOut">
              <a:rPr lang="nl-NL"/>
              <a:pPr>
                <a:defRPr/>
              </a:pPr>
              <a:t>6-4-2016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80474-9EF6-4462-8FB0-A1462227573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5190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F7B27-8FF1-4AB5-AE1B-3562348E9583}" type="datetimeFigureOut">
              <a:rPr lang="nl-NL"/>
              <a:pPr>
                <a:defRPr/>
              </a:pPr>
              <a:t>6-4-2016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85F71-2287-483A-B095-0E0F5CBF335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4492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4BA2B-AC53-45C0-A7B9-1C737FA66F7B}" type="datetimeFigureOut">
              <a:rPr lang="nl-NL"/>
              <a:pPr>
                <a:defRPr/>
              </a:pPr>
              <a:t>6-4-2016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A4723-6159-4CBE-9EA5-34C6B608979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341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7DFE8-F3AA-491C-8DCB-64BB7A166DCD}" type="datetimeFigureOut">
              <a:rPr lang="nl-NL"/>
              <a:pPr>
                <a:defRPr/>
              </a:pPr>
              <a:t>6-4-2016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D4E8B-CF14-4DB8-8964-3F66C40CFCA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0175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3FFBE9-4255-4F24-9B41-03BFE5D8E763}" type="datetimeFigureOut">
              <a:rPr lang="nl-NL"/>
              <a:pPr>
                <a:defRPr/>
              </a:pPr>
              <a:t>6-4-2016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6ACE27-7164-40FD-A021-3E68A3CD80B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62200"/>
            <a:ext cx="7772400" cy="243495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4000" b="1" dirty="0" smtClean="0"/>
              <a:t>Hoofdstuk 1</a:t>
            </a:r>
            <a:r>
              <a:rPr lang="nl-NL" sz="3600" b="1" dirty="0" smtClean="0"/>
              <a:t/>
            </a:r>
            <a:br>
              <a:rPr lang="nl-NL" sz="3600" b="1" dirty="0" smtClean="0"/>
            </a:br>
            <a:r>
              <a:rPr lang="nl-NL" sz="4000" b="1" dirty="0" smtClean="0"/>
              <a:t>Grammatica zinsdelen</a:t>
            </a:r>
            <a:br>
              <a:rPr lang="nl-NL" sz="4000" b="1" dirty="0" smtClean="0"/>
            </a:br>
            <a:r>
              <a:rPr lang="nl-NL" sz="4000" b="1" dirty="0"/>
              <a:t/>
            </a:r>
            <a:br>
              <a:rPr lang="nl-NL" sz="4000" b="1" dirty="0"/>
            </a:br>
            <a:r>
              <a:rPr lang="nl-NL" sz="4000" b="1" dirty="0" smtClean="0"/>
              <a:t/>
            </a:r>
            <a:br>
              <a:rPr lang="nl-NL" sz="4000" b="1" dirty="0" smtClean="0"/>
            </a:br>
            <a:r>
              <a:rPr lang="nl-NL" sz="4000" b="1" dirty="0" smtClean="0"/>
              <a:t/>
            </a:r>
            <a:br>
              <a:rPr lang="nl-NL" sz="4000" b="1" dirty="0" smtClean="0"/>
            </a:br>
            <a:endParaRPr lang="nl-NL" sz="4000" b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1008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/>
              <a:t>Stappenplan </a:t>
            </a:r>
            <a:r>
              <a:rPr lang="nl-NL" dirty="0" smtClean="0"/>
              <a:t>zinsdelen</a:t>
            </a:r>
            <a:endParaRPr lang="nl-NL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4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nl-NL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sz="2400" b="1" dirty="0" smtClean="0"/>
              <a:t>Lijdend voorwerp</a:t>
            </a:r>
          </a:p>
          <a:p>
            <a:pPr eaLnBrk="1" hangingPunct="1">
              <a:buFont typeface="Arial" charset="0"/>
              <a:buNone/>
            </a:pPr>
            <a:endParaRPr lang="nl-NL" sz="2400" dirty="0" smtClean="0"/>
          </a:p>
          <a:p>
            <a:pPr eaLnBrk="1" hangingPunct="1">
              <a:buFont typeface="Arial" charset="0"/>
              <a:buNone/>
            </a:pPr>
            <a:r>
              <a:rPr lang="nl-NL" sz="2400" dirty="0" smtClean="0"/>
              <a:t>Stap 5: Zoek het </a:t>
            </a:r>
            <a:r>
              <a:rPr lang="nl-NL" sz="2400" b="1" dirty="0" smtClean="0"/>
              <a:t>lijdend voorwerp (lv).</a:t>
            </a:r>
          </a:p>
          <a:p>
            <a:pPr eaLnBrk="1" hangingPunct="1">
              <a:buFont typeface="Arial" charset="0"/>
              <a:buNone/>
            </a:pPr>
            <a:endParaRPr lang="nl-NL" sz="2400" dirty="0" smtClean="0"/>
          </a:p>
          <a:p>
            <a:pPr eaLnBrk="1" hangingPunct="1">
              <a:buFont typeface="Arial" charset="0"/>
              <a:buNone/>
            </a:pPr>
            <a:r>
              <a:rPr lang="nl-NL" sz="2400" dirty="0" smtClean="0"/>
              <a:t>Stel de vraag: 	</a:t>
            </a:r>
            <a:r>
              <a:rPr lang="nl-NL" sz="2400" i="1" dirty="0" smtClean="0"/>
              <a:t>Wat/Wie + </a:t>
            </a:r>
            <a:r>
              <a:rPr lang="nl-NL" sz="2400" i="1" dirty="0" err="1" smtClean="0"/>
              <a:t>wg</a:t>
            </a:r>
            <a:r>
              <a:rPr lang="nl-NL" sz="2400" i="1" dirty="0" smtClean="0"/>
              <a:t> + ow</a:t>
            </a:r>
            <a:r>
              <a:rPr lang="nl-NL" sz="2400" dirty="0" smtClean="0"/>
              <a:t>?</a:t>
            </a:r>
          </a:p>
          <a:p>
            <a:pPr eaLnBrk="1" hangingPunct="1">
              <a:buFont typeface="Arial" charset="0"/>
              <a:buNone/>
            </a:pPr>
            <a:r>
              <a:rPr lang="nl-NL" sz="2400" dirty="0" smtClean="0"/>
              <a:t>			</a:t>
            </a:r>
          </a:p>
          <a:p>
            <a:pPr eaLnBrk="1" hangingPunct="1">
              <a:buFont typeface="Arial" charset="0"/>
              <a:buNone/>
            </a:pPr>
            <a:r>
              <a:rPr lang="nl-NL" sz="2400" i="1" dirty="0" smtClean="0"/>
              <a:t>			Wat vertelde het meisje?</a:t>
            </a:r>
          </a:p>
          <a:p>
            <a:pPr eaLnBrk="1" hangingPunct="1">
              <a:buFont typeface="Arial" charset="0"/>
              <a:buNone/>
            </a:pPr>
            <a:endParaRPr lang="nl-NL" sz="2400" dirty="0" smtClean="0"/>
          </a:p>
          <a:p>
            <a:pPr eaLnBrk="1" hangingPunct="1">
              <a:buFont typeface="Arial" charset="0"/>
              <a:buNone/>
            </a:pPr>
            <a:r>
              <a:rPr lang="nl-NL" sz="2400" i="1" dirty="0" smtClean="0"/>
              <a:t>Het meisje vertelde in de pauze roddels aan haar vriendinnen. </a:t>
            </a:r>
          </a:p>
          <a:p>
            <a:pPr eaLnBrk="1" hangingPunct="1">
              <a:buFont typeface="Arial" charset="0"/>
              <a:buNone/>
            </a:pPr>
            <a:endParaRPr lang="nl-NL" sz="2400" dirty="0" smtClean="0"/>
          </a:p>
          <a:p>
            <a:pPr eaLnBrk="1" hangingPunct="1">
              <a:buFont typeface="Arial" charset="0"/>
              <a:buNone/>
            </a:pPr>
            <a:endParaRPr lang="nl-NL" sz="2400" dirty="0" smtClean="0"/>
          </a:p>
          <a:p>
            <a:pPr eaLnBrk="1" hangingPunct="1">
              <a:buFont typeface="Arial" charset="0"/>
              <a:buNone/>
            </a:pPr>
            <a:endParaRPr lang="nl-NL" sz="2400" dirty="0" smtClean="0"/>
          </a:p>
        </p:txBody>
      </p:sp>
      <p:sp>
        <p:nvSpPr>
          <p:cNvPr id="12" name="Ovaal 11"/>
          <p:cNvSpPr/>
          <p:nvPr/>
        </p:nvSpPr>
        <p:spPr>
          <a:xfrm>
            <a:off x="4427538" y="5157192"/>
            <a:ext cx="936625" cy="43239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PIJL-OMLAAG 6"/>
          <p:cNvSpPr/>
          <p:nvPr/>
        </p:nvSpPr>
        <p:spPr>
          <a:xfrm>
            <a:off x="2555875" y="3860800"/>
            <a:ext cx="144463" cy="360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nl-NL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sz="2400" b="1" smtClean="0"/>
              <a:t>Meewerkend voorwerp</a:t>
            </a:r>
          </a:p>
          <a:p>
            <a:pPr eaLnBrk="1" hangingPunct="1">
              <a:buFont typeface="Arial" charset="0"/>
              <a:buNone/>
            </a:pPr>
            <a:endParaRPr lang="nl-NL" sz="2400" smtClean="0"/>
          </a:p>
          <a:p>
            <a:pPr eaLnBrk="1" hangingPunct="1">
              <a:buFont typeface="Arial" charset="0"/>
              <a:buNone/>
            </a:pPr>
            <a:r>
              <a:rPr lang="nl-NL" sz="2400" smtClean="0"/>
              <a:t>Stap 6: Zoek het </a:t>
            </a:r>
            <a:r>
              <a:rPr lang="nl-NL" sz="2400" b="1" smtClean="0"/>
              <a:t>meewerkend voorwerp</a:t>
            </a:r>
            <a:r>
              <a:rPr lang="nl-NL" sz="2400" smtClean="0"/>
              <a:t>.</a:t>
            </a:r>
          </a:p>
          <a:p>
            <a:pPr eaLnBrk="1" hangingPunct="1">
              <a:buFont typeface="Arial" charset="0"/>
              <a:buNone/>
            </a:pPr>
            <a:endParaRPr lang="nl-NL" sz="2400" smtClean="0"/>
          </a:p>
          <a:p>
            <a:pPr eaLnBrk="1" hangingPunct="1">
              <a:buFont typeface="Arial" charset="0"/>
              <a:buNone/>
            </a:pPr>
            <a:r>
              <a:rPr lang="nl-NL" sz="2400" smtClean="0"/>
              <a:t>Stel de vraag: 	</a:t>
            </a:r>
            <a:r>
              <a:rPr lang="nl-NL" sz="2400" i="1" smtClean="0"/>
              <a:t>Aan wie/Voor wie + wg + ow + lv?</a:t>
            </a:r>
          </a:p>
          <a:p>
            <a:pPr eaLnBrk="1" hangingPunct="1">
              <a:buFont typeface="Arial" charset="0"/>
              <a:buNone/>
            </a:pPr>
            <a:r>
              <a:rPr lang="nl-NL" sz="2400" i="1" smtClean="0"/>
              <a:t>			</a:t>
            </a:r>
          </a:p>
          <a:p>
            <a:pPr eaLnBrk="1" hangingPunct="1">
              <a:buFont typeface="Arial" charset="0"/>
              <a:buNone/>
            </a:pPr>
            <a:r>
              <a:rPr lang="nl-NL" sz="2400" i="1" smtClean="0"/>
              <a:t>			Aan wie vertelde het meisje roddels?</a:t>
            </a:r>
          </a:p>
          <a:p>
            <a:pPr eaLnBrk="1" hangingPunct="1">
              <a:buFont typeface="Arial" charset="0"/>
              <a:buNone/>
            </a:pPr>
            <a:endParaRPr lang="nl-NL" sz="2400" i="1" smtClean="0"/>
          </a:p>
          <a:p>
            <a:pPr eaLnBrk="1" hangingPunct="1">
              <a:buFont typeface="Arial" charset="0"/>
              <a:buNone/>
            </a:pPr>
            <a:r>
              <a:rPr lang="nl-NL" sz="2400" i="1" smtClean="0"/>
              <a:t>Het meisje vertelde in de pauze roddels aan haar vriendinnen. </a:t>
            </a:r>
          </a:p>
          <a:p>
            <a:pPr eaLnBrk="1" hangingPunct="1">
              <a:buFont typeface="Arial" charset="0"/>
              <a:buNone/>
            </a:pPr>
            <a:endParaRPr lang="nl-NL" sz="2400" i="1" smtClean="0"/>
          </a:p>
          <a:p>
            <a:pPr eaLnBrk="1" hangingPunct="1">
              <a:buFont typeface="Arial" charset="0"/>
              <a:buNone/>
            </a:pPr>
            <a:endParaRPr lang="nl-NL" sz="2400" i="1" smtClean="0"/>
          </a:p>
          <a:p>
            <a:pPr eaLnBrk="1" hangingPunct="1">
              <a:buFont typeface="Arial" charset="0"/>
              <a:buNone/>
            </a:pPr>
            <a:endParaRPr lang="nl-NL" sz="2400" smtClean="0"/>
          </a:p>
        </p:txBody>
      </p:sp>
      <p:sp>
        <p:nvSpPr>
          <p:cNvPr id="14" name="Ovaal 13"/>
          <p:cNvSpPr/>
          <p:nvPr/>
        </p:nvSpPr>
        <p:spPr>
          <a:xfrm>
            <a:off x="5435600" y="5157788"/>
            <a:ext cx="2592388" cy="431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PIJL-OMLAAG 6"/>
          <p:cNvSpPr/>
          <p:nvPr/>
        </p:nvSpPr>
        <p:spPr>
          <a:xfrm>
            <a:off x="2627313" y="3860800"/>
            <a:ext cx="144462" cy="360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nl-NL" dirty="0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sz="2400" b="1" dirty="0" smtClean="0"/>
              <a:t>Voorzetsel  voorwerp </a:t>
            </a:r>
            <a:endParaRPr lang="nl-NL" sz="2400" b="1" dirty="0" smtClean="0"/>
          </a:p>
          <a:p>
            <a:pPr eaLnBrk="1" hangingPunct="1">
              <a:buFont typeface="Arial" charset="0"/>
              <a:buNone/>
            </a:pPr>
            <a:endParaRPr lang="nl-NL" sz="2400" dirty="0" smtClean="0"/>
          </a:p>
          <a:p>
            <a:pPr eaLnBrk="1" hangingPunct="1">
              <a:buFont typeface="Arial" charset="0"/>
              <a:buNone/>
            </a:pPr>
            <a:r>
              <a:rPr lang="nl-NL" sz="2400" dirty="0" smtClean="0"/>
              <a:t>Stap </a:t>
            </a:r>
            <a:r>
              <a:rPr lang="nl-NL" sz="2400" dirty="0" smtClean="0"/>
              <a:t>7: </a:t>
            </a:r>
            <a:r>
              <a:rPr lang="nl-NL" sz="2400" dirty="0" smtClean="0"/>
              <a:t>Zoek het </a:t>
            </a:r>
            <a:r>
              <a:rPr lang="nl-NL" sz="2400" b="1" dirty="0" smtClean="0"/>
              <a:t>Voorzetsel voorwerp</a:t>
            </a:r>
            <a:endParaRPr lang="nl-NL" sz="2400" dirty="0" smtClean="0"/>
          </a:p>
          <a:p>
            <a:pPr eaLnBrk="1" hangingPunct="1">
              <a:buFont typeface="Arial" charset="0"/>
              <a:buNone/>
            </a:pPr>
            <a:endParaRPr lang="nl-NL" sz="2400" dirty="0" smtClean="0"/>
          </a:p>
          <a:p>
            <a:pPr eaLnBrk="1" hangingPunct="1">
              <a:buFont typeface="Arial" charset="0"/>
              <a:buNone/>
            </a:pPr>
            <a:r>
              <a:rPr lang="nl-NL" sz="2400" i="1" dirty="0" smtClean="0"/>
              <a:t>Bekijk welk zinsdeel </a:t>
            </a:r>
            <a:r>
              <a:rPr lang="nl-NL" sz="2400" b="1" i="1" u="sng" dirty="0" smtClean="0"/>
              <a:t>begint met een voorzetsel. </a:t>
            </a:r>
            <a:r>
              <a:rPr lang="nl-NL" sz="2400" i="1" dirty="0" smtClean="0"/>
              <a:t>Dit voorzetsel hoort altijd bij een werkwoord uit het gezegde</a:t>
            </a:r>
            <a:endParaRPr lang="nl-NL" sz="2400" i="1" dirty="0" smtClean="0"/>
          </a:p>
          <a:p>
            <a:pPr eaLnBrk="1" hangingPunct="1">
              <a:buFont typeface="Arial" charset="0"/>
              <a:buNone/>
            </a:pPr>
            <a:r>
              <a:rPr lang="nl-NL" sz="2400" i="1" dirty="0" smtClean="0"/>
              <a:t>			</a:t>
            </a:r>
          </a:p>
          <a:p>
            <a:pPr marL="0" indent="0">
              <a:buNone/>
            </a:pPr>
            <a:r>
              <a:rPr lang="nl-NL" sz="2400" i="1" dirty="0"/>
              <a:t> </a:t>
            </a:r>
            <a:r>
              <a:rPr lang="nl-NL" sz="2400" i="1" dirty="0" smtClean="0"/>
              <a:t>   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Meneer </a:t>
            </a:r>
            <a:r>
              <a:rPr lang="nl-NL" sz="2400" dirty="0">
                <a:latin typeface="Calibri" pitchFamily="34" charset="0"/>
                <a:cs typeface="Calibri" pitchFamily="34" charset="0"/>
              </a:rPr>
              <a:t>Vrancken twijfelt aan de antwoorden.</a:t>
            </a:r>
          </a:p>
          <a:p>
            <a:pPr eaLnBrk="1" hangingPunct="1">
              <a:buFont typeface="Arial" charset="0"/>
              <a:buNone/>
            </a:pPr>
            <a:endParaRPr lang="nl-NL" sz="2400" i="1" dirty="0" smtClean="0"/>
          </a:p>
          <a:p>
            <a:pPr eaLnBrk="1" hangingPunct="1">
              <a:buNone/>
            </a:pPr>
            <a:r>
              <a:rPr lang="nl-NL" sz="2400" dirty="0" smtClean="0">
                <a:latin typeface="Calibri" pitchFamily="34" charset="0"/>
                <a:cs typeface="Calibri" pitchFamily="34" charset="0"/>
              </a:rPr>
              <a:t>    Meneer </a:t>
            </a:r>
            <a:r>
              <a:rPr lang="nl-NL" sz="2400" dirty="0">
                <a:latin typeface="Calibri" pitchFamily="34" charset="0"/>
                <a:cs typeface="Calibri" pitchFamily="34" charset="0"/>
              </a:rPr>
              <a:t>Vrancken </a:t>
            </a:r>
            <a:r>
              <a:rPr lang="nl-NL" sz="2400" dirty="0" smtClean="0">
                <a:latin typeface="Calibri" pitchFamily="34" charset="0"/>
                <a:cs typeface="Calibri" pitchFamily="34" charset="0"/>
              </a:rPr>
              <a:t>/twijfelt /</a:t>
            </a:r>
            <a:r>
              <a:rPr lang="nl-NL" sz="2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aan </a:t>
            </a:r>
            <a:r>
              <a:rPr lang="nl-NL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de antwoorden.</a:t>
            </a:r>
          </a:p>
          <a:p>
            <a:pPr eaLnBrk="1" hangingPunct="1">
              <a:buFont typeface="Arial" charset="0"/>
              <a:buNone/>
            </a:pPr>
            <a:endParaRPr lang="nl-NL" sz="2400" i="1" dirty="0" smtClean="0"/>
          </a:p>
          <a:p>
            <a:pPr eaLnBrk="1" hangingPunct="1">
              <a:buFont typeface="Arial" charset="0"/>
              <a:buNone/>
            </a:pPr>
            <a:endParaRPr lang="nl-NL" sz="2400" dirty="0" smtClean="0"/>
          </a:p>
        </p:txBody>
      </p:sp>
      <p:sp>
        <p:nvSpPr>
          <p:cNvPr id="14" name="Ovaal 13"/>
          <p:cNvSpPr/>
          <p:nvPr/>
        </p:nvSpPr>
        <p:spPr>
          <a:xfrm>
            <a:off x="4139952" y="5373216"/>
            <a:ext cx="2592388" cy="62436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PIJL-OMLAAG 6"/>
          <p:cNvSpPr/>
          <p:nvPr/>
        </p:nvSpPr>
        <p:spPr>
          <a:xfrm>
            <a:off x="2699544" y="4221163"/>
            <a:ext cx="144462" cy="360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095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91264" cy="13716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Wat is een voorzetselvoorwerp(</a:t>
            </a:r>
            <a:r>
              <a:rPr lang="nl-NL" dirty="0" err="1" smtClean="0"/>
              <a:t>vzv</a:t>
            </a:r>
            <a:r>
              <a:rPr lang="nl-NL" dirty="0"/>
              <a:t>)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7544" y="1772816"/>
            <a:ext cx="8352928" cy="508518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>
                <a:latin typeface="Calibri" pitchFamily="34" charset="0"/>
                <a:cs typeface="Calibri" pitchFamily="34" charset="0"/>
              </a:rPr>
              <a:t>Een </a:t>
            </a:r>
            <a:r>
              <a:rPr lang="nl-NL" dirty="0" err="1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vzv</a:t>
            </a:r>
            <a:r>
              <a:rPr lang="nl-NL" dirty="0" smtClean="0">
                <a:latin typeface="Calibri" pitchFamily="34" charset="0"/>
                <a:cs typeface="Calibri" pitchFamily="34" charset="0"/>
              </a:rPr>
              <a:t> lijkt veel op </a:t>
            </a:r>
            <a:r>
              <a:rPr lang="nl-NL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het lv </a:t>
            </a:r>
            <a:r>
              <a:rPr lang="nl-NL" dirty="0" smtClean="0">
                <a:latin typeface="Calibri" pitchFamily="34" charset="0"/>
                <a:cs typeface="Calibri" pitchFamily="34" charset="0"/>
              </a:rPr>
              <a:t>maar begint </a:t>
            </a:r>
            <a:r>
              <a:rPr lang="nl-NL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altijd met een </a:t>
            </a:r>
            <a:r>
              <a:rPr lang="nl-NL" dirty="0" err="1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vz</a:t>
            </a:r>
            <a:r>
              <a:rPr lang="nl-NL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>
                <a:latin typeface="Calibri" pitchFamily="34" charset="0"/>
                <a:cs typeface="Calibri" pitchFamily="34" charset="0"/>
              </a:rPr>
              <a:t>Een </a:t>
            </a:r>
            <a:r>
              <a:rPr lang="nl-NL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vzv</a:t>
            </a:r>
            <a:r>
              <a:rPr lang="nl-NL" dirty="0" smtClean="0">
                <a:latin typeface="Calibri" pitchFamily="34" charset="0"/>
                <a:cs typeface="Calibri" pitchFamily="34" charset="0"/>
              </a:rPr>
              <a:t> begint altijd met </a:t>
            </a:r>
            <a:r>
              <a:rPr lang="nl-NL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een vast voorzetsel </a:t>
            </a:r>
            <a:r>
              <a:rPr lang="nl-NL" dirty="0" smtClean="0">
                <a:latin typeface="Calibri" pitchFamily="34" charset="0"/>
                <a:cs typeface="Calibri" pitchFamily="34" charset="0"/>
              </a:rPr>
              <a:t>dat hoort bij </a:t>
            </a:r>
            <a:r>
              <a:rPr lang="nl-NL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een werkwoord </a:t>
            </a:r>
            <a:r>
              <a:rPr lang="nl-NL" dirty="0" smtClean="0">
                <a:latin typeface="Calibri" pitchFamily="34" charset="0"/>
                <a:cs typeface="Calibri" pitchFamily="34" charset="0"/>
              </a:rPr>
              <a:t>uit </a:t>
            </a:r>
            <a:r>
              <a:rPr lang="nl-NL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het gezegde</a:t>
            </a:r>
            <a:endParaRPr lang="nl-NL" u="sng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nl-NL" u="sng" dirty="0" smtClean="0">
              <a:latin typeface="Calibri" pitchFamily="34" charset="0"/>
              <a:cs typeface="Calibri" pitchFamily="34" charset="0"/>
            </a:endParaRPr>
          </a:p>
          <a:p>
            <a:endParaRPr lang="nl-NL" dirty="0"/>
          </a:p>
        </p:txBody>
      </p:sp>
      <p:sp>
        <p:nvSpPr>
          <p:cNvPr id="10" name="PIJL-OMLAAG 9"/>
          <p:cNvSpPr/>
          <p:nvPr/>
        </p:nvSpPr>
        <p:spPr>
          <a:xfrm>
            <a:off x="1626024" y="3068960"/>
            <a:ext cx="504056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552528" y="4221088"/>
            <a:ext cx="2448272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Bestaan </a:t>
            </a:r>
            <a:r>
              <a:rPr lang="nl-NL" dirty="0" smtClean="0">
                <a:solidFill>
                  <a:srgbClr val="FF0000"/>
                </a:solidFill>
              </a:rPr>
              <a:t>uit</a:t>
            </a:r>
          </a:p>
          <a:p>
            <a:r>
              <a:rPr lang="nl-NL" dirty="0" smtClean="0"/>
              <a:t>Verlangen </a:t>
            </a:r>
            <a:r>
              <a:rPr lang="nl-NL" dirty="0" smtClean="0">
                <a:solidFill>
                  <a:srgbClr val="FF0000"/>
                </a:solidFill>
              </a:rPr>
              <a:t>naar</a:t>
            </a:r>
          </a:p>
          <a:p>
            <a:r>
              <a:rPr lang="nl-NL" dirty="0" smtClean="0"/>
              <a:t>Wachten </a:t>
            </a:r>
            <a:r>
              <a:rPr lang="nl-NL" dirty="0" smtClean="0">
                <a:solidFill>
                  <a:srgbClr val="FF0000"/>
                </a:solidFill>
              </a:rPr>
              <a:t>op</a:t>
            </a:r>
          </a:p>
          <a:p>
            <a:r>
              <a:rPr lang="nl-NL" dirty="0" smtClean="0"/>
              <a:t>Zich schamen </a:t>
            </a:r>
            <a:r>
              <a:rPr lang="nl-NL" dirty="0" smtClean="0">
                <a:solidFill>
                  <a:srgbClr val="FF0000"/>
                </a:solidFill>
              </a:rPr>
              <a:t>voor</a:t>
            </a:r>
          </a:p>
          <a:p>
            <a:r>
              <a:rPr lang="nl-NL" dirty="0" smtClean="0"/>
              <a:t>Dol zijn </a:t>
            </a:r>
            <a:r>
              <a:rPr lang="nl-NL" dirty="0" smtClean="0">
                <a:solidFill>
                  <a:srgbClr val="FF0000"/>
                </a:solidFill>
              </a:rPr>
              <a:t>op</a:t>
            </a:r>
          </a:p>
          <a:p>
            <a:r>
              <a:rPr lang="nl-NL" dirty="0" smtClean="0"/>
              <a:t>Twijfelen</a:t>
            </a:r>
            <a:r>
              <a:rPr lang="nl-NL" dirty="0" smtClean="0">
                <a:solidFill>
                  <a:srgbClr val="FF0000"/>
                </a:solidFill>
              </a:rPr>
              <a:t> aan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5364088" y="2780928"/>
            <a:ext cx="2448272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b="1" u="sng" dirty="0" smtClean="0"/>
              <a:t>LET OP</a:t>
            </a:r>
          </a:p>
          <a:p>
            <a:pPr algn="ctr"/>
            <a:r>
              <a:rPr lang="nl-NL" dirty="0" smtClean="0"/>
              <a:t>Het gebruikte voorzetsel  heeft </a:t>
            </a:r>
            <a:r>
              <a:rPr lang="nl-NL" b="1" dirty="0" smtClean="0">
                <a:solidFill>
                  <a:schemeClr val="tx2"/>
                </a:solidFill>
              </a:rPr>
              <a:t>altijd</a:t>
            </a:r>
            <a:r>
              <a:rPr lang="nl-NL" dirty="0" smtClean="0"/>
              <a:t> een </a:t>
            </a:r>
            <a:r>
              <a:rPr lang="nl-NL" b="1" dirty="0" smtClean="0">
                <a:solidFill>
                  <a:schemeClr val="tx2"/>
                </a:solidFill>
              </a:rPr>
              <a:t>figuurlijke betekenis </a:t>
            </a:r>
            <a:r>
              <a:rPr lang="nl-NL" dirty="0" smtClean="0"/>
              <a:t>en geeft </a:t>
            </a:r>
            <a:r>
              <a:rPr lang="nl-NL" b="1" dirty="0" smtClean="0">
                <a:solidFill>
                  <a:schemeClr val="tx2"/>
                </a:solidFill>
              </a:rPr>
              <a:t>NOOIT </a:t>
            </a:r>
            <a:r>
              <a:rPr lang="nl-NL" dirty="0" smtClean="0"/>
              <a:t>plaats of tijd aan</a:t>
            </a:r>
            <a:endParaRPr lang="nl-NL" dirty="0"/>
          </a:p>
        </p:txBody>
      </p:sp>
      <p:sp>
        <p:nvSpPr>
          <p:cNvPr id="14" name="PIJL-OMLAAG 13"/>
          <p:cNvSpPr/>
          <p:nvPr/>
        </p:nvSpPr>
        <p:spPr>
          <a:xfrm>
            <a:off x="6336196" y="4819385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/>
          <p:cNvSpPr txBox="1"/>
          <p:nvPr/>
        </p:nvSpPr>
        <p:spPr>
          <a:xfrm>
            <a:off x="3419872" y="5323441"/>
            <a:ext cx="5579077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u="sng" dirty="0" smtClean="0"/>
              <a:t>Vergelijk deze zinnen maar eens:</a:t>
            </a:r>
          </a:p>
          <a:p>
            <a:r>
              <a:rPr lang="nl-NL" sz="1600" dirty="0" smtClean="0"/>
              <a:t>Ik wacht </a:t>
            </a:r>
            <a:r>
              <a:rPr lang="nl-NL" sz="1600" b="1" dirty="0" smtClean="0">
                <a:solidFill>
                  <a:schemeClr val="tx2"/>
                </a:solidFill>
              </a:rPr>
              <a:t>op mijn opa.&gt;&gt;</a:t>
            </a:r>
            <a:r>
              <a:rPr lang="nl-NL" sz="1600" b="1" dirty="0" err="1" smtClean="0"/>
              <a:t>wacht+op</a:t>
            </a:r>
            <a:r>
              <a:rPr lang="nl-NL" sz="1600" b="1" dirty="0" smtClean="0"/>
              <a:t>= vaste combinatie</a:t>
            </a:r>
          </a:p>
          <a:p>
            <a:r>
              <a:rPr lang="nl-NL" sz="1600" dirty="0" smtClean="0"/>
              <a:t>Ik wacht </a:t>
            </a:r>
            <a:r>
              <a:rPr lang="nl-NL" sz="1600" b="1" dirty="0" smtClean="0">
                <a:solidFill>
                  <a:schemeClr val="tx2"/>
                </a:solidFill>
              </a:rPr>
              <a:t>op het perron.&gt;&gt;</a:t>
            </a:r>
            <a:r>
              <a:rPr lang="nl-NL" sz="1600" b="1" dirty="0" err="1" smtClean="0"/>
              <a:t>wacht+op</a:t>
            </a:r>
            <a:r>
              <a:rPr lang="nl-NL" sz="1600" b="1" dirty="0" smtClean="0"/>
              <a:t>/achter/voor/</a:t>
            </a:r>
            <a:r>
              <a:rPr lang="nl-NL" sz="1600" b="1" dirty="0" err="1" smtClean="0"/>
              <a:t>enz</a:t>
            </a:r>
            <a:endParaRPr lang="nl-NL" sz="1600" b="1" dirty="0"/>
          </a:p>
        </p:txBody>
      </p:sp>
    </p:spTree>
    <p:extLst>
      <p:ext uri="{BB962C8B-B14F-4D97-AF65-F5344CB8AC3E}">
        <p14:creationId xmlns:p14="http://schemas.microsoft.com/office/powerpoint/2010/main" val="116412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0" grpId="0" animBg="1"/>
      <p:bldP spid="11" grpId="0" animBg="1"/>
      <p:bldP spid="12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nl-NL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03408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400" b="1" dirty="0" smtClean="0"/>
              <a:t>Bijwoordelijk bepaling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400" dirty="0" smtClean="0"/>
              <a:t>Stap 7: Zoek de </a:t>
            </a:r>
            <a:r>
              <a:rPr lang="nl-NL" sz="2400" b="1" dirty="0" smtClean="0"/>
              <a:t>bijwoordelijke bepaling (</a:t>
            </a:r>
            <a:r>
              <a:rPr lang="nl-NL" sz="2400" b="1" dirty="0" err="1" smtClean="0"/>
              <a:t>bwb</a:t>
            </a:r>
            <a:r>
              <a:rPr lang="nl-NL" sz="2400" b="1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400" dirty="0" smtClean="0"/>
              <a:t>Stel vragen als: </a:t>
            </a:r>
            <a:r>
              <a:rPr lang="nl-NL" sz="2400" i="1" dirty="0" smtClean="0"/>
              <a:t>Waar? Wanneer? Waarom? Hoe? enz.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400" i="1" dirty="0" smtClean="0"/>
              <a:t>Het meisje vertelde in de pauze roddels aan haar vriendinnen.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400" dirty="0" smtClean="0"/>
              <a:t>Ook woorden als </a:t>
            </a:r>
            <a:r>
              <a:rPr lang="nl-NL" sz="2400" i="1" dirty="0" smtClean="0"/>
              <a:t>niet, wel, natuurlijk</a:t>
            </a:r>
            <a:r>
              <a:rPr lang="nl-NL" sz="2400" dirty="0" smtClean="0"/>
              <a:t> zijn bijwoordelijke bepalingen.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400" i="1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5" name="Ovaal 4"/>
          <p:cNvSpPr/>
          <p:nvPr/>
        </p:nvSpPr>
        <p:spPr>
          <a:xfrm>
            <a:off x="2987675" y="4005064"/>
            <a:ext cx="1366838" cy="431999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Klaar?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Ga naar </a:t>
            </a:r>
            <a:r>
              <a:rPr lang="nl-NL" dirty="0" err="1" smtClean="0"/>
              <a:t>beterontleden.nl</a:t>
            </a:r>
            <a:r>
              <a:rPr lang="nl-NL" dirty="0" smtClean="0"/>
              <a:t> en oefen verder!!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356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Theorie zinsdelen; herhaling vorige jaren</a:t>
            </a:r>
          </a:p>
          <a:p>
            <a:endParaRPr lang="nl-NL" dirty="0"/>
          </a:p>
          <a:p>
            <a:r>
              <a:rPr lang="nl-NL" dirty="0" smtClean="0"/>
              <a:t>Oefenen op </a:t>
            </a:r>
            <a:r>
              <a:rPr lang="nl-NL" dirty="0" err="1" smtClean="0"/>
              <a:t>www.beterontleden.nl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560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weet je aan het einde van deze les?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Alle zinsdelen die vorig jaar behandeld zijn </a:t>
            </a:r>
          </a:p>
          <a:p>
            <a:r>
              <a:rPr lang="nl-NL" dirty="0" smtClean="0"/>
              <a:t>In welke volgorde je een zin ontleedt.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728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8313" y="1196975"/>
            <a:ext cx="8135937" cy="5661025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b="1" dirty="0" smtClean="0"/>
              <a:t>Zinsdelen</a:t>
            </a:r>
            <a:endParaRPr lang="nl-NL" sz="9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/>
              <a:t>Zinsdelen benoem je volgens een stappenplan.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/>
              <a:t>Als je dit stappenplan volgt, maak je minder snel fouten en kun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/>
              <a:t>je andere zinsdelen makkelijker vinden. </a:t>
            </a:r>
            <a:endParaRPr lang="nl-NL" sz="9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b="1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b="1" u="sng" dirty="0" smtClean="0"/>
              <a:t>Het stappenplan: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nl-NL" sz="9600" i="1" dirty="0" smtClean="0"/>
              <a:t>Zoek de persoonsvorm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nl-NL" sz="9600" i="1" dirty="0" smtClean="0"/>
              <a:t>Zet streepjes tussen de zinsdelen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nl-NL" sz="9600" i="1" dirty="0" smtClean="0"/>
              <a:t>Zoek het onderwerp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nl-NL" sz="9600" i="1" dirty="0" smtClean="0"/>
              <a:t>Zoek het </a:t>
            </a:r>
            <a:r>
              <a:rPr lang="nl-NL" sz="9600" i="1" dirty="0" smtClean="0"/>
              <a:t>gezegde (werkwoordelijk/naamwoordelijk)</a:t>
            </a:r>
            <a:endParaRPr lang="nl-NL" sz="9600" i="1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nl-NL" sz="9600" i="1" dirty="0" smtClean="0"/>
              <a:t>Zoek het lijdend voorwerp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nl-NL" sz="9600" i="1" dirty="0" smtClean="0"/>
              <a:t>Zoek het meewerkend </a:t>
            </a:r>
            <a:r>
              <a:rPr lang="nl-NL" sz="9600" i="1" dirty="0" smtClean="0"/>
              <a:t>voorwerp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nl-NL" sz="9600" i="1" dirty="0" smtClean="0"/>
              <a:t>Zoek het voorzetsel voorwerp</a:t>
            </a:r>
            <a:endParaRPr lang="nl-NL" sz="9600" i="1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nl-NL" sz="9600" i="1" dirty="0" smtClean="0"/>
              <a:t>Zoek de bijwoordelijke bepaling(en)</a:t>
            </a:r>
            <a:r>
              <a:rPr lang="nl-NL" sz="9600" b="1" i="1" dirty="0" smtClean="0"/>
              <a:t/>
            </a:r>
            <a:br>
              <a:rPr lang="nl-NL" sz="9600" b="1" i="1" dirty="0" smtClean="0"/>
            </a:br>
            <a:r>
              <a:rPr lang="nl-NL" sz="3100" b="1" i="1" dirty="0" smtClean="0"/>
              <a:t>				</a:t>
            </a:r>
            <a:r>
              <a:rPr lang="nl-NL" sz="2200" b="1" i="1" dirty="0" smtClean="0"/>
              <a:t>	</a:t>
            </a:r>
            <a:br>
              <a:rPr lang="nl-NL" sz="2200" b="1" i="1" dirty="0" smtClean="0"/>
            </a:br>
            <a:r>
              <a:rPr lang="nl-NL" sz="2200" b="1" i="1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1143000"/>
          </a:xfrm>
        </p:spPr>
        <p:txBody>
          <a:bodyPr/>
          <a:lstStyle/>
          <a:p>
            <a:pPr eaLnBrk="1" hangingPunct="1"/>
            <a:endParaRPr lang="nl-NL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sz="2400" b="1" dirty="0" smtClean="0"/>
              <a:t>Persoonsvorm</a:t>
            </a:r>
          </a:p>
          <a:p>
            <a:pPr eaLnBrk="1" hangingPunct="1">
              <a:buFont typeface="Arial" charset="0"/>
              <a:buNone/>
            </a:pPr>
            <a:endParaRPr lang="nl-NL" sz="2400" dirty="0" smtClean="0"/>
          </a:p>
          <a:p>
            <a:pPr eaLnBrk="1" hangingPunct="1">
              <a:buFont typeface="Arial" charset="0"/>
              <a:buNone/>
            </a:pPr>
            <a:r>
              <a:rPr lang="nl-NL" sz="2400" dirty="0" smtClean="0"/>
              <a:t>Stap 1.  Zoek de </a:t>
            </a:r>
            <a:r>
              <a:rPr lang="nl-NL" sz="2400" b="1" dirty="0" smtClean="0"/>
              <a:t>persoonsvorm (pv)</a:t>
            </a:r>
            <a:r>
              <a:rPr lang="nl-NL" sz="2400" dirty="0" smtClean="0"/>
              <a:t>.</a:t>
            </a:r>
          </a:p>
          <a:p>
            <a:pPr eaLnBrk="1" hangingPunct="1">
              <a:buFont typeface="Arial" charset="0"/>
              <a:buNone/>
            </a:pPr>
            <a:endParaRPr lang="nl-NL" sz="2400" dirty="0" smtClean="0"/>
          </a:p>
          <a:p>
            <a:pPr eaLnBrk="1" hangingPunct="1">
              <a:buFont typeface="Arial" charset="0"/>
              <a:buNone/>
            </a:pPr>
            <a:r>
              <a:rPr lang="nl-NL" sz="2400" dirty="0" smtClean="0"/>
              <a:t>Zet de zin in een andere tijd (het werkwoord dat verandert is de persoonsvorm) of maak de zin vragend (de persoonsvorm komt dan vooraan te staan).</a:t>
            </a:r>
          </a:p>
          <a:p>
            <a:pPr eaLnBrk="1" hangingPunct="1">
              <a:buFont typeface="Arial" charset="0"/>
              <a:buNone/>
            </a:pPr>
            <a:endParaRPr lang="nl-NL" sz="2400" dirty="0" smtClean="0"/>
          </a:p>
          <a:p>
            <a:pPr eaLnBrk="1" hangingPunct="1">
              <a:buFont typeface="Arial" charset="0"/>
              <a:buNone/>
            </a:pPr>
            <a:r>
              <a:rPr lang="nl-NL" sz="2400" i="1" dirty="0" smtClean="0"/>
              <a:t>Het meisje vertelde in de pauze roddels aan haar vriendinnen.</a:t>
            </a:r>
          </a:p>
          <a:p>
            <a:pPr eaLnBrk="1" hangingPunct="1">
              <a:buFont typeface="Arial" charset="0"/>
              <a:buNone/>
            </a:pPr>
            <a:endParaRPr lang="nl-NL" sz="2400" i="1" dirty="0" smtClean="0"/>
          </a:p>
          <a:p>
            <a:pPr eaLnBrk="1" hangingPunct="1">
              <a:buFont typeface="Arial" charset="0"/>
              <a:buNone/>
            </a:pPr>
            <a:endParaRPr lang="nl-NL" sz="2400" i="1" dirty="0" smtClean="0"/>
          </a:p>
          <a:p>
            <a:pPr eaLnBrk="1" hangingPunct="1">
              <a:buFont typeface="Arial" charset="0"/>
              <a:buNone/>
            </a:pPr>
            <a:endParaRPr lang="nl-NL" sz="2400" i="1" dirty="0" smtClean="0"/>
          </a:p>
          <a:p>
            <a:pPr eaLnBrk="1" hangingPunct="1">
              <a:buFont typeface="Arial" charset="0"/>
              <a:buNone/>
            </a:pPr>
            <a:endParaRPr lang="nl-NL" sz="2400" i="1" dirty="0" smtClean="0"/>
          </a:p>
        </p:txBody>
      </p:sp>
      <p:sp>
        <p:nvSpPr>
          <p:cNvPr id="5" name="Ovaal 4"/>
          <p:cNvSpPr/>
          <p:nvPr/>
        </p:nvSpPr>
        <p:spPr>
          <a:xfrm>
            <a:off x="1907704" y="5013176"/>
            <a:ext cx="1008062" cy="37330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nl-NL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sz="2200" b="1" smtClean="0"/>
              <a:t>De zinsdeelproef</a:t>
            </a:r>
          </a:p>
          <a:p>
            <a:pPr eaLnBrk="1" hangingPunct="1">
              <a:buFont typeface="Arial" charset="0"/>
              <a:buNone/>
            </a:pPr>
            <a:endParaRPr lang="nl-NL" sz="2200" smtClean="0"/>
          </a:p>
          <a:p>
            <a:pPr eaLnBrk="1" hangingPunct="1">
              <a:buFont typeface="Arial" charset="0"/>
              <a:buNone/>
            </a:pPr>
            <a:r>
              <a:rPr lang="nl-NL" sz="2200" smtClean="0"/>
              <a:t>Stap 2: Doe de </a:t>
            </a:r>
            <a:r>
              <a:rPr lang="nl-NL" sz="2200" b="1" smtClean="0"/>
              <a:t>zinsdeelproef</a:t>
            </a:r>
            <a:r>
              <a:rPr lang="nl-NL" sz="2200" smtClean="0"/>
              <a:t>.</a:t>
            </a:r>
          </a:p>
          <a:p>
            <a:pPr eaLnBrk="1" hangingPunct="1">
              <a:buFont typeface="Arial" charset="0"/>
              <a:buNone/>
            </a:pPr>
            <a:endParaRPr lang="nl-NL" sz="2200" smtClean="0"/>
          </a:p>
          <a:p>
            <a:pPr eaLnBrk="1" hangingPunct="1">
              <a:buFont typeface="Arial" charset="0"/>
              <a:buNone/>
            </a:pPr>
            <a:r>
              <a:rPr lang="nl-NL" sz="2200" smtClean="0"/>
              <a:t>Zet streepjes tussen de zinsdelen.</a:t>
            </a:r>
          </a:p>
          <a:p>
            <a:pPr eaLnBrk="1" hangingPunct="1">
              <a:buFont typeface="Arial" charset="0"/>
              <a:buNone/>
            </a:pPr>
            <a:endParaRPr lang="nl-NL" sz="2200" smtClean="0"/>
          </a:p>
          <a:p>
            <a:pPr eaLnBrk="1" hangingPunct="1">
              <a:buFont typeface="Arial" charset="0"/>
              <a:buNone/>
            </a:pPr>
            <a:r>
              <a:rPr lang="nl-NL" sz="2200" i="1" smtClean="0"/>
              <a:t>Het meisje vertelde in de pauze roddels aan haar vriendinnen. </a:t>
            </a:r>
          </a:p>
          <a:p>
            <a:pPr eaLnBrk="1" hangingPunct="1">
              <a:buFont typeface="Arial" charset="0"/>
              <a:buNone/>
            </a:pPr>
            <a:endParaRPr lang="nl-NL" sz="2200" i="1" smtClean="0"/>
          </a:p>
          <a:p>
            <a:pPr eaLnBrk="1" hangingPunct="1">
              <a:buFont typeface="Arial" charset="0"/>
              <a:buNone/>
            </a:pPr>
            <a:r>
              <a:rPr lang="nl-NL" sz="2200" smtClean="0"/>
              <a:t>Elk zinsdeel zou je vóór de pv kunnen zetten. Je kunt dus de volgorde van de zin veranderen, bijvoorbeeld:</a:t>
            </a:r>
          </a:p>
          <a:p>
            <a:pPr eaLnBrk="1" hangingPunct="1">
              <a:buFont typeface="Arial" charset="0"/>
              <a:buNone/>
            </a:pPr>
            <a:endParaRPr lang="nl-NL" sz="2200" smtClean="0"/>
          </a:p>
          <a:p>
            <a:pPr eaLnBrk="1" hangingPunct="1">
              <a:buFont typeface="Arial" charset="0"/>
              <a:buNone/>
            </a:pPr>
            <a:r>
              <a:rPr lang="nl-NL" sz="2200" i="1" smtClean="0"/>
              <a:t>In de pauze vertelde het meisje aan haar vriendinnen roddels. </a:t>
            </a:r>
          </a:p>
          <a:p>
            <a:pPr eaLnBrk="1" hangingPunct="1">
              <a:buFont typeface="Arial" charset="0"/>
              <a:buNone/>
            </a:pPr>
            <a:endParaRPr lang="nl-NL" sz="2400" smtClean="0"/>
          </a:p>
          <a:p>
            <a:pPr eaLnBrk="1" hangingPunct="1">
              <a:buFont typeface="Arial" charset="0"/>
              <a:buNone/>
            </a:pPr>
            <a:endParaRPr lang="nl-NL" sz="2400" smtClean="0"/>
          </a:p>
          <a:p>
            <a:pPr eaLnBrk="1" hangingPunct="1">
              <a:buFont typeface="Arial" charset="0"/>
              <a:buNone/>
            </a:pPr>
            <a:endParaRPr lang="nl-NL" smtClean="0"/>
          </a:p>
          <a:p>
            <a:pPr eaLnBrk="1" hangingPunct="1">
              <a:buFont typeface="Arial" charset="0"/>
              <a:buNone/>
            </a:pPr>
            <a:endParaRPr lang="nl-NL" smtClean="0"/>
          </a:p>
          <a:p>
            <a:pPr eaLnBrk="1" hangingPunct="1">
              <a:buFont typeface="Arial" charset="0"/>
              <a:buNone/>
            </a:pPr>
            <a:endParaRPr lang="nl-NL" smtClean="0"/>
          </a:p>
          <a:p>
            <a:pPr eaLnBrk="1" hangingPunct="1">
              <a:buFont typeface="Arial" charset="0"/>
              <a:buNone/>
            </a:pPr>
            <a:endParaRPr lang="nl-NL" smtClean="0"/>
          </a:p>
          <a:p>
            <a:pPr eaLnBrk="1" hangingPunct="1">
              <a:buFont typeface="Arial" charset="0"/>
              <a:buNone/>
            </a:pPr>
            <a:endParaRPr lang="nl-NL" smtClean="0"/>
          </a:p>
        </p:txBody>
      </p:sp>
      <p:cxnSp>
        <p:nvCxnSpPr>
          <p:cNvPr id="16" name="Rechte verbindingslijn 15"/>
          <p:cNvCxnSpPr/>
          <p:nvPr/>
        </p:nvCxnSpPr>
        <p:spPr>
          <a:xfrm>
            <a:off x="2700338" y="3933825"/>
            <a:ext cx="0" cy="576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>
            <a:off x="1763713" y="3933825"/>
            <a:ext cx="0" cy="576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>
            <a:off x="4067175" y="3933825"/>
            <a:ext cx="0" cy="576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>
            <a:off x="4932363" y="3933825"/>
            <a:ext cx="0" cy="576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1835150" y="5876925"/>
            <a:ext cx="0" cy="576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2843213" y="5876925"/>
            <a:ext cx="0" cy="576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3995738" y="5876925"/>
            <a:ext cx="0" cy="576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6516688" y="5876925"/>
            <a:ext cx="0" cy="576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nl-NL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sz="2400" b="1" dirty="0" smtClean="0"/>
              <a:t>Onderwerp</a:t>
            </a:r>
          </a:p>
          <a:p>
            <a:pPr eaLnBrk="1" hangingPunct="1">
              <a:buFont typeface="Arial" charset="0"/>
              <a:buNone/>
            </a:pPr>
            <a:endParaRPr lang="nl-NL" sz="2400" dirty="0" smtClean="0"/>
          </a:p>
          <a:p>
            <a:pPr eaLnBrk="1" hangingPunct="1">
              <a:buFont typeface="Arial" charset="0"/>
              <a:buNone/>
            </a:pPr>
            <a:r>
              <a:rPr lang="nl-NL" sz="2400" dirty="0" smtClean="0"/>
              <a:t>Stap 3: Zoek het </a:t>
            </a:r>
            <a:r>
              <a:rPr lang="nl-NL" sz="2400" b="1" dirty="0" smtClean="0"/>
              <a:t>onderwerp (ow)</a:t>
            </a:r>
            <a:r>
              <a:rPr lang="nl-NL" sz="2400" dirty="0" smtClean="0"/>
              <a:t>.</a:t>
            </a:r>
          </a:p>
          <a:p>
            <a:pPr eaLnBrk="1" hangingPunct="1">
              <a:buFont typeface="Arial" charset="0"/>
              <a:buNone/>
            </a:pPr>
            <a:endParaRPr lang="nl-NL" sz="2400" dirty="0" smtClean="0"/>
          </a:p>
          <a:p>
            <a:pPr eaLnBrk="1" hangingPunct="1">
              <a:buFont typeface="Arial" charset="0"/>
              <a:buNone/>
            </a:pPr>
            <a:r>
              <a:rPr lang="nl-NL" sz="2400" dirty="0" smtClean="0"/>
              <a:t>Stel de vraag: 	</a:t>
            </a:r>
            <a:r>
              <a:rPr lang="nl-NL" sz="2400" i="1" dirty="0" smtClean="0"/>
              <a:t>Wie/Wat + pv?</a:t>
            </a:r>
          </a:p>
          <a:p>
            <a:pPr eaLnBrk="1" hangingPunct="1">
              <a:buFont typeface="Arial" charset="0"/>
              <a:buNone/>
            </a:pPr>
            <a:endParaRPr lang="nl-NL" sz="2400" i="1" dirty="0" smtClean="0"/>
          </a:p>
          <a:p>
            <a:pPr eaLnBrk="1" hangingPunct="1">
              <a:buFont typeface="Arial" charset="0"/>
              <a:buNone/>
            </a:pPr>
            <a:r>
              <a:rPr lang="nl-NL" sz="2400" i="1" dirty="0" smtClean="0"/>
              <a:t>			Wie/Wat vertelde?</a:t>
            </a:r>
          </a:p>
          <a:p>
            <a:pPr eaLnBrk="1" hangingPunct="1">
              <a:buFont typeface="Arial" charset="0"/>
              <a:buNone/>
            </a:pPr>
            <a:endParaRPr lang="nl-NL" sz="2400" i="1" dirty="0" smtClean="0"/>
          </a:p>
          <a:p>
            <a:pPr eaLnBrk="1" hangingPunct="1">
              <a:buFont typeface="Arial" charset="0"/>
              <a:buNone/>
            </a:pPr>
            <a:r>
              <a:rPr lang="nl-NL" sz="2400" i="1" dirty="0" smtClean="0"/>
              <a:t>Het meisje vertelde in de pauze roddels aan haar vriendinnen. </a:t>
            </a:r>
          </a:p>
          <a:p>
            <a:pPr eaLnBrk="1" hangingPunct="1">
              <a:buFont typeface="Arial" charset="0"/>
              <a:buNone/>
            </a:pPr>
            <a:endParaRPr lang="nl-NL" sz="2400" i="1" dirty="0" smtClean="0"/>
          </a:p>
        </p:txBody>
      </p:sp>
      <p:sp>
        <p:nvSpPr>
          <p:cNvPr id="7" name="Ovaal 6"/>
          <p:cNvSpPr/>
          <p:nvPr/>
        </p:nvSpPr>
        <p:spPr>
          <a:xfrm>
            <a:off x="539750" y="5157192"/>
            <a:ext cx="1367954" cy="36036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" name="PIJL-OMLAAG 7"/>
          <p:cNvSpPr/>
          <p:nvPr/>
        </p:nvSpPr>
        <p:spPr>
          <a:xfrm>
            <a:off x="2627313" y="3860800"/>
            <a:ext cx="144462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nl-NL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288" y="1557338"/>
            <a:ext cx="8229600" cy="4525962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b="1" dirty="0" smtClean="0"/>
              <a:t>Werkwoordelijk gezegde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/>
              <a:t>Stap 4: Benoem het </a:t>
            </a:r>
            <a:r>
              <a:rPr lang="nl-NL" sz="9600" b="1" dirty="0" smtClean="0"/>
              <a:t>werkwoordelijk gezegde (</a:t>
            </a:r>
            <a:r>
              <a:rPr lang="nl-NL" sz="9600" b="1" dirty="0" err="1" smtClean="0"/>
              <a:t>wg</a:t>
            </a:r>
            <a:r>
              <a:rPr lang="nl-NL" sz="9600" b="1" dirty="0" smtClean="0"/>
              <a:t>)</a:t>
            </a:r>
            <a:r>
              <a:rPr lang="nl-NL" sz="9600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/>
              <a:t>Zoek alle werkwoorden in de zin. (let op: onvoltooide deelwoorden horen niet bij het </a:t>
            </a:r>
            <a:r>
              <a:rPr lang="nl-NL" sz="9600" dirty="0" err="1" smtClean="0"/>
              <a:t>wg</a:t>
            </a:r>
            <a:r>
              <a:rPr lang="nl-NL" sz="9600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i="1" dirty="0" smtClean="0"/>
              <a:t>Het meisje vertelde in de pauze roddels aan haar vriendinnen.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/>
              <a:t>In een zin kunnen ook scheidbare werkwoorden staan: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i="1" dirty="0" smtClean="0"/>
              <a:t>Pieter let nooit op in de les (opletten)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5" name="Ovaal 4"/>
          <p:cNvSpPr/>
          <p:nvPr/>
        </p:nvSpPr>
        <p:spPr>
          <a:xfrm>
            <a:off x="1835943" y="4437112"/>
            <a:ext cx="1008063" cy="36036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2339974" y="5776913"/>
            <a:ext cx="360363" cy="44608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1259632" y="5867400"/>
            <a:ext cx="360362" cy="431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 smtClean="0"/>
              <a:t>Naamwoordelijk gezegde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288" y="1557338"/>
            <a:ext cx="8229600" cy="5256038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/>
              <a:t>Stap 4: Benoem het </a:t>
            </a:r>
            <a:r>
              <a:rPr lang="nl-NL" sz="9600" b="1" dirty="0" smtClean="0"/>
              <a:t>naamwoordelijk gezegde (</a:t>
            </a:r>
            <a:r>
              <a:rPr lang="nl-NL" sz="9600" b="1" dirty="0" err="1" smtClean="0"/>
              <a:t>ng</a:t>
            </a:r>
            <a:r>
              <a:rPr lang="nl-NL" sz="9600" b="1" dirty="0" smtClean="0"/>
              <a:t>)</a:t>
            </a:r>
            <a:r>
              <a:rPr lang="nl-NL" sz="9600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b="1" u="sng" dirty="0" err="1" smtClean="0"/>
              <a:t>Ng</a:t>
            </a:r>
            <a:r>
              <a:rPr lang="nl-NL" sz="9600" b="1" u="sng" dirty="0" smtClean="0"/>
              <a:t> bestaat uit: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sz="9600" dirty="0" smtClean="0"/>
              <a:t>één </a:t>
            </a:r>
            <a:r>
              <a:rPr lang="nl-NL" sz="9600" dirty="0" err="1" smtClean="0"/>
              <a:t>kww</a:t>
            </a:r>
            <a:r>
              <a:rPr lang="nl-NL" sz="9600" dirty="0" smtClean="0"/>
              <a:t> en eventuele </a:t>
            </a:r>
            <a:r>
              <a:rPr lang="nl-NL" sz="9600" dirty="0" err="1" smtClean="0"/>
              <a:t>hww</a:t>
            </a:r>
            <a:r>
              <a:rPr lang="nl-NL" sz="9600" dirty="0" smtClean="0"/>
              <a:t> (werkwoordelijk deel)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sz="9600" dirty="0" smtClean="0"/>
              <a:t>Minsten één </a:t>
            </a:r>
            <a:r>
              <a:rPr lang="nl-NL" sz="9600" dirty="0" err="1" smtClean="0"/>
              <a:t>zn</a:t>
            </a:r>
            <a:r>
              <a:rPr lang="nl-NL" sz="9600" dirty="0" smtClean="0"/>
              <a:t> of </a:t>
            </a:r>
            <a:r>
              <a:rPr lang="nl-NL" sz="9600" dirty="0" err="1" smtClean="0"/>
              <a:t>bn</a:t>
            </a:r>
            <a:r>
              <a:rPr lang="nl-NL" sz="9600" dirty="0" smtClean="0"/>
              <a:t> (naamwoordelijk deel)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b="1" i="1" u="sng" dirty="0" smtClean="0"/>
              <a:t>De les was echt leuk geworden!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i="1" dirty="0" err="1" smtClean="0"/>
              <a:t>Ng</a:t>
            </a:r>
            <a:r>
              <a:rPr lang="nl-NL" sz="9600" i="1" dirty="0" smtClean="0"/>
              <a:t>: was (echt leuk) geworde</a:t>
            </a:r>
            <a:r>
              <a:rPr lang="nl-NL" sz="9600" i="1" dirty="0"/>
              <a:t>n</a:t>
            </a:r>
            <a:endParaRPr lang="nl-NL" sz="9600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i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b="1" i="1" u="sng" dirty="0" smtClean="0"/>
              <a:t>Die leraar schijnt wel aardig te zijn.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i="1" dirty="0" err="1" smtClean="0"/>
              <a:t>Ng</a:t>
            </a:r>
            <a:r>
              <a:rPr lang="nl-NL" sz="9600" i="1" dirty="0" smtClean="0"/>
              <a:t>: schijnt (wel aardig) te zijn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819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576</Words>
  <Application>Microsoft Office PowerPoint</Application>
  <PresentationFormat>Diavoorstelling (4:3)</PresentationFormat>
  <Paragraphs>163</Paragraphs>
  <Slides>15</Slides>
  <Notes>11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Office-thema</vt:lpstr>
      <vt:lpstr>Hoofdstuk 1 Grammatica zinsdelen    </vt:lpstr>
      <vt:lpstr>Wat gaan we doen?</vt:lpstr>
      <vt:lpstr>Wat weet je aan het einde van deze les?</vt:lpstr>
      <vt:lpstr>PowerPoint-presentatie</vt:lpstr>
      <vt:lpstr>PowerPoint-presentatie</vt:lpstr>
      <vt:lpstr>PowerPoint-presentatie</vt:lpstr>
      <vt:lpstr>PowerPoint-presentatie</vt:lpstr>
      <vt:lpstr>PowerPoint-presentatie</vt:lpstr>
      <vt:lpstr>Naamwoordelijk gezegde</vt:lpstr>
      <vt:lpstr>PowerPoint-presentatie</vt:lpstr>
      <vt:lpstr>PowerPoint-presentatie</vt:lpstr>
      <vt:lpstr>PowerPoint-presentatie</vt:lpstr>
      <vt:lpstr>Wat is een voorzetselvoorwerp(vzv)?</vt:lpstr>
      <vt:lpstr>PowerPoint-presentatie</vt:lpstr>
      <vt:lpstr>Klaar?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Vrancken, Remco</dc:creator>
  <cp:lastModifiedBy>Vrancken, Remco</cp:lastModifiedBy>
  <cp:revision>39</cp:revision>
  <dcterms:created xsi:type="dcterms:W3CDTF">2013-03-09T08:19:21Z</dcterms:created>
  <dcterms:modified xsi:type="dcterms:W3CDTF">2016-04-06T09:06:52Z</dcterms:modified>
</cp:coreProperties>
</file>