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1" r:id="rId2"/>
    <p:sldId id="271" r:id="rId3"/>
    <p:sldId id="272" r:id="rId4"/>
    <p:sldId id="273" r:id="rId5"/>
    <p:sldId id="274" r:id="rId6"/>
    <p:sldId id="275" r:id="rId7"/>
    <p:sldId id="277" r:id="rId8"/>
    <p:sldId id="276" r:id="rId9"/>
    <p:sldId id="262" r:id="rId10"/>
  </p:sldIdLst>
  <p:sldSz cx="9144000" cy="6858000" type="screen4x3"/>
  <p:notesSz cx="6797675" cy="9928225"/>
  <p:custDataLst>
    <p:tags r:id="rId13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D0145A"/>
    <a:srgbClr val="CC006A"/>
    <a:srgbClr val="BAA879"/>
    <a:srgbClr val="2886A3"/>
    <a:srgbClr val="FFFFFF"/>
    <a:srgbClr val="B0A0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34" autoAdjust="0"/>
    <p:restoredTop sz="94701" autoAdjust="0"/>
  </p:normalViewPr>
  <p:slideViewPr>
    <p:cSldViewPr>
      <p:cViewPr varScale="1">
        <p:scale>
          <a:sx n="101" d="100"/>
          <a:sy n="101" d="100"/>
        </p:scale>
        <p:origin x="114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52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EDEDA-8E36-4DFB-8E4D-D1D6DB4D9F0E}" type="datetimeFigureOut">
              <a:rPr lang="nl-NL" smtClean="0"/>
              <a:pPr/>
              <a:t>5-3-2017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1A290-BA50-4A20-9420-36625EF70DC3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38916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67E3D-53D2-40D8-B702-9292685B6CC8}" type="datetimeFigureOut">
              <a:rPr lang="nl-NL" smtClean="0"/>
              <a:pPr/>
              <a:t>5-3-2017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1F4A8-050B-42C0-A480-AB8DEF94A527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81170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dia br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1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888000"/>
          </a:xfrm>
          <a:custGeom>
            <a:avLst/>
            <a:gdLst/>
            <a:ahLst/>
            <a:cxnLst/>
            <a:rect l="l" t="t" r="r" b="b"/>
            <a:pathLst>
              <a:path w="7776000" h="3909600">
                <a:moveTo>
                  <a:pt x="402024" y="0"/>
                </a:moveTo>
                <a:lnTo>
                  <a:pt x="7373976" y="0"/>
                </a:lnTo>
                <a:cubicBezTo>
                  <a:pt x="7596008" y="0"/>
                  <a:pt x="7776000" y="179992"/>
                  <a:pt x="7776000" y="402024"/>
                </a:cubicBezTo>
                <a:lnTo>
                  <a:pt x="7776000" y="3507576"/>
                </a:lnTo>
                <a:cubicBezTo>
                  <a:pt x="7776000" y="3729608"/>
                  <a:pt x="7596008" y="3909600"/>
                  <a:pt x="7373976" y="3909600"/>
                </a:cubicBezTo>
                <a:lnTo>
                  <a:pt x="648072" y="3909600"/>
                </a:lnTo>
                <a:lnTo>
                  <a:pt x="402024" y="3909600"/>
                </a:lnTo>
                <a:lnTo>
                  <a:pt x="0" y="3909600"/>
                </a:lnTo>
                <a:lnTo>
                  <a:pt x="0" y="3507576"/>
                </a:lnTo>
                <a:lnTo>
                  <a:pt x="0" y="3240360"/>
                </a:lnTo>
                <a:lnTo>
                  <a:pt x="0" y="402024"/>
                </a:lnTo>
                <a:cubicBezTo>
                  <a:pt x="0" y="179992"/>
                  <a:pt x="179992" y="0"/>
                  <a:pt x="402024" y="0"/>
                </a:cubicBezTo>
                <a:close/>
              </a:path>
            </a:pathLst>
          </a:custGeom>
          <a:solidFill>
            <a:srgbClr val="D01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white">
          <a:xfrm>
            <a:off x="1112400" y="1051200"/>
            <a:ext cx="6912000" cy="1296000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 smtClean="0"/>
              <a:t>Klik om een titel te maken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112400" y="2437200"/>
            <a:ext cx="6912000" cy="864000"/>
          </a:xfrm>
        </p:spPr>
        <p:txBody>
          <a:bodyPr lIns="0" tIns="0" rIns="0" bIns="0"/>
          <a:lstStyle>
            <a:lvl1pPr marL="0" indent="0" algn="l">
              <a:lnSpc>
                <a:spcPct val="109000"/>
              </a:lnSpc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een ondertitel te maken</a:t>
            </a:r>
            <a:endParaRPr lang="nl-NL" dirty="0"/>
          </a:p>
        </p:txBody>
      </p:sp>
      <p:sp>
        <p:nvSpPr>
          <p:cNvPr id="6" name="Rechthoek 5"/>
          <p:cNvSpPr/>
          <p:nvPr userDrawn="1"/>
        </p:nvSpPr>
        <p:spPr bwMode="white"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ijdelijke aanduiding voor tekst 10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115616" y="3501008"/>
            <a:ext cx="6912768" cy="792163"/>
          </a:xfrm>
        </p:spPr>
        <p:txBody>
          <a:bodyPr lIns="0" tIns="0" rIns="0" bIns="0">
            <a:normAutofit/>
          </a:bodyPr>
          <a:lstStyle>
            <a:lvl1pPr>
              <a:lnSpc>
                <a:spcPts val="2300"/>
              </a:lnSpc>
              <a:defRPr sz="1200">
                <a:solidFill>
                  <a:srgbClr val="FFFFFF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nl-NL" sz="1200" dirty="0" smtClean="0"/>
              <a:t>Naam auteur/spreker</a:t>
            </a:r>
            <a:br>
              <a:rPr lang="nl-NL" sz="1200" dirty="0" smtClean="0"/>
            </a:br>
            <a:r>
              <a:rPr lang="nl-NL" sz="1200" dirty="0" smtClean="0"/>
              <a:t>Plaats, datum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3741728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dia smal">
    <p:bg>
      <p:bgPr>
        <a:solidFill>
          <a:schemeClr val="bg1">
            <a:alpha val="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fgeronde rechthoek 3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888000"/>
          </a:xfrm>
          <a:custGeom>
            <a:avLst/>
            <a:gdLst/>
            <a:ahLst/>
            <a:cxnLst/>
            <a:rect l="l" t="t" r="r" b="b"/>
            <a:pathLst>
              <a:path w="7775040" h="3909600">
                <a:moveTo>
                  <a:pt x="399803" y="0"/>
                </a:moveTo>
                <a:lnTo>
                  <a:pt x="3488197" y="0"/>
                </a:lnTo>
                <a:cubicBezTo>
                  <a:pt x="3707411" y="0"/>
                  <a:pt x="3885418" y="177245"/>
                  <a:pt x="3887520" y="396871"/>
                </a:cubicBezTo>
                <a:cubicBezTo>
                  <a:pt x="3889622" y="177245"/>
                  <a:pt x="4067630" y="0"/>
                  <a:pt x="4286843" y="0"/>
                </a:cubicBezTo>
                <a:lnTo>
                  <a:pt x="7375237" y="0"/>
                </a:lnTo>
                <a:cubicBezTo>
                  <a:pt x="7596042" y="0"/>
                  <a:pt x="7775040" y="179827"/>
                  <a:pt x="7775040" y="401654"/>
                </a:cubicBezTo>
                <a:lnTo>
                  <a:pt x="7775040" y="3507946"/>
                </a:lnTo>
                <a:cubicBezTo>
                  <a:pt x="7775040" y="3729773"/>
                  <a:pt x="7596042" y="3909600"/>
                  <a:pt x="7375237" y="3909600"/>
                </a:cubicBezTo>
                <a:lnTo>
                  <a:pt x="4532126" y="3909600"/>
                </a:lnTo>
                <a:lnTo>
                  <a:pt x="4286843" y="3909600"/>
                </a:lnTo>
                <a:lnTo>
                  <a:pt x="3887040" y="3909600"/>
                </a:lnTo>
                <a:lnTo>
                  <a:pt x="3887040" y="3517513"/>
                </a:lnTo>
                <a:cubicBezTo>
                  <a:pt x="3882819" y="3734931"/>
                  <a:pt x="3705812" y="3909600"/>
                  <a:pt x="3488197" y="3909600"/>
                </a:cubicBezTo>
                <a:lnTo>
                  <a:pt x="645085" y="3909600"/>
                </a:lnTo>
                <a:lnTo>
                  <a:pt x="399803" y="3909600"/>
                </a:lnTo>
                <a:lnTo>
                  <a:pt x="0" y="3909600"/>
                </a:lnTo>
                <a:lnTo>
                  <a:pt x="0" y="3507946"/>
                </a:lnTo>
                <a:lnTo>
                  <a:pt x="0" y="3240360"/>
                </a:lnTo>
                <a:lnTo>
                  <a:pt x="0" y="401654"/>
                </a:lnTo>
                <a:cubicBezTo>
                  <a:pt x="0" y="179827"/>
                  <a:pt x="178998" y="0"/>
                  <a:pt x="399803" y="0"/>
                </a:cubicBezTo>
                <a:close/>
              </a:path>
            </a:pathLst>
          </a:custGeom>
          <a:solidFill>
            <a:srgbClr val="D01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itel 1"/>
          <p:cNvSpPr>
            <a:spLocks noGrp="1"/>
          </p:cNvSpPr>
          <p:nvPr>
            <p:ph type="ctrTitle" hasCustomPrompt="1"/>
          </p:nvPr>
        </p:nvSpPr>
        <p:spPr bwMode="white">
          <a:xfrm>
            <a:off x="1112283" y="1044000"/>
            <a:ext cx="3024000" cy="3177088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nl-NL" dirty="0" smtClean="0"/>
              <a:t>Klik om een titel te maken</a:t>
            </a:r>
          </a:p>
        </p:txBody>
      </p:sp>
      <p:sp>
        <p:nvSpPr>
          <p:cNvPr id="15" name="Ondertitel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5004000" y="1080000"/>
            <a:ext cx="3024384" cy="1052856"/>
          </a:xfrm>
        </p:spPr>
        <p:txBody>
          <a:bodyPr lIns="0" tIns="0" rIns="0" bIns="0"/>
          <a:lstStyle>
            <a:lvl1pPr marL="0" indent="0" algn="l">
              <a:lnSpc>
                <a:spcPts val="2300"/>
              </a:lnSpc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een ondertitel te maken</a:t>
            </a:r>
          </a:p>
        </p:txBody>
      </p:sp>
      <p:sp>
        <p:nvSpPr>
          <p:cNvPr id="2" name="Rechthoek 1"/>
          <p:cNvSpPr/>
          <p:nvPr userDrawn="1"/>
        </p:nvSpPr>
        <p:spPr bwMode="white"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5003800" y="3284984"/>
            <a:ext cx="3024188" cy="792163"/>
          </a:xfrm>
        </p:spPr>
        <p:txBody>
          <a:bodyPr lIns="0" tIns="0" rIns="0" bIns="0">
            <a:normAutofit/>
          </a:bodyPr>
          <a:lstStyle>
            <a:lvl1pPr>
              <a:lnSpc>
                <a:spcPts val="2300"/>
              </a:lnSpc>
              <a:defRPr sz="1200">
                <a:solidFill>
                  <a:srgbClr val="FFFFFF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nl-NL" sz="1200" dirty="0" smtClean="0"/>
              <a:t>Naam auteur/spreker</a:t>
            </a:r>
            <a:br>
              <a:rPr lang="nl-NL" sz="1200" dirty="0" smtClean="0"/>
            </a:br>
            <a:r>
              <a:rPr lang="nl-NL" sz="1200" dirty="0" smtClean="0"/>
              <a:t>Plaats, datum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74987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 bwMode="white"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7884432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err="1" smtClean="0"/>
              <a:t>Tekstdia</a:t>
            </a:r>
            <a:r>
              <a:rPr lang="nl-NL" dirty="0" smtClean="0"/>
              <a:t> titel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9487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 bwMode="white"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5144400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sz="quarter" idx="14" hasCustomPrompt="1"/>
          </p:nvPr>
        </p:nvSpPr>
        <p:spPr>
          <a:xfrm>
            <a:off x="5859344" y="1772816"/>
            <a:ext cx="2592000" cy="439488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Arial" pitchFamily="34" charset="0"/>
              <a:buChar char="•"/>
              <a:tabLst/>
              <a:defRPr/>
            </a:lvl1pPr>
          </a:lstStyle>
          <a:p>
            <a:r>
              <a:rPr lang="nl-NL" dirty="0" smtClean="0"/>
              <a:t>Klik op het pictogram als u een afbeelding wilt toevoegen</a:t>
            </a:r>
          </a:p>
          <a:p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9198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 bwMode="white"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sz="quarter" idx="13" hasCustomPrompt="1"/>
          </p:nvPr>
        </p:nvSpPr>
        <p:spPr>
          <a:xfrm>
            <a:off x="687600" y="1844824"/>
            <a:ext cx="7772400" cy="432557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 smtClean="0"/>
              <a:t>Klik op het pictogram als u een afbeelding wilt toevoegen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1877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3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12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tags" Target="../tags/tag6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5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4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  <p:custDataLst>
              <p:tags r:id="rId7"/>
            </p:custDataLst>
          </p:nvPr>
        </p:nvSpPr>
        <p:spPr>
          <a:xfrm>
            <a:off x="579600" y="1774800"/>
            <a:ext cx="7772400" cy="43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8" name="Text Box 2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5419" y="247614"/>
            <a:ext cx="71977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defTabSz="608013">
              <a:spcBef>
                <a:spcPct val="50000"/>
              </a:spcBef>
            </a:pPr>
            <a:r>
              <a:rPr lang="nl-NL" sz="900" b="1" dirty="0" err="1" smtClean="0">
                <a:solidFill>
                  <a:srgbClr val="BAA879"/>
                </a:solidFill>
              </a:rPr>
              <a:t>Briant</a:t>
            </a:r>
            <a:r>
              <a:rPr lang="nl-NL" sz="900" b="1" dirty="0" smtClean="0">
                <a:solidFill>
                  <a:srgbClr val="BAA879"/>
                </a:solidFill>
              </a:rPr>
              <a:t> College</a:t>
            </a:r>
            <a:endParaRPr lang="nl-NL" sz="900" b="1" dirty="0">
              <a:solidFill>
                <a:srgbClr val="BAA879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  <p:custDataLst>
              <p:tags r:id="rId9"/>
            </p:custDataLst>
          </p:nvPr>
        </p:nvSpPr>
        <p:spPr>
          <a:xfrm>
            <a:off x="986400" y="6446232"/>
            <a:ext cx="73476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BAA879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4"/>
            <p:custDataLst>
              <p:tags r:id="rId10"/>
            </p:custDataLst>
          </p:nvPr>
        </p:nvSpPr>
        <p:spPr>
          <a:xfrm>
            <a:off x="687600" y="6451200"/>
            <a:ext cx="284400" cy="180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800">
                <a:solidFill>
                  <a:srgbClr val="BAA879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Tijdelijke aanduiding voor titel 6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656568" y="684000"/>
            <a:ext cx="7809307" cy="864000"/>
          </a:xfrm>
          <a:custGeom>
            <a:avLst/>
            <a:gdLst>
              <a:gd name="connsiteX0" fmla="*/ 0 w 7776000"/>
              <a:gd name="connsiteY0" fmla="*/ 147003 h 882000"/>
              <a:gd name="connsiteX1" fmla="*/ 147003 w 7776000"/>
              <a:gd name="connsiteY1" fmla="*/ 0 h 882000"/>
              <a:gd name="connsiteX2" fmla="*/ 7628997 w 7776000"/>
              <a:gd name="connsiteY2" fmla="*/ 0 h 882000"/>
              <a:gd name="connsiteX3" fmla="*/ 7776000 w 7776000"/>
              <a:gd name="connsiteY3" fmla="*/ 147003 h 882000"/>
              <a:gd name="connsiteX4" fmla="*/ 7776000 w 7776000"/>
              <a:gd name="connsiteY4" fmla="*/ 734997 h 882000"/>
              <a:gd name="connsiteX5" fmla="*/ 7628997 w 7776000"/>
              <a:gd name="connsiteY5" fmla="*/ 882000 h 882000"/>
              <a:gd name="connsiteX6" fmla="*/ 147003 w 7776000"/>
              <a:gd name="connsiteY6" fmla="*/ 882000 h 882000"/>
              <a:gd name="connsiteX7" fmla="*/ 0 w 7776000"/>
              <a:gd name="connsiteY7" fmla="*/ 734997 h 882000"/>
              <a:gd name="connsiteX8" fmla="*/ 0 w 7776000"/>
              <a:gd name="connsiteY8" fmla="*/ 147003 h 882000"/>
              <a:gd name="connsiteX0" fmla="*/ 0 w 7776000"/>
              <a:gd name="connsiteY0" fmla="*/ 147003 h 902077"/>
              <a:gd name="connsiteX1" fmla="*/ 147003 w 7776000"/>
              <a:gd name="connsiteY1" fmla="*/ 0 h 902077"/>
              <a:gd name="connsiteX2" fmla="*/ 7628997 w 7776000"/>
              <a:gd name="connsiteY2" fmla="*/ 0 h 902077"/>
              <a:gd name="connsiteX3" fmla="*/ 7776000 w 7776000"/>
              <a:gd name="connsiteY3" fmla="*/ 147003 h 902077"/>
              <a:gd name="connsiteX4" fmla="*/ 7776000 w 7776000"/>
              <a:gd name="connsiteY4" fmla="*/ 734997 h 902077"/>
              <a:gd name="connsiteX5" fmla="*/ 7628997 w 7776000"/>
              <a:gd name="connsiteY5" fmla="*/ 882000 h 902077"/>
              <a:gd name="connsiteX6" fmla="*/ 147003 w 7776000"/>
              <a:gd name="connsiteY6" fmla="*/ 882000 h 902077"/>
              <a:gd name="connsiteX7" fmla="*/ 0 w 7776000"/>
              <a:gd name="connsiteY7" fmla="*/ 858822 h 902077"/>
              <a:gd name="connsiteX8" fmla="*/ 0 w 7776000"/>
              <a:gd name="connsiteY8" fmla="*/ 147003 h 902077"/>
              <a:gd name="connsiteX0" fmla="*/ 34795 w 7810795"/>
              <a:gd name="connsiteY0" fmla="*/ 147003 h 902973"/>
              <a:gd name="connsiteX1" fmla="*/ 181798 w 7810795"/>
              <a:gd name="connsiteY1" fmla="*/ 0 h 902973"/>
              <a:gd name="connsiteX2" fmla="*/ 7663792 w 7810795"/>
              <a:gd name="connsiteY2" fmla="*/ 0 h 902973"/>
              <a:gd name="connsiteX3" fmla="*/ 7810795 w 7810795"/>
              <a:gd name="connsiteY3" fmla="*/ 147003 h 902973"/>
              <a:gd name="connsiteX4" fmla="*/ 7810795 w 7810795"/>
              <a:gd name="connsiteY4" fmla="*/ 734997 h 902973"/>
              <a:gd name="connsiteX5" fmla="*/ 7663792 w 7810795"/>
              <a:gd name="connsiteY5" fmla="*/ 882000 h 902973"/>
              <a:gd name="connsiteX6" fmla="*/ 36542 w 7810795"/>
              <a:gd name="connsiteY6" fmla="*/ 884381 h 902973"/>
              <a:gd name="connsiteX7" fmla="*/ 34795 w 7810795"/>
              <a:gd name="connsiteY7" fmla="*/ 858822 h 902973"/>
              <a:gd name="connsiteX8" fmla="*/ 34795 w 7810795"/>
              <a:gd name="connsiteY8" fmla="*/ 147003 h 902973"/>
              <a:gd name="connsiteX0" fmla="*/ 34795 w 7810795"/>
              <a:gd name="connsiteY0" fmla="*/ 147003 h 914032"/>
              <a:gd name="connsiteX1" fmla="*/ 181798 w 7810795"/>
              <a:gd name="connsiteY1" fmla="*/ 0 h 914032"/>
              <a:gd name="connsiteX2" fmla="*/ 7663792 w 7810795"/>
              <a:gd name="connsiteY2" fmla="*/ 0 h 914032"/>
              <a:gd name="connsiteX3" fmla="*/ 7810795 w 7810795"/>
              <a:gd name="connsiteY3" fmla="*/ 147003 h 914032"/>
              <a:gd name="connsiteX4" fmla="*/ 7810795 w 7810795"/>
              <a:gd name="connsiteY4" fmla="*/ 734997 h 914032"/>
              <a:gd name="connsiteX5" fmla="*/ 7663792 w 7810795"/>
              <a:gd name="connsiteY5" fmla="*/ 882000 h 914032"/>
              <a:gd name="connsiteX6" fmla="*/ 36542 w 7810795"/>
              <a:gd name="connsiteY6" fmla="*/ 884381 h 914032"/>
              <a:gd name="connsiteX7" fmla="*/ 34795 w 7810795"/>
              <a:gd name="connsiteY7" fmla="*/ 875491 h 914032"/>
              <a:gd name="connsiteX8" fmla="*/ 34795 w 7810795"/>
              <a:gd name="connsiteY8" fmla="*/ 147003 h 914032"/>
              <a:gd name="connsiteX0" fmla="*/ 35438 w 7811438"/>
              <a:gd name="connsiteY0" fmla="*/ 147003 h 920935"/>
              <a:gd name="connsiteX1" fmla="*/ 182441 w 7811438"/>
              <a:gd name="connsiteY1" fmla="*/ 0 h 920935"/>
              <a:gd name="connsiteX2" fmla="*/ 7664435 w 7811438"/>
              <a:gd name="connsiteY2" fmla="*/ 0 h 920935"/>
              <a:gd name="connsiteX3" fmla="*/ 7811438 w 7811438"/>
              <a:gd name="connsiteY3" fmla="*/ 147003 h 920935"/>
              <a:gd name="connsiteX4" fmla="*/ 7811438 w 7811438"/>
              <a:gd name="connsiteY4" fmla="*/ 734997 h 920935"/>
              <a:gd name="connsiteX5" fmla="*/ 7664435 w 7811438"/>
              <a:gd name="connsiteY5" fmla="*/ 882000 h 920935"/>
              <a:gd name="connsiteX6" fmla="*/ 37185 w 7811438"/>
              <a:gd name="connsiteY6" fmla="*/ 884381 h 920935"/>
              <a:gd name="connsiteX7" fmla="*/ 33057 w 7811438"/>
              <a:gd name="connsiteY7" fmla="*/ 885016 h 920935"/>
              <a:gd name="connsiteX8" fmla="*/ 35438 w 7811438"/>
              <a:gd name="connsiteY8" fmla="*/ 147003 h 920935"/>
              <a:gd name="connsiteX0" fmla="*/ 37165 w 7813165"/>
              <a:gd name="connsiteY0" fmla="*/ 147003 h 885053"/>
              <a:gd name="connsiteX1" fmla="*/ 184168 w 7813165"/>
              <a:gd name="connsiteY1" fmla="*/ 0 h 885053"/>
              <a:gd name="connsiteX2" fmla="*/ 7666162 w 7813165"/>
              <a:gd name="connsiteY2" fmla="*/ 0 h 885053"/>
              <a:gd name="connsiteX3" fmla="*/ 7813165 w 7813165"/>
              <a:gd name="connsiteY3" fmla="*/ 147003 h 885053"/>
              <a:gd name="connsiteX4" fmla="*/ 7813165 w 7813165"/>
              <a:gd name="connsiteY4" fmla="*/ 734997 h 885053"/>
              <a:gd name="connsiteX5" fmla="*/ 7666162 w 7813165"/>
              <a:gd name="connsiteY5" fmla="*/ 882000 h 885053"/>
              <a:gd name="connsiteX6" fmla="*/ 38912 w 7813165"/>
              <a:gd name="connsiteY6" fmla="*/ 884381 h 885053"/>
              <a:gd name="connsiteX7" fmla="*/ 34784 w 7813165"/>
              <a:gd name="connsiteY7" fmla="*/ 885016 h 885053"/>
              <a:gd name="connsiteX8" fmla="*/ 37165 w 7813165"/>
              <a:gd name="connsiteY8" fmla="*/ 147003 h 885053"/>
              <a:gd name="connsiteX0" fmla="*/ 33307 w 7809307"/>
              <a:gd name="connsiteY0" fmla="*/ 147003 h 885016"/>
              <a:gd name="connsiteX1" fmla="*/ 180310 w 7809307"/>
              <a:gd name="connsiteY1" fmla="*/ 0 h 885016"/>
              <a:gd name="connsiteX2" fmla="*/ 7662304 w 7809307"/>
              <a:gd name="connsiteY2" fmla="*/ 0 h 885016"/>
              <a:gd name="connsiteX3" fmla="*/ 7809307 w 7809307"/>
              <a:gd name="connsiteY3" fmla="*/ 147003 h 885016"/>
              <a:gd name="connsiteX4" fmla="*/ 7809307 w 7809307"/>
              <a:gd name="connsiteY4" fmla="*/ 734997 h 885016"/>
              <a:gd name="connsiteX5" fmla="*/ 7662304 w 7809307"/>
              <a:gd name="connsiteY5" fmla="*/ 882000 h 885016"/>
              <a:gd name="connsiteX6" fmla="*/ 35054 w 7809307"/>
              <a:gd name="connsiteY6" fmla="*/ 884381 h 885016"/>
              <a:gd name="connsiteX7" fmla="*/ 30926 w 7809307"/>
              <a:gd name="connsiteY7" fmla="*/ 885016 h 885016"/>
              <a:gd name="connsiteX8" fmla="*/ 33307 w 7809307"/>
              <a:gd name="connsiteY8" fmla="*/ 147003 h 885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09307" h="885016">
                <a:moveTo>
                  <a:pt x="33307" y="147003"/>
                </a:moveTo>
                <a:cubicBezTo>
                  <a:pt x="33307" y="65815"/>
                  <a:pt x="99122" y="0"/>
                  <a:pt x="180310" y="0"/>
                </a:cubicBezTo>
                <a:lnTo>
                  <a:pt x="7662304" y="0"/>
                </a:lnTo>
                <a:cubicBezTo>
                  <a:pt x="7743492" y="0"/>
                  <a:pt x="7809307" y="65815"/>
                  <a:pt x="7809307" y="147003"/>
                </a:cubicBezTo>
                <a:lnTo>
                  <a:pt x="7809307" y="734997"/>
                </a:lnTo>
                <a:cubicBezTo>
                  <a:pt x="7809307" y="816185"/>
                  <a:pt x="7743492" y="882000"/>
                  <a:pt x="7662304" y="882000"/>
                </a:cubicBezTo>
                <a:lnTo>
                  <a:pt x="35054" y="884381"/>
                </a:lnTo>
                <a:cubicBezTo>
                  <a:pt x="-46134" y="884381"/>
                  <a:pt x="40451" y="882861"/>
                  <a:pt x="30926" y="885016"/>
                </a:cubicBezTo>
                <a:cubicBezTo>
                  <a:pt x="31720" y="639012"/>
                  <a:pt x="32513" y="393007"/>
                  <a:pt x="33307" y="147003"/>
                </a:cubicBezTo>
                <a:close/>
              </a:path>
            </a:pathLst>
          </a:custGeom>
          <a:solidFill>
            <a:srgbClr val="D0145A"/>
          </a:solidFill>
        </p:spPr>
        <p:txBody>
          <a:bodyPr vert="horz" lIns="342000" tIns="72000" rIns="252000" bIns="45720" rtlCol="0" anchor="ctr">
            <a:normAutofit/>
          </a:bodyPr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  <p:pic>
        <p:nvPicPr>
          <p:cNvPr id="2" name="Afbeelding 1"/>
          <p:cNvPicPr>
            <a:picLocks/>
          </p:cNvPicPr>
          <p:nvPr>
            <p:custDataLst>
              <p:tags r:id="rId12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013176"/>
            <a:ext cx="2054314" cy="1246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13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3" r:id="rId4"/>
    <p:sldLayoutId id="2147483651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rgbClr val="FFFFF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0" indent="0" algn="l" defTabSz="914400" rtl="0" eaLnBrk="1" latinLnBrk="0" hangingPunct="1">
        <a:lnSpc>
          <a:spcPts val="2300"/>
        </a:lnSpc>
        <a:spcBef>
          <a:spcPts val="0"/>
        </a:spcBef>
        <a:buClr>
          <a:schemeClr val="bg1"/>
        </a:buClr>
        <a:buSzPct val="25000"/>
        <a:buFont typeface="Arial" pitchFamily="34" charset="0"/>
        <a:buChar char="•"/>
        <a:tabLst/>
        <a:defRPr sz="1800" b="1" kern="1200">
          <a:solidFill>
            <a:srgbClr val="D0145A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306000" indent="-288000" algn="l" defTabSz="914400" rtl="0" eaLnBrk="1" latinLnBrk="0" hangingPunct="1">
        <a:lnSpc>
          <a:spcPts val="2300"/>
        </a:lnSpc>
        <a:spcBef>
          <a:spcPts val="0"/>
        </a:spcBef>
        <a:buSzPct val="130000"/>
        <a:buFont typeface="Verdana" pitchFamily="34" charset="0"/>
        <a:buChar char="­"/>
        <a:defRPr sz="1800" b="1" kern="1200">
          <a:solidFill>
            <a:srgbClr val="D0145A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0" indent="0" algn="l" defTabSz="914400" rtl="0" eaLnBrk="1" latinLnBrk="0" hangingPunct="1">
        <a:lnSpc>
          <a:spcPts val="2300"/>
        </a:lnSpc>
        <a:spcBef>
          <a:spcPts val="0"/>
        </a:spcBef>
        <a:buSzPct val="25000"/>
        <a:buFontTx/>
        <a:buBlip>
          <a:blip r:embed="rId14"/>
        </a:buBlip>
        <a:defRPr sz="1800" b="0" i="0" kern="1200">
          <a:solidFill>
            <a:srgbClr val="D0145A"/>
          </a:solidFill>
          <a:latin typeface="Verdana"/>
          <a:ea typeface="Verdana" pitchFamily="34" charset="0"/>
          <a:cs typeface="Verdana"/>
        </a:defRPr>
      </a:lvl3pPr>
      <a:lvl4pPr marL="306000" indent="-252000" algn="l" defTabSz="914400" rtl="0" eaLnBrk="1" latinLnBrk="0" hangingPunct="1">
        <a:lnSpc>
          <a:spcPts val="2300"/>
        </a:lnSpc>
        <a:spcBef>
          <a:spcPts val="0"/>
        </a:spcBef>
        <a:buSzPct val="120000"/>
        <a:buFont typeface="Arial" pitchFamily="34" charset="0"/>
        <a:buChar char="-"/>
        <a:defRPr sz="1800" kern="1200">
          <a:solidFill>
            <a:srgbClr val="D0145A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544513" indent="-279400" algn="l" defTabSz="914400" rtl="0" eaLnBrk="1" latinLnBrk="0" hangingPunct="1">
        <a:lnSpc>
          <a:spcPts val="2300"/>
        </a:lnSpc>
        <a:spcBef>
          <a:spcPts val="0"/>
        </a:spcBef>
        <a:buSzPct val="120000"/>
        <a:buFont typeface="Arial" pitchFamily="34" charset="0"/>
        <a:buChar char="-"/>
        <a:defRPr sz="1600" kern="1200">
          <a:solidFill>
            <a:srgbClr val="D0145A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714375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rgbClr val="2886A3"/>
          </a:solidFill>
          <a:latin typeface="Verdana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0PWlaRUUazQ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0PWlaRUUazQ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el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 smtClean="0"/>
              <a:t>Feiten, meningen en argumenten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6568" y="684000"/>
            <a:ext cx="7809307" cy="4257168"/>
          </a:xfrm>
        </p:spPr>
        <p:txBody>
          <a:bodyPr/>
          <a:lstStyle/>
          <a:p>
            <a:r>
              <a:rPr lang="nl-NL" dirty="0" smtClean="0"/>
              <a:t>Lezen</a:t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meningen, argumenten en conclusie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537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1"/>
            <a:r>
              <a:rPr lang="nl-NL" dirty="0" smtClean="0"/>
              <a:t>Wat meningen, argumenten en conclusies zijn en waaraan je die herkent.</a:t>
            </a:r>
          </a:p>
          <a:p>
            <a:pPr marL="18000" lvl="1" indent="0">
              <a:buNone/>
            </a:pP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het einde van deze les weet je…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8378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nl-NL" dirty="0" smtClean="0"/>
              <a:t>Wat is een mening?</a:t>
            </a:r>
          </a:p>
          <a:p>
            <a:pPr lvl="0"/>
            <a:endParaRPr lang="nl-NL" dirty="0"/>
          </a:p>
          <a:p>
            <a:pPr lvl="1"/>
            <a:r>
              <a:rPr lang="nl-NL" dirty="0" smtClean="0"/>
              <a:t>Een mening (</a:t>
            </a:r>
            <a:r>
              <a:rPr lang="nl-NL" u="sng" dirty="0" smtClean="0"/>
              <a:t>standpunt</a:t>
            </a:r>
            <a:r>
              <a:rPr lang="nl-NL" dirty="0" smtClean="0"/>
              <a:t>) is wat iemand </a:t>
            </a:r>
            <a:r>
              <a:rPr lang="nl-NL" u="sng" dirty="0" smtClean="0"/>
              <a:t>vindt van iets. </a:t>
            </a:r>
            <a:endParaRPr lang="nl-NL" dirty="0" smtClean="0"/>
          </a:p>
          <a:p>
            <a:pPr marL="18000" lvl="1" indent="0">
              <a:buNone/>
            </a:pPr>
            <a:endParaRPr lang="nl-NL" b="0" dirty="0" smtClean="0"/>
          </a:p>
          <a:p>
            <a:pPr marL="18000" lvl="1" indent="0">
              <a:buNone/>
            </a:pPr>
            <a:endParaRPr lang="nl-NL" b="0" dirty="0" smtClean="0"/>
          </a:p>
          <a:p>
            <a:pPr marL="18000" lvl="1" indent="0">
              <a:buNone/>
            </a:pPr>
            <a:r>
              <a:rPr lang="nl-NL" b="0" dirty="0" smtClean="0"/>
              <a:t>Bijvoorbeeld: </a:t>
            </a:r>
          </a:p>
          <a:p>
            <a:pPr marL="18000" lvl="1" indent="0">
              <a:buNone/>
            </a:pPr>
            <a:r>
              <a:rPr lang="nl-NL" b="0" dirty="0" smtClean="0"/>
              <a:t>Wij vinden Nederlands het leukste vak op school, het liefste krijgen we dat vak de hele dag!</a:t>
            </a:r>
          </a:p>
          <a:p>
            <a:pPr marL="18000" lvl="1" indent="0">
              <a:buNone/>
            </a:pPr>
            <a:endParaRPr lang="nl-NL" b="0" dirty="0"/>
          </a:p>
          <a:p>
            <a:pPr marL="18000" lvl="1" indent="0">
              <a:buNone/>
            </a:pPr>
            <a:r>
              <a:rPr lang="nl-NL" dirty="0" smtClean="0"/>
              <a:t>LET OP: Je kunt het ermee </a:t>
            </a:r>
            <a:r>
              <a:rPr lang="nl-NL" u="sng" dirty="0"/>
              <a:t>eens</a:t>
            </a:r>
            <a:r>
              <a:rPr lang="nl-NL" dirty="0"/>
              <a:t> of </a:t>
            </a:r>
            <a:r>
              <a:rPr lang="nl-NL" u="sng" dirty="0"/>
              <a:t>oneens</a:t>
            </a:r>
            <a:r>
              <a:rPr lang="nl-NL" dirty="0"/>
              <a:t> zijn</a:t>
            </a:r>
            <a:r>
              <a:rPr lang="nl-NL" dirty="0" smtClean="0"/>
              <a:t>.</a:t>
            </a:r>
          </a:p>
          <a:p>
            <a:pPr marL="18000" lvl="1" indent="0">
              <a:buNone/>
            </a:pPr>
            <a:endParaRPr lang="nl-NL" b="0" dirty="0"/>
          </a:p>
          <a:p>
            <a:pPr marL="18000" lvl="1" indent="0">
              <a:buNone/>
            </a:pPr>
            <a:r>
              <a:rPr lang="nl-NL" b="0" u="sng" dirty="0" smtClean="0"/>
              <a:t>Je </a:t>
            </a:r>
            <a:r>
              <a:rPr lang="nl-NL" u="sng" dirty="0" smtClean="0"/>
              <a:t>herkent een mening </a:t>
            </a:r>
            <a:r>
              <a:rPr lang="nl-NL" b="0" u="sng" dirty="0" smtClean="0"/>
              <a:t>aan woorden zoals: ik vind… volgens ons…</a:t>
            </a:r>
          </a:p>
          <a:p>
            <a:pPr marL="18000" lvl="1" indent="0">
              <a:buNone/>
            </a:pPr>
            <a:endParaRPr lang="nl-NL" b="0" u="sng" dirty="0"/>
          </a:p>
          <a:p>
            <a:pPr marL="18000" lvl="1" indent="0">
              <a:buNone/>
            </a:pPr>
            <a:endParaRPr lang="nl-NL" b="0" u="sng" dirty="0" smtClean="0"/>
          </a:p>
          <a:p>
            <a:pPr marL="18000" lvl="1" indent="0">
              <a:buNone/>
            </a:pPr>
            <a:endParaRPr lang="nl-NL" b="0" u="sng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Mening</a:t>
            </a: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772816"/>
            <a:ext cx="22860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8130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nl-NL" dirty="0" smtClean="0"/>
              <a:t>Wat is een argument?</a:t>
            </a:r>
          </a:p>
          <a:p>
            <a:pPr lvl="0"/>
            <a:endParaRPr lang="nl-NL" dirty="0"/>
          </a:p>
          <a:p>
            <a:pPr lvl="1"/>
            <a:r>
              <a:rPr lang="nl-NL" dirty="0" smtClean="0"/>
              <a:t>Een argument gebruik je om uit te leggen </a:t>
            </a:r>
            <a:r>
              <a:rPr lang="nl-NL" u="sng" dirty="0" smtClean="0"/>
              <a:t>WAAROM</a:t>
            </a:r>
            <a:r>
              <a:rPr lang="nl-NL" dirty="0" smtClean="0"/>
              <a:t> je iets vindt. </a:t>
            </a:r>
            <a:endParaRPr lang="nl-NL" b="0" dirty="0" smtClean="0"/>
          </a:p>
          <a:p>
            <a:pPr marL="18000" lvl="1" indent="0">
              <a:buNone/>
            </a:pPr>
            <a:endParaRPr lang="nl-NL" b="0" dirty="0" smtClean="0"/>
          </a:p>
          <a:p>
            <a:pPr marL="18000" lvl="1" indent="0">
              <a:buNone/>
            </a:pPr>
            <a:r>
              <a:rPr lang="nl-NL" b="0" dirty="0" smtClean="0"/>
              <a:t>Bijvoorbeeld: </a:t>
            </a:r>
          </a:p>
          <a:p>
            <a:pPr marL="18000" lvl="1" indent="0">
              <a:buNone/>
            </a:pPr>
            <a:r>
              <a:rPr lang="nl-NL" b="0" dirty="0" smtClean="0"/>
              <a:t>Ik vind </a:t>
            </a:r>
            <a:r>
              <a:rPr lang="nl-NL" b="0" dirty="0" err="1" smtClean="0"/>
              <a:t>Fifa</a:t>
            </a:r>
            <a:r>
              <a:rPr lang="nl-NL" b="0" dirty="0" smtClean="0"/>
              <a:t> 17 een gaaf spel, omdat de nieuwe </a:t>
            </a:r>
            <a:r>
              <a:rPr lang="nl-NL" b="0" dirty="0" err="1" smtClean="0"/>
              <a:t>Frostbite</a:t>
            </a:r>
            <a:r>
              <a:rPr lang="nl-NL" b="0" dirty="0" smtClean="0"/>
              <a:t> engine het spel nog echter maakt.</a:t>
            </a:r>
          </a:p>
          <a:p>
            <a:pPr marL="18000" lvl="1" indent="0">
              <a:buNone/>
            </a:pPr>
            <a:endParaRPr lang="nl-NL" b="0" dirty="0"/>
          </a:p>
          <a:p>
            <a:pPr marL="18000" lvl="1" indent="0">
              <a:buNone/>
            </a:pPr>
            <a:r>
              <a:rPr lang="nl-NL" dirty="0" smtClean="0"/>
              <a:t>LET OP: meningen herken je vaak aan woorden zoals: omdat, want, namelijk, immers</a:t>
            </a:r>
            <a:endParaRPr lang="nl-NL" b="0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Argument</a:t>
            </a:r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844824"/>
            <a:ext cx="1800225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Rechte verbindingslijn met pijl 5"/>
          <p:cNvCxnSpPr/>
          <p:nvPr/>
        </p:nvCxnSpPr>
        <p:spPr>
          <a:xfrm flipV="1">
            <a:off x="3131840" y="3789040"/>
            <a:ext cx="1152128" cy="1296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187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nl-NL" dirty="0" smtClean="0"/>
              <a:t>Een schrijver kan:</a:t>
            </a:r>
          </a:p>
          <a:p>
            <a:pPr lvl="0">
              <a:buNone/>
            </a:pPr>
            <a:endParaRPr lang="nl-NL" b="0" dirty="0"/>
          </a:p>
          <a:p>
            <a:pPr marL="285750" indent="-285750"/>
            <a:r>
              <a:rPr lang="nl-NL" b="0" dirty="0" smtClean="0"/>
              <a:t>*Zijn </a:t>
            </a:r>
            <a:r>
              <a:rPr lang="nl-NL" b="0" u="sng" dirty="0" smtClean="0"/>
              <a:t>eigen mening </a:t>
            </a:r>
            <a:r>
              <a:rPr lang="nl-NL" b="0" dirty="0" smtClean="0"/>
              <a:t>geven.</a:t>
            </a:r>
          </a:p>
          <a:p>
            <a:pPr marL="285750" indent="-285750"/>
            <a:r>
              <a:rPr lang="nl-NL" b="0" dirty="0" smtClean="0"/>
              <a:t>*Mening </a:t>
            </a:r>
            <a:r>
              <a:rPr lang="nl-NL" b="0" u="sng" dirty="0" smtClean="0"/>
              <a:t>van anderen </a:t>
            </a:r>
            <a:r>
              <a:rPr lang="nl-NL" b="0" dirty="0" smtClean="0"/>
              <a:t>gebruiken.</a:t>
            </a:r>
          </a:p>
          <a:p>
            <a:pPr marL="285750" indent="-285750"/>
            <a:r>
              <a:rPr lang="nl-NL" b="0" dirty="0" smtClean="0"/>
              <a:t>*De lezer een </a:t>
            </a:r>
            <a:r>
              <a:rPr lang="nl-NL" b="0" u="sng" dirty="0" smtClean="0"/>
              <a:t>eigen mening laten      vormen.</a:t>
            </a:r>
            <a:endParaRPr lang="nl-NL" b="0" u="sng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Argument</a:t>
            </a:r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844824"/>
            <a:ext cx="1800225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2969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576000" y="1749600"/>
            <a:ext cx="8244472" cy="4395600"/>
          </a:xfrm>
        </p:spPr>
        <p:txBody>
          <a:bodyPr/>
          <a:lstStyle/>
          <a:p>
            <a:pPr marL="18000" lvl="1" indent="0">
              <a:buNone/>
            </a:pPr>
            <a:r>
              <a:rPr lang="nl-NL" dirty="0" smtClean="0">
                <a:hlinkClick r:id="rId2"/>
              </a:rPr>
              <a:t>fragment discussie</a:t>
            </a:r>
            <a:endParaRPr lang="nl-NL" dirty="0" smtClean="0"/>
          </a:p>
          <a:p>
            <a:pPr marL="18000" lvl="1" indent="0">
              <a:buNone/>
            </a:pPr>
            <a:endParaRPr lang="nl-NL" dirty="0"/>
          </a:p>
          <a:p>
            <a:pPr marL="18000" lvl="1" indent="0">
              <a:buNone/>
            </a:pPr>
            <a:r>
              <a:rPr lang="nl-NL" dirty="0" smtClean="0"/>
              <a:t>(tot 2:54)</a:t>
            </a:r>
          </a:p>
          <a:p>
            <a:pPr marL="18000" lvl="1" indent="0">
              <a:buNone/>
            </a:pPr>
            <a:endParaRPr lang="nl-NL" dirty="0"/>
          </a:p>
          <a:p>
            <a:pPr marL="360900" lvl="1" indent="-342900">
              <a:buFont typeface="+mj-lt"/>
              <a:buAutoNum type="arabicPeriod"/>
            </a:pPr>
            <a:r>
              <a:rPr lang="nl-NL" dirty="0" smtClean="0"/>
              <a:t>Noteer de twee verschillende meningen die je hoort.</a:t>
            </a:r>
          </a:p>
          <a:p>
            <a:pPr marL="360900" lvl="1" indent="-342900">
              <a:buFont typeface="+mj-lt"/>
              <a:buAutoNum type="arabicPeriod"/>
            </a:pPr>
            <a:endParaRPr lang="nl-NL" dirty="0"/>
          </a:p>
          <a:p>
            <a:pPr marL="360900" lvl="1" indent="-342900">
              <a:buFont typeface="+mj-lt"/>
              <a:buAutoNum type="arabicPeriod"/>
            </a:pPr>
            <a:r>
              <a:rPr lang="nl-NL" dirty="0" smtClean="0"/>
              <a:t>Noteer per mening minstens één argument</a:t>
            </a:r>
          </a:p>
          <a:p>
            <a:pPr marL="360900" lvl="1" indent="-342900">
              <a:buFont typeface="+mj-lt"/>
              <a:buAutoNum type="arabicPeriod"/>
            </a:pPr>
            <a:endParaRPr lang="nl-NL" dirty="0"/>
          </a:p>
          <a:p>
            <a:pPr marL="18000" lvl="1" indent="0">
              <a:buNone/>
            </a:pPr>
            <a:endParaRPr lang="nl-NL" dirty="0" smtClean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Ontopic</a:t>
            </a:r>
            <a:r>
              <a:rPr lang="nl-NL" dirty="0" smtClean="0"/>
              <a:t>: zwaardere straffen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568" y="3947400"/>
            <a:ext cx="5969106" cy="2813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93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35496" y="1749600"/>
            <a:ext cx="8568952" cy="4991768"/>
          </a:xfrm>
        </p:spPr>
        <p:txBody>
          <a:bodyPr/>
          <a:lstStyle/>
          <a:p>
            <a:r>
              <a:rPr lang="nl-NL" dirty="0" smtClean="0"/>
              <a:t>Aan </a:t>
            </a:r>
            <a:r>
              <a:rPr lang="nl-NL" u="sng" dirty="0" smtClean="0"/>
              <a:t>het eind </a:t>
            </a:r>
            <a:r>
              <a:rPr lang="nl-NL" dirty="0" smtClean="0"/>
              <a:t>van een tekst/discussie: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Conclusie</a:t>
            </a:r>
            <a:endParaRPr lang="nl-NL" dirty="0"/>
          </a:p>
        </p:txBody>
      </p:sp>
      <p:sp>
        <p:nvSpPr>
          <p:cNvPr id="6" name="PIJL-OMLAAG 5"/>
          <p:cNvSpPr/>
          <p:nvPr/>
        </p:nvSpPr>
        <p:spPr>
          <a:xfrm>
            <a:off x="4211960" y="2204864"/>
            <a:ext cx="432048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/>
          <p:cNvSpPr txBox="1"/>
          <p:nvPr/>
        </p:nvSpPr>
        <p:spPr>
          <a:xfrm>
            <a:off x="3275856" y="2996952"/>
            <a:ext cx="2304256" cy="8848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nl-NL" sz="1400" dirty="0" smtClean="0">
                <a:latin typeface="Verdana"/>
                <a:cs typeface="Verdana"/>
              </a:rPr>
              <a:t>Soms een conclusie. Bij een tekst vaak wel. Bij een gesprek soms.</a:t>
            </a:r>
            <a:endParaRPr lang="nl-NL" sz="1400" dirty="0" smtClean="0">
              <a:latin typeface="Verdana"/>
              <a:cs typeface="Verdana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7132" y="4279739"/>
            <a:ext cx="3476625" cy="1314450"/>
          </a:xfrm>
          <a:prstGeom prst="rect">
            <a:avLst/>
          </a:prstGeom>
        </p:spPr>
      </p:pic>
      <p:sp>
        <p:nvSpPr>
          <p:cNvPr id="9" name="PIJL-OMLAAG 8"/>
          <p:cNvSpPr/>
          <p:nvPr/>
        </p:nvSpPr>
        <p:spPr>
          <a:xfrm rot="5400000">
            <a:off x="2608140" y="3176972"/>
            <a:ext cx="432048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165834" y="3033471"/>
            <a:ext cx="2304256" cy="1474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nl-NL" sz="1400" dirty="0" smtClean="0">
                <a:latin typeface="Verdana"/>
                <a:cs typeface="Verdana"/>
              </a:rPr>
              <a:t>Meestal herken je een conclusie aan de woorden: </a:t>
            </a:r>
            <a:r>
              <a:rPr lang="nl-NL" sz="1400" i="1" u="sng" dirty="0" smtClean="0">
                <a:latin typeface="Verdana"/>
                <a:cs typeface="Verdana"/>
              </a:rPr>
              <a:t>dus, al met al, concluderend, dat betekent dus….</a:t>
            </a:r>
            <a:endParaRPr lang="nl-NL" sz="1400" i="1" u="sng" dirty="0" smtClean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79475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576000" y="1749600"/>
            <a:ext cx="7812424" cy="1887880"/>
          </a:xfrm>
        </p:spPr>
        <p:txBody>
          <a:bodyPr>
            <a:normAutofit fontScale="85000" lnSpcReduction="10000"/>
          </a:bodyPr>
          <a:lstStyle/>
          <a:p>
            <a:pPr marL="18000" lvl="1" indent="0">
              <a:buNone/>
            </a:pPr>
            <a:r>
              <a:rPr lang="nl-NL" dirty="0" smtClean="0">
                <a:hlinkClick r:id="rId2"/>
              </a:rPr>
              <a:t>fragment discussie</a:t>
            </a:r>
            <a:endParaRPr lang="nl-NL" dirty="0" smtClean="0"/>
          </a:p>
          <a:p>
            <a:pPr marL="18000" lvl="1" indent="0">
              <a:buNone/>
            </a:pPr>
            <a:endParaRPr lang="nl-NL" dirty="0"/>
          </a:p>
          <a:p>
            <a:pPr marL="18000" lvl="1" indent="0">
              <a:buNone/>
            </a:pPr>
            <a:r>
              <a:rPr lang="nl-NL" dirty="0" smtClean="0"/>
              <a:t>(tot vanaf 9:00m tot eind)</a:t>
            </a:r>
          </a:p>
          <a:p>
            <a:pPr marL="18000" lvl="1" indent="0">
              <a:buNone/>
            </a:pPr>
            <a:endParaRPr lang="nl-NL" dirty="0"/>
          </a:p>
          <a:p>
            <a:pPr marL="360900" lvl="1" indent="-342900">
              <a:buFont typeface="+mj-lt"/>
              <a:buAutoNum type="arabicPeriod"/>
            </a:pPr>
            <a:r>
              <a:rPr lang="nl-NL" dirty="0" smtClean="0"/>
              <a:t>Wordt er een conclusie getrokken aan het eind van de discussie?</a:t>
            </a:r>
          </a:p>
          <a:p>
            <a:pPr marL="360900" lvl="1" indent="-342900">
              <a:buFont typeface="+mj-lt"/>
              <a:buAutoNum type="arabicPeriod"/>
            </a:pPr>
            <a:r>
              <a:rPr lang="nl-NL" dirty="0" smtClean="0"/>
              <a:t>Waarom wel/niet?</a:t>
            </a:r>
          </a:p>
          <a:p>
            <a:pPr marL="18000" lvl="1" indent="0">
              <a:buNone/>
            </a:pPr>
            <a:endParaRPr lang="nl-NL" dirty="0" smtClean="0"/>
          </a:p>
          <a:p>
            <a:pPr marL="360900" lvl="1" indent="-342900">
              <a:buFont typeface="+mj-lt"/>
              <a:buAutoNum type="arabicPeriod"/>
            </a:pPr>
            <a:endParaRPr lang="nl-NL" dirty="0"/>
          </a:p>
          <a:p>
            <a:pPr marL="18000" lvl="1" indent="0">
              <a:buNone/>
            </a:pPr>
            <a:endParaRPr lang="nl-NL" dirty="0" smtClean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Ontopic</a:t>
            </a:r>
            <a:r>
              <a:rPr lang="nl-NL" dirty="0" smtClean="0"/>
              <a:t>: zwaardere straffen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145" y="3727174"/>
            <a:ext cx="5969106" cy="2813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47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Welke feiten, meningen en argumenten zie je in deze tekst?</a:t>
            </a:r>
            <a:endParaRPr lang="nl-NL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3"/>
          </p:nvPr>
        </p:nvSpPr>
        <p:spPr>
          <a:xfrm>
            <a:off x="611560" y="1844824"/>
            <a:ext cx="8420472" cy="5112568"/>
          </a:xfrm>
        </p:spPr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16832"/>
            <a:ext cx="2253776" cy="4517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1360" y="2420888"/>
            <a:ext cx="3517242" cy="1854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002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JABLOON" val="Standaard"/>
  <p:tag name="BEDRIJFID" val="7"/>
  <p:tag name="BEDRIJF" val="Centrale Diensten"/>
  <p:tag name="AUTEUR1EMAIL" val="h.vanhartingsveldt@deonderwijsspecialisten.nl"/>
  <p:tag name="AUTEUR1FUNCTIE" val="Medewerker Pr &amp; Communicatie"/>
  <p:tag name="TAAL" val="Nederlands"/>
  <p:tag name="TITELAUTEURS" val="0"/>
  <p:tag name="AUTEUR1" val="Hester van Hartingsveldt"/>
  <p:tag name="VIEWOFFICEVERSIE" val="2012.1.6.12160"/>
  <p:tag name="TITEL" val="En de naam is...."/>
  <p:tag name="DATUM" val="41375,5533795486"/>
  <p:tag name="DATUMTEKST" val="11-4-20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TEKST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DRESREGEL" val="Voetteks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Presentatietite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PaginaNumme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LogoVervolgDi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heme/theme1.xml><?xml version="1.0" encoding="utf-8"?>
<a:theme xmlns:a="http://schemas.openxmlformats.org/drawingml/2006/main" name="Briant Colleg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lnSpc>
            <a:spcPts val="2300"/>
          </a:lnSpc>
          <a:defRPr sz="1200" dirty="0" smtClean="0">
            <a:solidFill>
              <a:schemeClr val="bg1"/>
            </a:solidFill>
            <a:latin typeface="Verdana"/>
            <a:cs typeface="Verdan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Briant College</Template>
  <TotalTime>0</TotalTime>
  <Words>294</Words>
  <Application>Microsoft Office PowerPoint</Application>
  <PresentationFormat>Diavoorstelling (4:3)</PresentationFormat>
  <Paragraphs>61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Verdana</vt:lpstr>
      <vt:lpstr>Briant College</vt:lpstr>
      <vt:lpstr>Lezen  meningen, argumenten en conclusie</vt:lpstr>
      <vt:lpstr>Aan het einde van deze les weet je…</vt:lpstr>
      <vt:lpstr>Mening</vt:lpstr>
      <vt:lpstr>Argument</vt:lpstr>
      <vt:lpstr>Argument</vt:lpstr>
      <vt:lpstr>Ontopic: zwaardere straffen</vt:lpstr>
      <vt:lpstr>Conclusie</vt:lpstr>
      <vt:lpstr>Ontopic: zwaardere straffen</vt:lpstr>
      <vt:lpstr>Welke feiten, meningen en argumenten zie je in deze tekst?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2015-03-20T12:56:43Z</dcterms:created>
  <dcterms:modified xsi:type="dcterms:W3CDTF">2017-03-05T10:02:00Z</dcterms:modified>
</cp:coreProperties>
</file>