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9" r:id="rId5"/>
    <p:sldId id="266" r:id="rId6"/>
    <p:sldId id="273" r:id="rId7"/>
    <p:sldId id="27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BC8FA-434A-4C06-8468-72ED89BDA4C0}" type="datetimeFigureOut">
              <a:rPr lang="nl-NL" smtClean="0"/>
              <a:t>12-4-2016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Meewerkendvoorswerpzin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Bijzin als zinsdeel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7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een </a:t>
            </a:r>
            <a:r>
              <a:rPr lang="nl-NL" dirty="0" err="1" smtClean="0"/>
              <a:t>meewerkendvoorwerpszin</a:t>
            </a:r>
            <a:r>
              <a:rPr lang="nl-NL" dirty="0" smtClean="0"/>
              <a:t> is </a:t>
            </a:r>
            <a:r>
              <a:rPr lang="nl-NL" dirty="0" smtClean="0"/>
              <a:t>en hoe je die herkent</a:t>
            </a:r>
            <a:r>
              <a:rPr lang="nl-NL" dirty="0" smtClean="0"/>
              <a:t>.</a:t>
            </a:r>
          </a:p>
          <a:p>
            <a:r>
              <a:rPr lang="nl-NL" dirty="0" smtClean="0"/>
              <a:t>Met welke </a:t>
            </a:r>
            <a:r>
              <a:rPr lang="nl-NL" dirty="0"/>
              <a:t>woorden een </a:t>
            </a:r>
            <a:r>
              <a:rPr lang="nl-NL" dirty="0" err="1" smtClean="0"/>
              <a:t>meewerkendvoorwerpszin</a:t>
            </a:r>
            <a:r>
              <a:rPr lang="nl-NL" dirty="0" smtClean="0"/>
              <a:t> </a:t>
            </a:r>
            <a:r>
              <a:rPr lang="nl-NL" dirty="0" smtClean="0"/>
              <a:t>meestal begint.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414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Even herhalen wat we geleerd hebben: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Enkelvoudige zin: </a:t>
            </a:r>
            <a:r>
              <a:rPr lang="nl-NL" dirty="0" smtClean="0"/>
              <a:t>zin met </a:t>
            </a:r>
            <a:r>
              <a:rPr lang="nl-NL" sz="3200" u="sng" dirty="0" smtClean="0"/>
              <a:t>1</a:t>
            </a:r>
            <a:r>
              <a:rPr lang="nl-NL" dirty="0" smtClean="0"/>
              <a:t> 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Samengestelde zin: </a:t>
            </a:r>
            <a:r>
              <a:rPr lang="nl-NL" dirty="0" smtClean="0"/>
              <a:t>zin met meer dan </a:t>
            </a:r>
            <a:r>
              <a:rPr lang="nl-NL" sz="3200" u="sng" dirty="0" smtClean="0"/>
              <a:t>1 </a:t>
            </a:r>
            <a:r>
              <a:rPr lang="nl-NL" dirty="0" smtClean="0"/>
              <a:t>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Hoofdzin: </a:t>
            </a:r>
            <a:r>
              <a:rPr lang="nl-NL" dirty="0" smtClean="0"/>
              <a:t>het onderwerp en persoonsvorm staan naast elkaar.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Bijzin: </a:t>
            </a:r>
            <a:r>
              <a:rPr lang="nl-NL" dirty="0" smtClean="0"/>
              <a:t>tussen het onderwerp en persoonsvorm </a:t>
            </a:r>
            <a:r>
              <a:rPr lang="nl-NL" u="sng" dirty="0" smtClean="0"/>
              <a:t>kunnen</a:t>
            </a:r>
            <a:r>
              <a:rPr lang="nl-NL" dirty="0" smtClean="0"/>
              <a:t> ook andere zinsdelen staan.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Onderschikking:</a:t>
            </a:r>
            <a:r>
              <a:rPr lang="nl-NL" dirty="0" smtClean="0"/>
              <a:t> een samengestelde zin die bestaat uit een hoofd- en bijzin.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Nevenschikking:</a:t>
            </a:r>
            <a:r>
              <a:rPr lang="nl-NL" dirty="0" smtClean="0"/>
              <a:t> een samengestelde zin die bestaat uit twee of meer hoofdzinnen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0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meewerkendvoorwerpzin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is </a:t>
            </a:r>
            <a:r>
              <a:rPr lang="nl-NL" dirty="0" smtClean="0">
                <a:solidFill>
                  <a:srgbClr val="FF0000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ONDERDEEL </a:t>
            </a:r>
            <a:r>
              <a:rPr lang="nl-NL" dirty="0" smtClean="0"/>
              <a:t>(zinsdeel)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u="sng" dirty="0" smtClean="0"/>
              <a:t>Wat is </a:t>
            </a:r>
            <a:r>
              <a:rPr lang="nl-NL" u="sng" dirty="0" smtClean="0"/>
              <a:t>een </a:t>
            </a:r>
            <a:r>
              <a:rPr lang="nl-NL" u="sng" dirty="0" err="1" smtClean="0">
                <a:solidFill>
                  <a:srgbClr val="FF0000"/>
                </a:solidFill>
              </a:rPr>
              <a:t>meewerkendvoorwerpszin</a:t>
            </a:r>
            <a:r>
              <a:rPr lang="nl-NL" dirty="0" smtClean="0"/>
              <a:t> </a:t>
            </a:r>
            <a:r>
              <a:rPr lang="nl-NL" u="sng" dirty="0" smtClean="0">
                <a:solidFill>
                  <a:srgbClr val="FF0000"/>
                </a:solidFill>
              </a:rPr>
              <a:t>?</a:t>
            </a:r>
            <a:endParaRPr lang="nl-NL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u="sng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 err="1" smtClean="0">
                <a:solidFill>
                  <a:srgbClr val="FF0000"/>
                </a:solidFill>
              </a:rPr>
              <a:t>meewerkendvoorwerpszin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is 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die het </a:t>
            </a:r>
            <a:r>
              <a:rPr lang="nl-NL" dirty="0" smtClean="0">
                <a:solidFill>
                  <a:srgbClr val="FF0000"/>
                </a:solidFill>
              </a:rPr>
              <a:t>meewerkend voorwerp </a:t>
            </a:r>
            <a:r>
              <a:rPr lang="nl-NL" dirty="0" smtClean="0"/>
              <a:t>is bij de hoofdzin.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Een </a:t>
            </a:r>
            <a:r>
              <a:rPr lang="nl-NL" dirty="0" err="1" smtClean="0">
                <a:solidFill>
                  <a:srgbClr val="FF0000"/>
                </a:solidFill>
              </a:rPr>
              <a:t>meewerkendvoorwerpszin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begint </a:t>
            </a:r>
            <a:r>
              <a:rPr lang="nl-NL" dirty="0" smtClean="0"/>
              <a:t>meestal met de </a:t>
            </a:r>
            <a:r>
              <a:rPr lang="nl-NL" dirty="0" smtClean="0"/>
              <a:t>woorden </a:t>
            </a:r>
            <a:r>
              <a:rPr lang="nl-NL" dirty="0" smtClean="0">
                <a:solidFill>
                  <a:srgbClr val="FF0000"/>
                </a:solidFill>
              </a:rPr>
              <a:t>aan/voor/wie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2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gezegdezin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Wie het nu nog niet begrijpt, leg ik het met liefde nog eens uit.</a:t>
            </a:r>
            <a:endParaRPr lang="nl-NL" dirty="0" smtClean="0"/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Ontleed </a:t>
            </a:r>
            <a:r>
              <a:rPr lang="nl-NL" u="sng" dirty="0" smtClean="0"/>
              <a:t>altijd eerst de hoofdzin en bepaal dan de functie van de bijzin</a:t>
            </a:r>
            <a:r>
              <a:rPr lang="nl-NL" u="sng" dirty="0" smtClean="0"/>
              <a:t>!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Leg= </a:t>
            </a:r>
            <a:r>
              <a:rPr lang="nl-NL" dirty="0" smtClean="0">
                <a:solidFill>
                  <a:srgbClr val="FF0000"/>
                </a:solidFill>
              </a:rPr>
              <a:t>pv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ik= </a:t>
            </a:r>
            <a:r>
              <a:rPr lang="nl-NL" dirty="0" smtClean="0">
                <a:solidFill>
                  <a:srgbClr val="FF0000"/>
                </a:solidFill>
              </a:rPr>
              <a:t>ow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Leg uit= </a:t>
            </a:r>
            <a:r>
              <a:rPr lang="nl-NL" dirty="0" err="1" smtClean="0">
                <a:solidFill>
                  <a:srgbClr val="FF0000"/>
                </a:solidFill>
              </a:rPr>
              <a:t>wg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Het= </a:t>
            </a:r>
            <a:r>
              <a:rPr lang="nl-NL" dirty="0" smtClean="0">
                <a:solidFill>
                  <a:srgbClr val="FF0000"/>
                </a:solidFill>
              </a:rPr>
              <a:t>lv</a:t>
            </a:r>
          </a:p>
          <a:p>
            <a:pPr marL="0" indent="0">
              <a:buNone/>
            </a:pPr>
            <a:r>
              <a:rPr lang="nl-NL" dirty="0" smtClean="0"/>
              <a:t>Wie het nu nog niet begrijpt= </a:t>
            </a:r>
            <a:r>
              <a:rPr lang="nl-NL" dirty="0" err="1" smtClean="0">
                <a:solidFill>
                  <a:srgbClr val="FF0000"/>
                </a:solidFill>
              </a:rPr>
              <a:t>meewerkendvoorwerpszin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4644008" y="1982057"/>
            <a:ext cx="1440160" cy="243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763688" y="1982057"/>
            <a:ext cx="936104" cy="248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zijn hier de </a:t>
            </a:r>
            <a:r>
              <a:rPr lang="nl-NL" dirty="0" err="1" smtClean="0"/>
              <a:t>meewerkendvoorwerpszinnen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 verkopen hier geen sigaretten aan wie nog geen achttien is.</a:t>
            </a:r>
          </a:p>
          <a:p>
            <a:endParaRPr lang="nl-NL" dirty="0"/>
          </a:p>
          <a:p>
            <a:r>
              <a:rPr lang="nl-NL" dirty="0" smtClean="0"/>
              <a:t>Wie van deze muziek houdt, verwijs ik door naar muzieklokaal.</a:t>
            </a:r>
          </a:p>
          <a:p>
            <a:endParaRPr lang="nl-NL" dirty="0"/>
          </a:p>
          <a:p>
            <a:r>
              <a:rPr lang="nl-NL" dirty="0" smtClean="0"/>
              <a:t>Aan iedereen die het maar wilde horen, vertelde hij het grapje.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550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zijn hier de </a:t>
            </a:r>
            <a:r>
              <a:rPr lang="nl-NL" dirty="0" err="1" smtClean="0"/>
              <a:t>meewerkendvoorwerpszinnen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 verkopen hier geen sigaretten </a:t>
            </a:r>
            <a:r>
              <a:rPr lang="nl-NL" dirty="0" smtClean="0">
                <a:solidFill>
                  <a:srgbClr val="FF0000"/>
                </a:solidFill>
              </a:rPr>
              <a:t>aan wie nog geen achttien is.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Wie van deze muziek houdt, </a:t>
            </a:r>
            <a:r>
              <a:rPr lang="nl-NL" dirty="0" smtClean="0"/>
              <a:t>verwijs ik door naar muzieklokaal.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Aan iedereen die het maar wilde horen</a:t>
            </a:r>
            <a:r>
              <a:rPr lang="nl-NL" dirty="0" smtClean="0"/>
              <a:t>, vertelde hij het grapje.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541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330</TotalTime>
  <Words>285</Words>
  <Application>Microsoft Office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Civiel</vt:lpstr>
      <vt:lpstr>Bijzin als zinsdeel</vt:lpstr>
      <vt:lpstr>Aan het einde van deze les weet je</vt:lpstr>
      <vt:lpstr>Even herhalen wat we geleerd hebben:</vt:lpstr>
      <vt:lpstr>meewerkendvoorwerpzin</vt:lpstr>
      <vt:lpstr>gezegdezin</vt:lpstr>
      <vt:lpstr>Wat zijn hier de meewerkendvoorwerpszinnen?</vt:lpstr>
      <vt:lpstr>Wat zijn hier de meewerkendvoorwerpszinnen?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Enkelvoudige en samengestelde zinnen</dc:title>
  <dc:creator>Vrancken, Remco</dc:creator>
  <cp:lastModifiedBy>Vrancken, Remco</cp:lastModifiedBy>
  <cp:revision>46</cp:revision>
  <dcterms:created xsi:type="dcterms:W3CDTF">2014-04-19T10:34:32Z</dcterms:created>
  <dcterms:modified xsi:type="dcterms:W3CDTF">2016-04-12T12:53:52Z</dcterms:modified>
</cp:coreProperties>
</file>