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56" autoAdjust="0"/>
  </p:normalViewPr>
  <p:slideViewPr>
    <p:cSldViewPr showGuides="1">
      <p:cViewPr>
        <p:scale>
          <a:sx n="71" d="100"/>
          <a:sy n="71" d="100"/>
        </p:scale>
        <p:origin x="-165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1024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1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6600" cy="531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1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6600" cy="531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7851E07-0CAC-4949-8E85-648E1BB44B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381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33F97E1F-2738-48A2-927A-848700670463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F760F338-56EA-4354-8257-B4DB97ADA57E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2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dirty="0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692871E4-771C-48C8-95DB-E7F5F6DD71C1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21E71B2D-16EA-432F-8152-87445F34190A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88F3C7E3-003F-465B-BD01-CEBE297407AE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B5A000BB-0E53-4D25-90CA-E4B2C4E590A2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6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8DE192A2-CE54-45C4-B583-9B2A55AB167D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7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93D619DD-EC56-4A15-942E-E15B096EC522}" type="slidenum">
              <a:rPr lang="nl-NL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8</a:t>
            </a:fld>
            <a:endParaRPr lang="nl-N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A6B13-066F-4EF8-87FD-1DF91C9EDC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67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F9380-AE24-4C3B-A616-C8181D8A50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99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2039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2039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420F2-7DCF-4EF2-A420-7DF46D46AA4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589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0D3EE-8CE2-4848-81E2-DA6A3880C5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51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38522-0CC0-4405-A382-651DEFCE56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B7EC0-C75D-4CF3-B636-5B19F5075EA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58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6100" cy="473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11738" y="1768475"/>
            <a:ext cx="4357687" cy="473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4DA3-CAF7-41E1-B175-8C2F00F963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42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DF6EA-C5F2-4583-A537-FE278BFD81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09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DF870-1E6E-4D94-81A4-CD25BF31705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46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78E1-56ED-45C4-81AF-0417811EB7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35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C61A-8EA2-492A-B179-24479887CD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07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7700-B275-490F-804C-34116434A8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89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6187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4738" cy="51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0CE82BC-DA72-46BD-970F-FCD4ED8C9E5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263650"/>
          </a:xfrm>
        </p:spPr>
        <p:txBody>
          <a:bodyPr/>
          <a:lstStyle/>
          <a:p>
            <a:pPr eaLnBrk="1"/>
            <a:endParaRPr lang="nl-NL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19422" y="2051645"/>
            <a:ext cx="8869362" cy="2664296"/>
          </a:xfrm>
        </p:spPr>
        <p:txBody>
          <a:bodyPr anchor="ctr"/>
          <a:lstStyle/>
          <a:p>
            <a:pPr indent="-341313" algn="ctr" eaLnBrk="1">
              <a:spcAft>
                <a:spcPct val="0"/>
              </a:spcAft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sz="3600" b="1" dirty="0" smtClean="0">
                <a:latin typeface="Calibri" pitchFamily="34" charset="0"/>
              </a:rPr>
              <a:t>Hoofdstuk 5</a:t>
            </a:r>
          </a:p>
          <a:p>
            <a:pPr indent="-341313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sz="3600" b="1" dirty="0" smtClean="0">
                <a:latin typeface="Calibri" pitchFamily="34" charset="0"/>
              </a:rPr>
              <a:t>Grammatica zinsdelen</a:t>
            </a:r>
          </a:p>
          <a:p>
            <a:pPr indent="-341313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 smtClean="0">
              <a:latin typeface="Calibri" pitchFamily="34" charset="0"/>
            </a:endParaRPr>
          </a:p>
          <a:p>
            <a:pPr indent="-341313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 smtClean="0"/>
          </a:p>
          <a:p>
            <a:pPr indent="-341313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 smtClean="0"/>
          </a:p>
        </p:txBody>
      </p:sp>
      <p:sp>
        <p:nvSpPr>
          <p:cNvPr id="2053" name="Tekstvak 5"/>
          <p:cNvSpPr txBox="1">
            <a:spLocks noChangeArrowheads="1"/>
          </p:cNvSpPr>
          <p:nvPr/>
        </p:nvSpPr>
        <p:spPr bwMode="auto">
          <a:xfrm>
            <a:off x="143768" y="7164388"/>
            <a:ext cx="9865096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hangingPunct="1"/>
            <a:r>
              <a:rPr lang="en-US" sz="1200" dirty="0">
                <a:solidFill>
                  <a:srgbClr val="A6A6A6"/>
                </a:solidFill>
                <a:cs typeface="Arial" charset="0"/>
              </a:rPr>
              <a:t>	  	</a:t>
            </a:r>
            <a:r>
              <a:rPr lang="en-US" sz="1200" dirty="0" smtClean="0">
                <a:solidFill>
                  <a:srgbClr val="A6A6A6"/>
                </a:solidFill>
                <a:cs typeface="Arial" charset="0"/>
              </a:rPr>
              <a:t>								</a:t>
            </a:r>
            <a:endParaRPr lang="nl-NL" sz="120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024088" y="4124052"/>
            <a:ext cx="7632848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Meewerkend voorwerp</a:t>
            </a:r>
          </a:p>
          <a:p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15776" y="1076027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Zinsdelen benoemen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808" y="2059458"/>
            <a:ext cx="9073008" cy="43846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 smtClean="0"/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Weet je nog hoe het moet? Waar begin je mee?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77849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Stappenplan zinsdelen benoemen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824" y="1699418"/>
            <a:ext cx="8869362" cy="4960739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 smtClean="0"/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Zo ziet het stappenplan eruit:</a:t>
            </a:r>
            <a:br>
              <a:rPr lang="nl-NL" sz="2400" dirty="0" smtClean="0">
                <a:latin typeface="Calibri" pitchFamily="34" charset="0"/>
              </a:rPr>
            </a:br>
            <a:endParaRPr lang="nl-NL" sz="2400" dirty="0" smtClean="0">
              <a:latin typeface="Calibri" pitchFamily="34" charset="0"/>
            </a:endParaRPr>
          </a:p>
          <a:p>
            <a:pPr marL="431800" indent="-322263" eaLnBrk="1">
              <a:buFont typeface="Times New Roman" pitchFamily="18" charset="0"/>
              <a:buAutoNum type="arabicParenR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Zoek de </a:t>
            </a:r>
            <a:r>
              <a:rPr lang="nl-NL" sz="2400" b="1" i="1" dirty="0" smtClean="0">
                <a:latin typeface="Calibri" pitchFamily="34" charset="0"/>
              </a:rPr>
              <a:t>persoonsvorm</a:t>
            </a:r>
          </a:p>
          <a:p>
            <a:pPr marL="431800" indent="-322263" eaLnBrk="1">
              <a:buFont typeface="Times New Roman" pitchFamily="18" charset="0"/>
              <a:buAutoNum type="arabicParenR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Doe de </a:t>
            </a:r>
            <a:r>
              <a:rPr lang="nl-NL" sz="2400" b="1" i="1" dirty="0" smtClean="0">
                <a:latin typeface="Calibri" pitchFamily="34" charset="0"/>
              </a:rPr>
              <a:t>zinsdeelproef;  kijk of een woord/woordgroep voor de pv kan staan</a:t>
            </a:r>
          </a:p>
          <a:p>
            <a:pPr marL="431800" indent="-322263" eaLnBrk="1">
              <a:buFont typeface="Times New Roman" pitchFamily="18" charset="0"/>
              <a:buAutoNum type="arabicParenR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Zoek het </a:t>
            </a:r>
            <a:r>
              <a:rPr lang="nl-NL" sz="2400" b="1" i="1" dirty="0" smtClean="0">
                <a:latin typeface="Calibri" pitchFamily="34" charset="0"/>
              </a:rPr>
              <a:t>onderwerp</a:t>
            </a:r>
          </a:p>
          <a:p>
            <a:pPr marL="431800" indent="-322263" eaLnBrk="1">
              <a:buFont typeface="Times New Roman" pitchFamily="18" charset="0"/>
              <a:buAutoNum type="arabicParenR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Benoem het </a:t>
            </a:r>
            <a:r>
              <a:rPr lang="nl-NL" sz="2400" b="1" i="1" dirty="0" smtClean="0">
                <a:latin typeface="Calibri" pitchFamily="34" charset="0"/>
              </a:rPr>
              <a:t>gezegde</a:t>
            </a:r>
          </a:p>
          <a:p>
            <a:pPr marL="431800" indent="-322263" eaLnBrk="1">
              <a:buFont typeface="Times New Roman" pitchFamily="18" charset="0"/>
              <a:buAutoNum type="arabicParenR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Zoek het </a:t>
            </a:r>
            <a:r>
              <a:rPr lang="nl-NL" sz="2400" b="1" i="1" dirty="0" smtClean="0">
                <a:latin typeface="Calibri" pitchFamily="34" charset="0"/>
              </a:rPr>
              <a:t>lijdend voorwerp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287784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Wat valt je op?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816" y="1691605"/>
            <a:ext cx="8293298" cy="43846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 smtClean="0"/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dirty="0" smtClean="0">
                <a:latin typeface="Calibri" pitchFamily="34" charset="0"/>
              </a:rPr>
              <a:t>Maak een zin met de volgende werkwoorden:</a:t>
            </a: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400" i="1" dirty="0">
              <a:latin typeface="Calibri" pitchFamily="34" charset="0"/>
            </a:endParaRP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Geven</a:t>
            </a: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Vertellen</a:t>
            </a: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Doneren</a:t>
            </a: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400" i="1" dirty="0">
              <a:latin typeface="Calibri" pitchFamily="34" charset="0"/>
            </a:endParaRP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i="1" dirty="0" smtClean="0">
                <a:latin typeface="Calibri" pitchFamily="34" charset="0"/>
              </a:rPr>
              <a:t>Ontleed samen met een klasgenoot jouw zinnen. Het zinsdeel</a:t>
            </a: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i="1" dirty="0" smtClean="0">
                <a:latin typeface="Calibri" pitchFamily="34" charset="0"/>
              </a:rPr>
              <a:t>dat je  (nog) niet kan benoemen laat je open!</a:t>
            </a:r>
            <a:endParaRPr lang="nl-NL" sz="2400" b="1" i="1" dirty="0" smtClean="0">
              <a:latin typeface="Calibri" pitchFamily="34" charset="0"/>
            </a:endParaRPr>
          </a:p>
          <a:p>
            <a:pPr marL="431800" indent="-322263" eaLnBrk="1"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400" b="1" i="1" dirty="0" smtClean="0">
              <a:latin typeface="Calibri" pitchFamily="34" charset="0"/>
            </a:endParaRPr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200" i="1" dirty="0" smtClean="0"/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2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Meewerkend voorwerp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816" y="1915442"/>
            <a:ext cx="8869362" cy="43846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dirty="0" smtClean="0">
                <a:latin typeface="Calibri" pitchFamily="34" charset="0"/>
              </a:rPr>
              <a:t/>
            </a:r>
            <a:br>
              <a:rPr lang="nl-NL" sz="2400" b="1" dirty="0" smtClean="0">
                <a:latin typeface="Calibri" pitchFamily="34" charset="0"/>
              </a:rPr>
            </a:br>
            <a:endParaRPr lang="nl-NL" sz="2400" b="1" dirty="0" smtClean="0">
              <a:latin typeface="Calibri" pitchFamily="34" charset="0"/>
            </a:endParaRP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Als het goed is heb je in iedere zin een </a:t>
            </a:r>
            <a:r>
              <a:rPr lang="nl-NL" sz="2400" b="1" dirty="0" smtClean="0">
                <a:latin typeface="Calibri" pitchFamily="34" charset="0"/>
              </a:rPr>
              <a:t>MEEWERKEND VOORWERP.</a:t>
            </a: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Als er in een zin </a:t>
            </a:r>
            <a:r>
              <a:rPr lang="nl-NL" sz="2400" b="1" dirty="0" smtClean="0">
                <a:latin typeface="Calibri" pitchFamily="34" charset="0"/>
              </a:rPr>
              <a:t>iets</a:t>
            </a:r>
            <a:r>
              <a:rPr lang="nl-NL" sz="2400" dirty="0" smtClean="0">
                <a:latin typeface="Calibri" pitchFamily="34" charset="0"/>
              </a:rPr>
              <a:t> aan iemand wordt </a:t>
            </a:r>
            <a:r>
              <a:rPr lang="nl-NL" sz="2400" b="1" dirty="0" smtClean="0">
                <a:latin typeface="Calibri" pitchFamily="34" charset="0"/>
              </a:rPr>
              <a:t>gegeven, verteld</a:t>
            </a:r>
            <a:r>
              <a:rPr lang="nl-NL" sz="2400" b="1" dirty="0" smtClean="0">
                <a:latin typeface="Calibri" pitchFamily="34" charset="0"/>
              </a:rPr>
              <a:t>, gedoneerd</a:t>
            </a:r>
            <a:r>
              <a:rPr lang="nl-NL" sz="2400" b="1" dirty="0" smtClean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enz. kun </a:t>
            </a:r>
            <a:r>
              <a:rPr lang="nl-NL" sz="2400" dirty="0" smtClean="0">
                <a:latin typeface="Calibri" pitchFamily="34" charset="0"/>
              </a:rPr>
              <a:t>je te maken hebben met een </a:t>
            </a:r>
            <a:r>
              <a:rPr lang="nl-NL" sz="2400" b="1" i="1" u="sng" dirty="0" smtClean="0">
                <a:latin typeface="Calibri" pitchFamily="34" charset="0"/>
              </a:rPr>
              <a:t>meewerkend voorwerp. </a:t>
            </a: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400" i="1" dirty="0" smtClean="0">
              <a:latin typeface="Calibri" pitchFamily="34" charset="0"/>
            </a:endParaRP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De </a:t>
            </a:r>
            <a:r>
              <a:rPr lang="nl-NL" sz="2400" i="1" dirty="0" smtClean="0">
                <a:latin typeface="Calibri" pitchFamily="34" charset="0"/>
              </a:rPr>
              <a:t>bos bloemen gaf ik aan mijn oma. </a:t>
            </a: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400" i="1" dirty="0" smtClean="0">
              <a:latin typeface="Calibri" pitchFamily="34" charset="0"/>
            </a:endParaRP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Aan </a:t>
            </a:r>
            <a:r>
              <a:rPr lang="nl-NL" sz="2400" i="1" dirty="0" smtClean="0">
                <a:latin typeface="Calibri" pitchFamily="34" charset="0"/>
              </a:rPr>
              <a:t>mijn oma</a:t>
            </a:r>
            <a:r>
              <a:rPr lang="nl-NL" sz="2400" dirty="0" smtClean="0">
                <a:latin typeface="Calibri" pitchFamily="34" charset="0"/>
              </a:rPr>
              <a:t> is </a:t>
            </a:r>
            <a:r>
              <a:rPr lang="nl-NL" sz="2400" b="1" i="1" dirty="0" smtClean="0">
                <a:latin typeface="Calibri" pitchFamily="34" charset="0"/>
              </a:rPr>
              <a:t>meewerkend voorwerp</a:t>
            </a:r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nl-NL" sz="2400" b="1" i="1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Hoe vind je het meewerkend voorwerp?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699418"/>
            <a:ext cx="8869362" cy="61848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2400" dirty="0" smtClean="0">
                <a:latin typeface="Calibri" pitchFamily="34" charset="0"/>
              </a:rPr>
              <a:t>In een zin met een </a:t>
            </a:r>
            <a:r>
              <a:rPr lang="nl-NL" sz="2400" b="1" i="1" u="sng" dirty="0" smtClean="0">
                <a:latin typeface="Calibri" pitchFamily="34" charset="0"/>
              </a:rPr>
              <a:t>lijdend voorwerp</a:t>
            </a:r>
            <a:r>
              <a:rPr lang="nl-NL" sz="2400" b="1" u="sng" dirty="0" smtClean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kan een meewerkend voorwerp zitten.</a:t>
            </a:r>
          </a:p>
          <a:p>
            <a:pPr marL="431800" indent="-322263" eaLnBrk="1">
              <a:buSzPct val="45000"/>
              <a:buFont typeface="StarSymbol" charset="0"/>
              <a:buChar char="●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Stel de vraag: </a:t>
            </a:r>
            <a:endParaRPr lang="nl-NL" sz="2400" dirty="0" smtClean="0">
              <a:latin typeface="Calibri" pitchFamily="34" charset="0"/>
            </a:endParaRP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i="1" u="sng" dirty="0" smtClean="0">
                <a:latin typeface="Calibri" pitchFamily="34" charset="0"/>
              </a:rPr>
              <a:t>aan </a:t>
            </a:r>
            <a:r>
              <a:rPr lang="nl-NL" sz="2400" b="1" i="1" u="sng" dirty="0" smtClean="0">
                <a:latin typeface="Calibri" pitchFamily="34" charset="0"/>
              </a:rPr>
              <a:t>wie/voor wie + gezegde + onderwerp + lijdend voorwerp?</a:t>
            </a:r>
            <a:br>
              <a:rPr lang="nl-NL" sz="2400" b="1" i="1" u="sng" dirty="0" smtClean="0">
                <a:latin typeface="Calibri" pitchFamily="34" charset="0"/>
              </a:rPr>
            </a:br>
            <a:endParaRPr lang="nl-NL" sz="2400" b="1" i="1" u="sng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Ik heb een bos bloemen gekocht voor mijn oma.</a:t>
            </a: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Gezegde: heb gekocht</a:t>
            </a: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Onderwerp: ik</a:t>
            </a:r>
          </a:p>
          <a:p>
            <a:pPr marL="109537" indent="0" eaLnBrk="1">
              <a:buSzPct val="45000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Lijdend voorwerp: een bos bloemen</a:t>
            </a: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Voor wie heb ik een bos bloemen gekocht?</a:t>
            </a:r>
          </a:p>
          <a:p>
            <a:pPr marL="431800" indent="-322263" eaLnBrk="1">
              <a:buSzPct val="45000"/>
              <a:buFont typeface="StarSymbol" charset="0"/>
              <a:buChar char="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Voor mijn oma </a:t>
            </a:r>
            <a:r>
              <a:rPr lang="nl-NL" sz="2400" dirty="0" smtClean="0">
                <a:latin typeface="Calibri" pitchFamily="34" charset="0"/>
              </a:rPr>
              <a:t>= </a:t>
            </a:r>
            <a:r>
              <a:rPr lang="nl-NL" sz="2400" b="1" i="1" dirty="0" smtClean="0">
                <a:latin typeface="Calibri" pitchFamily="34" charset="0"/>
              </a:rPr>
              <a:t>meewerkend voorwerp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Hoe vind je het meewerkend voorwerp?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7513" y="1843434"/>
            <a:ext cx="8869362" cy="4384675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b="1" dirty="0" smtClean="0"/>
              <a:t/>
            </a:r>
            <a:br>
              <a:rPr lang="nl-NL" b="1" dirty="0" smtClean="0"/>
            </a:br>
            <a:endParaRPr lang="nl-NL" sz="2400" b="1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●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Soms is het minder makkelijk. Dan zie je geen </a:t>
            </a:r>
            <a:r>
              <a:rPr lang="nl-NL" sz="2400" i="1" dirty="0" smtClean="0">
                <a:latin typeface="Calibri" pitchFamily="34" charset="0"/>
              </a:rPr>
              <a:t>aan</a:t>
            </a:r>
            <a:r>
              <a:rPr lang="nl-NL" sz="2400" dirty="0" smtClean="0">
                <a:latin typeface="Calibri" pitchFamily="34" charset="0"/>
              </a:rPr>
              <a:t> of </a:t>
            </a:r>
            <a:r>
              <a:rPr lang="nl-NL" sz="2400" i="1" dirty="0" smtClean="0">
                <a:latin typeface="Calibri" pitchFamily="34" charset="0"/>
              </a:rPr>
              <a:t>voor  </a:t>
            </a:r>
            <a:r>
              <a:rPr lang="nl-NL" sz="2400" dirty="0" smtClean="0">
                <a:latin typeface="Calibri" pitchFamily="34" charset="0"/>
              </a:rPr>
              <a:t>in de zin staan. Kijk maar:</a:t>
            </a:r>
            <a:br>
              <a:rPr lang="nl-NL" sz="2400" dirty="0" smtClean="0">
                <a:latin typeface="Calibri" pitchFamily="34" charset="0"/>
              </a:rPr>
            </a:br>
            <a:endParaRPr lang="nl-NL" sz="2400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Pieter heeft haar een cadeau gegeven.</a:t>
            </a:r>
          </a:p>
          <a:p>
            <a:pPr marL="431800" indent="-322263" eaLnBrk="1">
              <a:buSzPct val="45000"/>
              <a:buFont typeface="StarSymbol" charset="0"/>
              <a:buChar char="●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Je kan zelf het woordje </a:t>
            </a:r>
            <a:r>
              <a:rPr lang="nl-NL" sz="2400" i="1" dirty="0" smtClean="0">
                <a:latin typeface="Calibri" pitchFamily="34" charset="0"/>
              </a:rPr>
              <a:t>aan </a:t>
            </a:r>
            <a:r>
              <a:rPr lang="nl-NL" sz="2400" dirty="0" smtClean="0">
                <a:latin typeface="Calibri" pitchFamily="34" charset="0"/>
              </a:rPr>
              <a:t>ertussen zetten:</a:t>
            </a: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Pieter heeft </a:t>
            </a:r>
            <a:r>
              <a:rPr lang="nl-NL" sz="2400" b="1" i="1" dirty="0" smtClean="0">
                <a:latin typeface="Calibri" pitchFamily="34" charset="0"/>
              </a:rPr>
              <a:t>aan</a:t>
            </a:r>
            <a:r>
              <a:rPr lang="nl-NL" sz="2400" i="1" dirty="0" smtClean="0">
                <a:latin typeface="Calibri" pitchFamily="34" charset="0"/>
              </a:rPr>
              <a:t> haar een cadeau gegeven.</a:t>
            </a:r>
          </a:p>
          <a:p>
            <a:pPr marL="431800" indent="-322263" eaLnBrk="1">
              <a:buSzPct val="45000"/>
              <a:buFont typeface="StarSymbol" charset="0"/>
              <a:buChar char="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Nu zie je het beter. </a:t>
            </a:r>
            <a:r>
              <a:rPr lang="nl-NL" sz="2400" i="1" dirty="0" smtClean="0">
                <a:latin typeface="Calibri" pitchFamily="34" charset="0"/>
              </a:rPr>
              <a:t>Haar</a:t>
            </a:r>
            <a:r>
              <a:rPr lang="nl-NL" sz="2400" dirty="0" smtClean="0">
                <a:latin typeface="Calibri" pitchFamily="34" charset="0"/>
              </a:rPr>
              <a:t> is het </a:t>
            </a:r>
            <a:r>
              <a:rPr lang="nl-NL" sz="2400" b="1" i="1" dirty="0" smtClean="0">
                <a:latin typeface="Calibri" pitchFamily="34" charset="0"/>
              </a:rPr>
              <a:t>meewerkend voorwerp.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17809" y="1115541"/>
            <a:ext cx="9070975" cy="1263650"/>
          </a:xfrm>
        </p:spPr>
        <p:txBody>
          <a:bodyPr/>
          <a:lstStyle/>
          <a:p>
            <a:pPr eaLnBrk="1"/>
            <a:r>
              <a:rPr lang="nl-NL" sz="3000" b="1" dirty="0" smtClean="0">
                <a:latin typeface="Calibri" pitchFamily="34" charset="0"/>
              </a:rPr>
              <a:t>Oefenen!</a:t>
            </a:r>
            <a:endParaRPr lang="nl-NL" sz="3000" dirty="0" smtClean="0">
              <a:latin typeface="Calibri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454" y="1907629"/>
            <a:ext cx="8869362" cy="5313363"/>
          </a:xfrm>
        </p:spPr>
        <p:txBody>
          <a:bodyPr/>
          <a:lstStyle/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dirty="0" smtClean="0">
                <a:latin typeface="Calibri" pitchFamily="34" charset="0"/>
              </a:rPr>
              <a:t/>
            </a:r>
            <a:br>
              <a:rPr lang="nl-NL" sz="2400" b="1" dirty="0" smtClean="0">
                <a:latin typeface="Calibri" pitchFamily="34" charset="0"/>
              </a:rPr>
            </a:br>
            <a:endParaRPr lang="nl-NL" sz="2400" b="1" dirty="0" smtClean="0">
              <a:latin typeface="Calibri" pitchFamily="34" charset="0"/>
            </a:endParaRPr>
          </a:p>
          <a:p>
            <a:pPr marL="431800" indent="-322263" eaLnBrk="1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dirty="0" smtClean="0">
                <a:latin typeface="Calibri" pitchFamily="34" charset="0"/>
              </a:rPr>
              <a:t>Lees de onderstaande zinnen. Zie jij het meewerkend voorwerp?</a:t>
            </a:r>
            <a:br>
              <a:rPr lang="nl-NL" sz="2400" dirty="0" smtClean="0">
                <a:latin typeface="Calibri" pitchFamily="34" charset="0"/>
              </a:rPr>
            </a:br>
            <a:endParaRPr lang="nl-NL" sz="2400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Maandelijks doneer ik geld aan Unicef. </a:t>
            </a:r>
          </a:p>
          <a:p>
            <a:pPr marL="431800" indent="-322263" eaLnBrk="1">
              <a:buSzPct val="45000"/>
              <a:buFont typeface="StarSymbol" charset="0"/>
              <a:buChar char="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i="1" dirty="0" smtClean="0">
                <a:latin typeface="Calibri" pitchFamily="34" charset="0"/>
              </a:rPr>
              <a:t>Aan Unicef</a:t>
            </a:r>
            <a:br>
              <a:rPr lang="nl-NL" sz="2400" b="1" i="1" dirty="0" smtClean="0">
                <a:latin typeface="Calibri" pitchFamily="34" charset="0"/>
              </a:rPr>
            </a:br>
            <a:endParaRPr lang="nl-NL" sz="2400" b="1" i="1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Die fles wijn is toch voor je tante?</a:t>
            </a:r>
          </a:p>
          <a:p>
            <a:pPr marL="431800" indent="-322263" eaLnBrk="1">
              <a:buSzPct val="45000"/>
              <a:buFont typeface="StarSymbol" charset="0"/>
              <a:buChar char="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i="1" dirty="0" smtClean="0">
                <a:latin typeface="Calibri" pitchFamily="34" charset="0"/>
              </a:rPr>
              <a:t>Voor je tante</a:t>
            </a:r>
            <a:br>
              <a:rPr lang="nl-NL" sz="2400" b="1" i="1" dirty="0" smtClean="0">
                <a:latin typeface="Calibri" pitchFamily="34" charset="0"/>
              </a:rPr>
            </a:br>
            <a:endParaRPr lang="nl-NL" sz="2400" b="1" i="1" dirty="0" smtClean="0">
              <a:latin typeface="Calibri" pitchFamily="34" charset="0"/>
            </a:endParaRPr>
          </a:p>
          <a:p>
            <a:pPr marL="431800" indent="-322263" eaLnBrk="1">
              <a:buSzPct val="45000"/>
              <a:buFont typeface="StarSymbol" charset="0"/>
              <a:buChar char="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i="1" dirty="0" smtClean="0">
                <a:latin typeface="Calibri" pitchFamily="34" charset="0"/>
              </a:rPr>
              <a:t>Sorry, ik heb hem jouw geheim verteld. </a:t>
            </a:r>
          </a:p>
          <a:p>
            <a:pPr marL="431800" indent="-322263" eaLnBrk="1">
              <a:buSzPct val="45000"/>
              <a:buFont typeface="StarSymbol" charset="0"/>
              <a:buChar char="✔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nl-NL" sz="2400" b="1" i="1" dirty="0" smtClean="0">
                <a:latin typeface="Calibri" pitchFamily="34" charset="0"/>
              </a:rPr>
              <a:t>hem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</Words>
  <Application>Microsoft Office PowerPoint</Application>
  <PresentationFormat>Aangepast</PresentationFormat>
  <Paragraphs>71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PowerPoint-presentatie</vt:lpstr>
      <vt:lpstr>Zinsdelen benoemen</vt:lpstr>
      <vt:lpstr>Stappenplan zinsdelen benoemen</vt:lpstr>
      <vt:lpstr>Wat valt je op?</vt:lpstr>
      <vt:lpstr>Meewerkend voorwerp</vt:lpstr>
      <vt:lpstr>Hoe vind je het meewerkend voorwerp?</vt:lpstr>
      <vt:lpstr>Hoe vind je het meewerkend voorwerp?</vt:lpstr>
      <vt:lpstr>Oefenen!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R.Vrancken</dc:creator>
  <cp:lastModifiedBy>Vrancken, Remco</cp:lastModifiedBy>
  <cp:revision>13</cp:revision>
  <cp:lastPrinted>1601-01-01T00:00:00Z</cp:lastPrinted>
  <dcterms:created xsi:type="dcterms:W3CDTF">2013-01-22T18:49:39Z</dcterms:created>
  <dcterms:modified xsi:type="dcterms:W3CDTF">2015-04-17T07:57:04Z</dcterms:modified>
</cp:coreProperties>
</file>