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8" r:id="rId3"/>
    <p:sldId id="257" r:id="rId4"/>
    <p:sldId id="267" r:id="rId5"/>
    <p:sldId id="274" r:id="rId6"/>
    <p:sldId id="270" r:id="rId7"/>
    <p:sldId id="271" r:id="rId8"/>
    <p:sldId id="272" r:id="rId9"/>
    <p:sldId id="263" r:id="rId10"/>
    <p:sldId id="273" r:id="rId11"/>
    <p:sldId id="264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67"/>
            <p14:sldId id="274"/>
            <p14:sldId id="270"/>
            <p14:sldId id="271"/>
            <p14:sldId id="272"/>
            <p14:sldId id="263"/>
            <p14:sldId id="273"/>
            <p14:sldId id="264"/>
            <p14:sldId id="269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2B4C-5220-4719-8816-6699F36DE86A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0D858-6901-45F1-B345-281C18351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3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C8C050-9754-4157-9194-A9E4BCD708D8}" type="slidenum">
              <a:rPr lang="en-GB"/>
              <a:pPr eaLnBrk="1" hangingPunct="1"/>
              <a:t>8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QPyCDKy02E" TargetMode="External"/><Relationship Id="rId2" Type="http://schemas.openxmlformats.org/officeDocument/2006/relationships/hyperlink" Target="https://youtu.be/lp9MRmXr2S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/>
              <a:t>Activerende werkvormen</a:t>
            </a:r>
            <a:endParaRPr lang="nl-NL" sz="36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35572" y="4800599"/>
            <a:ext cx="6858000" cy="9144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Activerend en samenwerkend leren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62" y="144518"/>
            <a:ext cx="5625856" cy="250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03022" cy="1224137"/>
          </a:xfrm>
        </p:spPr>
        <p:txBody>
          <a:bodyPr/>
          <a:lstStyle/>
          <a:p>
            <a:r>
              <a:rPr lang="nl-NL" dirty="0" smtClean="0"/>
              <a:t>Voorbeeld inductief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9" y="1524318"/>
            <a:ext cx="6831723" cy="512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60979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Waarom </a:t>
            </a:r>
            <a:r>
              <a:rPr lang="nl-NL" dirty="0" err="1" smtClean="0"/>
              <a:t>swl</a:t>
            </a:r>
            <a:r>
              <a:rPr lang="nl-NL" dirty="0" smtClean="0"/>
              <a:t>/activerend leren?</a:t>
            </a:r>
            <a:endParaRPr lang="nl-NL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nl-NL" b="0" u="sng" dirty="0" smtClean="0"/>
              <a:t>Ontwikkeling sociale en communicatieve vaardigheden!!!!! 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Overleggen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(Actief) luisteren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Leiding geven/ontvangen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Aanwijzingen opvolgen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Compromis sluiten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Delen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Hulp bieden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Mening geven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Vragen stellen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err="1" smtClean="0"/>
              <a:t>Enz</a:t>
            </a:r>
            <a:r>
              <a:rPr lang="nl-NL" b="0" dirty="0" smtClean="0"/>
              <a:t>…….</a:t>
            </a:r>
            <a:endParaRPr lang="nl-NL" b="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785" y="3044552"/>
            <a:ext cx="4041265" cy="228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3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nl-NL" dirty="0" smtClean="0"/>
              <a:t>filmpje werkvorm </a:t>
            </a:r>
            <a:br>
              <a:rPr lang="nl-NL" dirty="0" smtClean="0"/>
            </a:br>
            <a:r>
              <a:rPr lang="nl-NL" dirty="0" smtClean="0"/>
              <a:t>‘twee vergelijk’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Twee vergelijk in klas h2c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>
                <a:hlinkClick r:id="rId3"/>
              </a:rPr>
              <a:t>Samen ideeën uitwisselen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J:\Briant College\Lesmateriaal en toetsen\Werkvormen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NaSLAgwerk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787" y="2250527"/>
            <a:ext cx="4408245" cy="246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30359" cy="137160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aAn</a:t>
            </a:r>
            <a:r>
              <a:rPr lang="nl-NL" dirty="0" smtClean="0"/>
              <a:t> het einde van deze </a:t>
            </a:r>
            <a:r>
              <a:rPr lang="nl-NL" dirty="0" err="1" smtClean="0"/>
              <a:t>learnshop</a:t>
            </a:r>
            <a:r>
              <a:rPr lang="nl-NL" dirty="0" smtClean="0"/>
              <a:t> weten/krijgen jullie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Wat activerend leren en samenwerkend leren inhoudt.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Inductief VS deductief lesgeven.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Een aantal bruikbare werkvormen die je tijdens de les kan inzetten.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Een naslagwerk met kant-en-klare werkvormen.</a:t>
            </a:r>
          </a:p>
        </p:txBody>
      </p:sp>
    </p:spTree>
    <p:extLst>
      <p:ext uri="{BB962C8B-B14F-4D97-AF65-F5344CB8AC3E}">
        <p14:creationId xmlns:p14="http://schemas.microsoft.com/office/powerpoint/2010/main" val="26395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Werkvorm experts toepassen </a:t>
            </a:r>
            <a:r>
              <a:rPr lang="nl-NL" dirty="0" smtClean="0"/>
              <a:t>(20m)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Bespreking werkvorm, praktische voorbeelden (10m)</a:t>
            </a:r>
          </a:p>
          <a:p>
            <a:endParaRPr lang="nl-NL" dirty="0"/>
          </a:p>
          <a:p>
            <a:r>
              <a:rPr lang="nl-NL" dirty="0" smtClean="0"/>
              <a:t>Wanneer inzetten? (5m) </a:t>
            </a:r>
          </a:p>
          <a:p>
            <a:endParaRPr lang="nl-NL" dirty="0" smtClean="0"/>
          </a:p>
          <a:p>
            <a:r>
              <a:rPr lang="nl-NL" dirty="0" smtClean="0"/>
              <a:t>Inductief VS deductief (5m)</a:t>
            </a:r>
          </a:p>
          <a:p>
            <a:endParaRPr lang="nl-NL" dirty="0"/>
          </a:p>
          <a:p>
            <a:r>
              <a:rPr lang="nl-NL" dirty="0" smtClean="0"/>
              <a:t>Filmpje samenwerkend leren+ waarom samenwerkend leren voor onze doelgroep? </a:t>
            </a:r>
            <a:r>
              <a:rPr lang="nl-NL" dirty="0" smtClean="0"/>
              <a:t>(</a:t>
            </a:r>
            <a:r>
              <a:rPr lang="nl-NL" dirty="0"/>
              <a:t>5</a:t>
            </a:r>
            <a:r>
              <a:rPr lang="nl-NL" dirty="0" smtClean="0"/>
              <a:t>m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smtClean="0"/>
              <a:t>Naslagwerk locatie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4294967295"/>
          </p:nvPr>
        </p:nvSpPr>
        <p:spPr>
          <a:xfrm>
            <a:off x="-1" y="2049516"/>
            <a:ext cx="8807669" cy="4708472"/>
          </a:xfrm>
        </p:spPr>
        <p:txBody>
          <a:bodyPr>
            <a:noAutofit/>
          </a:bodyPr>
          <a:lstStyle/>
          <a:p>
            <a:endParaRPr lang="nl-NL" sz="1800" u="sng" dirty="0" smtClean="0"/>
          </a:p>
          <a:p>
            <a:endParaRPr lang="nl-NL" sz="1800" u="sng" dirty="0"/>
          </a:p>
          <a:p>
            <a:endParaRPr lang="nl-NL" sz="1800" u="sng" dirty="0" smtClean="0"/>
          </a:p>
          <a:p>
            <a:r>
              <a:rPr lang="nl-NL" sz="1800" u="sng" dirty="0" smtClean="0"/>
              <a:t>Stap </a:t>
            </a:r>
            <a:r>
              <a:rPr lang="nl-NL" sz="1800" u="sng" dirty="0" smtClean="0"/>
              <a:t>1:</a:t>
            </a:r>
            <a:r>
              <a:rPr lang="nl-NL" sz="1800" dirty="0" smtClean="0"/>
              <a:t> </a:t>
            </a:r>
          </a:p>
          <a:p>
            <a:endParaRPr lang="nl-NL" sz="1800" b="0" dirty="0" smtClean="0"/>
          </a:p>
          <a:p>
            <a:r>
              <a:rPr lang="nl-NL" sz="1800" b="0" dirty="0" smtClean="0"/>
              <a:t>De </a:t>
            </a:r>
            <a:r>
              <a:rPr lang="nl-NL" sz="1800" b="0" dirty="0" smtClean="0"/>
              <a:t>groep wordt verdeeld in ‘groep 1’ en ‘groep 2’ </a:t>
            </a:r>
            <a:endParaRPr lang="nl-NL" sz="1800" b="0" dirty="0" smtClean="0"/>
          </a:p>
          <a:p>
            <a:r>
              <a:rPr lang="nl-NL" sz="1800" b="0" dirty="0" smtClean="0"/>
              <a:t>(</a:t>
            </a:r>
            <a:r>
              <a:rPr lang="nl-NL" sz="1800" b="0" dirty="0" smtClean="0"/>
              <a:t>of meer groepen wanneer er meer taken zijn</a:t>
            </a:r>
            <a:r>
              <a:rPr lang="nl-NL" sz="1800" b="0" dirty="0" smtClean="0"/>
              <a:t>)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95249"/>
            <a:ext cx="8340725" cy="1954267"/>
          </a:xfrm>
        </p:spPr>
        <p:txBody>
          <a:bodyPr>
            <a:noAutofit/>
          </a:bodyPr>
          <a:lstStyle/>
          <a:p>
            <a:r>
              <a:rPr lang="nl-NL" sz="3200" dirty="0" smtClean="0"/>
              <a:t>Werkvorm ‘experts’ </a:t>
            </a:r>
            <a:br>
              <a:rPr lang="nl-NL" sz="3200" dirty="0" smtClean="0"/>
            </a:br>
            <a:r>
              <a:rPr lang="nl-NL" sz="3200" i="1" dirty="0" smtClean="0"/>
              <a:t>‘toepasbaar om grote stukken lesstof te behandelen’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2: Taken verdelen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69439" y="1583560"/>
            <a:ext cx="3540410" cy="4354786"/>
          </a:xfrm>
        </p:spPr>
        <p:txBody>
          <a:bodyPr>
            <a:noAutofit/>
          </a:bodyPr>
          <a:lstStyle/>
          <a:p>
            <a:r>
              <a:rPr lang="nl-NL" sz="2000" u="sng" dirty="0" smtClean="0"/>
              <a:t>Taak </a:t>
            </a:r>
            <a:r>
              <a:rPr lang="nl-NL" sz="2000" u="sng" dirty="0"/>
              <a:t>groep 1: </a:t>
            </a:r>
          </a:p>
          <a:p>
            <a:r>
              <a:rPr lang="nl-NL" sz="2000" b="0" dirty="0" smtClean="0"/>
              <a:t>Zoek het volgende op:</a:t>
            </a:r>
            <a:endParaRPr lang="nl-NL" sz="2000" b="0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 smtClean="0"/>
              <a:t>Wat wordt bedoeld met Activerende werkvormen</a:t>
            </a:r>
            <a:endParaRPr lang="nl-N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 smtClean="0"/>
              <a:t>En </a:t>
            </a:r>
            <a:r>
              <a:rPr lang="nl-NL" sz="2000" dirty="0"/>
              <a:t>a</a:t>
            </a:r>
            <a:r>
              <a:rPr lang="nl-NL" sz="2000" dirty="0" smtClean="0"/>
              <a:t>ctiverende didactiek</a:t>
            </a:r>
            <a:r>
              <a:rPr lang="nl-NL" sz="2000" dirty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 smtClean="0"/>
              <a:t>En constructivisme </a:t>
            </a:r>
            <a:endParaRPr lang="nl-N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 err="1"/>
              <a:t>e</a:t>
            </a:r>
            <a:r>
              <a:rPr lang="nl-NL" sz="2000" dirty="0" err="1" smtClean="0"/>
              <a:t>n..de</a:t>
            </a:r>
            <a:r>
              <a:rPr lang="nl-NL" sz="2000" dirty="0" smtClean="0"/>
              <a:t> </a:t>
            </a:r>
            <a:r>
              <a:rPr lang="nl-NL" sz="2000" dirty="0"/>
              <a:t>piramide van </a:t>
            </a:r>
            <a:r>
              <a:rPr lang="nl-NL" sz="2000" dirty="0" err="1"/>
              <a:t>Bales</a:t>
            </a:r>
            <a:r>
              <a:rPr lang="nl-NL" sz="2000" dirty="0"/>
              <a:t>. </a:t>
            </a:r>
          </a:p>
          <a:p>
            <a:endParaRPr lang="nl-NL" sz="2000" b="0" dirty="0" smtClean="0"/>
          </a:p>
          <a:p>
            <a:endParaRPr lang="nl-NL" sz="2000" b="0" dirty="0" smtClean="0"/>
          </a:p>
          <a:p>
            <a:r>
              <a:rPr lang="nl-NL" sz="2000" b="0" dirty="0" smtClean="0"/>
              <a:t>Vat </a:t>
            </a:r>
            <a:r>
              <a:rPr lang="nl-NL" sz="2000" b="0" dirty="0"/>
              <a:t>dit kort samen.</a:t>
            </a:r>
          </a:p>
          <a:p>
            <a:endParaRPr lang="nl-NL" sz="20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018105" y="1533077"/>
            <a:ext cx="4610888" cy="4576445"/>
          </a:xfrm>
        </p:spPr>
        <p:txBody>
          <a:bodyPr>
            <a:noAutofit/>
          </a:bodyPr>
          <a:lstStyle/>
          <a:p>
            <a:r>
              <a:rPr lang="nl-NL" sz="2000" u="sng" dirty="0"/>
              <a:t>Taak Groep 2</a:t>
            </a:r>
            <a:r>
              <a:rPr lang="nl-NL" sz="2000" u="sng" dirty="0" smtClean="0"/>
              <a:t>:</a:t>
            </a:r>
            <a:endParaRPr lang="nl-NL" sz="2000" u="sng" dirty="0"/>
          </a:p>
          <a:p>
            <a:r>
              <a:rPr lang="nl-NL" sz="2000" b="0" dirty="0"/>
              <a:t>Zoek het volgende op</a:t>
            </a:r>
            <a:r>
              <a:rPr lang="nl-NL" sz="2000" b="0" dirty="0" smtClean="0"/>
              <a:t>:</a:t>
            </a:r>
            <a:endParaRPr lang="nl-NL" sz="2000" b="0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/>
              <a:t>Wat wordt bedoeld met Samenwerkend leren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/>
              <a:t>aan welke vijf basisprincipes SWL moet voldoen.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000" dirty="0"/>
              <a:t>De vijf </a:t>
            </a:r>
            <a:r>
              <a:rPr lang="nl-NL" sz="2000" dirty="0" smtClean="0"/>
              <a:t>essentiële SWL </a:t>
            </a:r>
            <a:r>
              <a:rPr lang="nl-NL" sz="2000" dirty="0"/>
              <a:t>werkvormen</a:t>
            </a:r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b="0" dirty="0" smtClean="0"/>
              <a:t>Vat </a:t>
            </a:r>
            <a:r>
              <a:rPr lang="nl-NL" sz="2000" b="0" dirty="0"/>
              <a:t>dit kort samen. </a:t>
            </a: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9577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Werkvorm ‘experts’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Stap 3: </a:t>
            </a:r>
          </a:p>
          <a:p>
            <a:r>
              <a:rPr lang="nl-NL" b="0" dirty="0"/>
              <a:t>I</a:t>
            </a:r>
            <a:r>
              <a:rPr lang="nl-NL" b="0" dirty="0" smtClean="0"/>
              <a:t>nterview elkaar en draag de gevonden kennis over.</a:t>
            </a:r>
          </a:p>
          <a:p>
            <a:endParaRPr lang="nl-NL" dirty="0"/>
          </a:p>
          <a:p>
            <a:r>
              <a:rPr lang="nl-NL" u="sng" dirty="0" smtClean="0"/>
              <a:t>LET OP</a:t>
            </a:r>
            <a:r>
              <a:rPr lang="nl-NL" u="sng" dirty="0" smtClean="0"/>
              <a:t>: </a:t>
            </a:r>
            <a:r>
              <a:rPr lang="nl-NL" dirty="0" smtClean="0"/>
              <a:t>Ieder </a:t>
            </a:r>
            <a:r>
              <a:rPr lang="nl-NL" dirty="0" smtClean="0"/>
              <a:t>lid van groep 1 interviewt een lid van groep 2 en andersom.</a:t>
            </a:r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4080476"/>
            <a:ext cx="4172278" cy="271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34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Bespreking werkvorm/koppeling 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8518634" cy="437356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Toepasbaar in praktijk? </a:t>
            </a:r>
          </a:p>
          <a:p>
            <a:endParaRPr lang="nl-NL" dirty="0"/>
          </a:p>
          <a:p>
            <a:r>
              <a:rPr lang="nl-NL" dirty="0" smtClean="0"/>
              <a:t>Wanneer inzetbaar? </a:t>
            </a:r>
          </a:p>
          <a:p>
            <a:endParaRPr lang="nl-NL" dirty="0"/>
          </a:p>
          <a:p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Ophalen voorkennis.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Verwerking van de lesstof.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Nakijken huiswerk.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Bespreken van een toets.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Evaluatie van een les.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Enz..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132" y="1224454"/>
            <a:ext cx="4946868" cy="371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IJL-OMLAAG 3"/>
          <p:cNvSpPr/>
          <p:nvPr/>
        </p:nvSpPr>
        <p:spPr>
          <a:xfrm>
            <a:off x="809297" y="2911365"/>
            <a:ext cx="388882" cy="704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6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>
                <a:cs typeface="Times New Roman" pitchFamily="18" charset="0"/>
              </a:rPr>
              <a:t>E</a:t>
            </a:r>
            <a:r>
              <a:rPr lang="nl-NL" dirty="0" err="1" smtClean="0">
                <a:cs typeface="Times New Roman" pitchFamily="18" charset="0"/>
              </a:rPr>
              <a:t>rvaringsleren</a:t>
            </a:r>
            <a:r>
              <a:rPr lang="nl-NL" dirty="0" smtClean="0">
                <a:cs typeface="Times New Roman" pitchFamily="18" charset="0"/>
              </a:rPr>
              <a:t> (</a:t>
            </a:r>
            <a:r>
              <a:rPr lang="nl-NL" dirty="0" err="1" smtClean="0">
                <a:cs typeface="Times New Roman" pitchFamily="18" charset="0"/>
              </a:rPr>
              <a:t>Kolb</a:t>
            </a:r>
            <a:r>
              <a:rPr lang="nl-NL" dirty="0" smtClean="0">
                <a:cs typeface="Times New Roman" pitchFamily="18" charset="0"/>
              </a:rPr>
              <a:t>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81200"/>
            <a:ext cx="7499176" cy="414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dirty="0" smtClean="0">
                <a:cs typeface="Times New Roman" pitchFamily="18" charset="0"/>
              </a:rPr>
              <a:t>			</a:t>
            </a:r>
            <a:endParaRPr lang="en-GB" dirty="0" smtClean="0">
              <a:cs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18228" y="1965432"/>
            <a:ext cx="344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BE" sz="2000" b="1" dirty="0"/>
              <a:t>Ervaren</a:t>
            </a:r>
            <a:endParaRPr lang="nl-NL" sz="2000" b="1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32125" y="5105399"/>
            <a:ext cx="344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BE" sz="2000" b="1" dirty="0"/>
              <a:t>Conceptualiseren</a:t>
            </a:r>
            <a:endParaRPr lang="nl-NL" sz="2000" b="1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973762" y="3456644"/>
            <a:ext cx="176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BE" sz="2000" b="1" dirty="0"/>
              <a:t>Reflecteren</a:t>
            </a:r>
            <a:endParaRPr lang="nl-NL" sz="2000" b="1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88580" y="3263462"/>
            <a:ext cx="344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BE" sz="2000" b="1" dirty="0"/>
              <a:t>Verwerken</a:t>
            </a:r>
            <a:endParaRPr lang="nl-NL" sz="2000" b="1" dirty="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 flipV="1">
            <a:off x="1944414" y="4204138"/>
            <a:ext cx="914400" cy="91440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1807779" y="2438400"/>
            <a:ext cx="1150938" cy="68580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037082" y="2362307"/>
            <a:ext cx="936679" cy="761893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5544206" y="4204138"/>
            <a:ext cx="961697" cy="998483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39035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5255" cy="1371600"/>
          </a:xfrm>
        </p:spPr>
        <p:txBody>
          <a:bodyPr/>
          <a:lstStyle/>
          <a:p>
            <a:r>
              <a:rPr lang="nl-NL" dirty="0" smtClean="0"/>
              <a:t>Inductief </a:t>
            </a:r>
            <a:r>
              <a:rPr lang="nl-NL" dirty="0" err="1" smtClean="0"/>
              <a:t>vS</a:t>
            </a:r>
            <a:r>
              <a:rPr lang="nl-NL" dirty="0" smtClean="0"/>
              <a:t> deductief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576597" y="1590005"/>
            <a:ext cx="3291840" cy="639762"/>
          </a:xfrm>
        </p:spPr>
        <p:txBody>
          <a:bodyPr/>
          <a:lstStyle/>
          <a:p>
            <a:r>
              <a:rPr lang="nl-NL" dirty="0" smtClean="0"/>
              <a:t>Inductief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790614" y="1590005"/>
            <a:ext cx="3291840" cy="639762"/>
          </a:xfrm>
        </p:spPr>
        <p:txBody>
          <a:bodyPr/>
          <a:lstStyle/>
          <a:p>
            <a:r>
              <a:rPr lang="nl-NL" dirty="0" smtClean="0"/>
              <a:t>deductief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88712" y="2269518"/>
            <a:ext cx="3291840" cy="3840480"/>
          </a:xfrm>
        </p:spPr>
        <p:txBody>
          <a:bodyPr/>
          <a:lstStyle/>
          <a:p>
            <a:r>
              <a:rPr lang="nl-NL" dirty="0" smtClean="0"/>
              <a:t>Gaat </a:t>
            </a:r>
            <a:r>
              <a:rPr lang="nl-NL" dirty="0" smtClean="0"/>
              <a:t>vanuit </a:t>
            </a: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regel naar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probleem!</a:t>
            </a:r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576597" y="2259366"/>
            <a:ext cx="3291840" cy="2627944"/>
          </a:xfrm>
        </p:spPr>
        <p:txBody>
          <a:bodyPr/>
          <a:lstStyle/>
          <a:p>
            <a:r>
              <a:rPr lang="nl-NL" dirty="0" smtClean="0"/>
              <a:t>Gaat vanuit een bepaald </a:t>
            </a:r>
            <a:r>
              <a:rPr lang="nl-NL" dirty="0" smtClean="0">
                <a:solidFill>
                  <a:srgbClr val="FF0000"/>
                </a:solidFill>
              </a:rPr>
              <a:t>probleem naar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regel!</a:t>
            </a:r>
          </a:p>
          <a:p>
            <a:endParaRPr lang="nl-NL" dirty="0"/>
          </a:p>
          <a:p>
            <a:r>
              <a:rPr lang="nl-NL" dirty="0" smtClean="0"/>
              <a:t>Ervaren&gt;reflecteren&gt;conceptualiseren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317" y="5491888"/>
            <a:ext cx="5652842" cy="101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  <p:bldP spid="6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384</TotalTime>
  <Words>342</Words>
  <Application>Microsoft Office PowerPoint</Application>
  <PresentationFormat>Diavoorstelling (4:3)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Essentieel</vt:lpstr>
      <vt:lpstr>   Activerende werkvormen</vt:lpstr>
      <vt:lpstr>aAn het einde van deze learnshop weten/krijgen jullie</vt:lpstr>
      <vt:lpstr>Wat gaan we doen deze les? </vt:lpstr>
      <vt:lpstr>Werkvorm ‘experts’  ‘toepasbaar om grote stukken lesstof te behandelen’</vt:lpstr>
      <vt:lpstr>Stap 2: Taken verdelen</vt:lpstr>
      <vt:lpstr>Werkvorm ‘experts’</vt:lpstr>
      <vt:lpstr>Bespreking werkvorm/koppeling praktijk</vt:lpstr>
      <vt:lpstr>Ervaringsleren (Kolb) </vt:lpstr>
      <vt:lpstr>Inductief vS deductief</vt:lpstr>
      <vt:lpstr>Voorbeeld inductief</vt:lpstr>
      <vt:lpstr>Waarom swl/activerend leren?</vt:lpstr>
      <vt:lpstr>filmpje werkvorm  ‘twee vergelijk’</vt:lpstr>
      <vt:lpstr>NaSLAgwerk 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51</cp:revision>
  <dcterms:created xsi:type="dcterms:W3CDTF">2015-08-26T11:58:10Z</dcterms:created>
  <dcterms:modified xsi:type="dcterms:W3CDTF">2015-11-17T13:57:01Z</dcterms:modified>
</cp:coreProperties>
</file>