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5" r:id="rId4"/>
    <p:sldId id="257" r:id="rId5"/>
    <p:sldId id="270" r:id="rId6"/>
    <p:sldId id="271" r:id="rId7"/>
    <p:sldId id="272" r:id="rId8"/>
    <p:sldId id="273" r:id="rId9"/>
    <p:sldId id="258" r:id="rId10"/>
    <p:sldId id="259" r:id="rId11"/>
    <p:sldId id="262" r:id="rId12"/>
    <p:sldId id="26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AA05A11-8878-4943-A5C8-43B446709351}" type="datetimeFigureOut">
              <a:rPr lang="nl-NL" smtClean="0"/>
              <a:t>04-03-16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F26EBE6-67DA-47FC-97D4-F1452CAC4C8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032448"/>
          </a:xfrm>
        </p:spPr>
        <p:txBody>
          <a:bodyPr/>
          <a:lstStyle/>
          <a:p>
            <a:r>
              <a:rPr lang="nl-NL" sz="5400" dirty="0" smtClean="0"/>
              <a:t>Koppelteken trema en apostrof</a:t>
            </a:r>
            <a:endParaRPr lang="nl-NL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na-apen</a:t>
            </a:r>
          </a:p>
          <a:p>
            <a:r>
              <a:rPr lang="nl-NL" dirty="0" smtClean="0"/>
              <a:t>Reünie  `s avonds,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358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een trema?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/>
              <a:t>Bij bepaalde leenwoorden zoals: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0" i="1" dirty="0"/>
              <a:t>Überhaupt, rösti, glühwein </a:t>
            </a:r>
            <a:r>
              <a:rPr lang="nl-NL" b="0" i="1" dirty="0" err="1" smtClean="0"/>
              <a:t>enz</a:t>
            </a:r>
            <a:endParaRPr lang="nl-NL" b="0" i="1" dirty="0" smtClean="0"/>
          </a:p>
          <a:p>
            <a:pPr marL="0" indent="0">
              <a:buNone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smtClean="0"/>
              <a:t>In sommige meervoudsvormen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b="0" i="1" dirty="0" smtClean="0"/>
              <a:t>Bij woorden die eindigen op –</a:t>
            </a:r>
            <a:r>
              <a:rPr lang="nl-NL" b="0" i="1" dirty="0" err="1" smtClean="0"/>
              <a:t>ee</a:t>
            </a:r>
            <a:r>
              <a:rPr lang="nl-NL" b="0" i="1" dirty="0" smtClean="0"/>
              <a:t>:</a:t>
            </a:r>
          </a:p>
          <a:p>
            <a:pPr marL="0" indent="0">
              <a:buNone/>
            </a:pPr>
            <a:r>
              <a:rPr lang="nl-NL" b="0" i="1" dirty="0" smtClean="0"/>
              <a:t> id</a:t>
            </a:r>
            <a:r>
              <a:rPr lang="nl-NL" b="0" i="1" dirty="0" smtClean="0">
                <a:solidFill>
                  <a:srgbClr val="FF0000"/>
                </a:solidFill>
              </a:rPr>
              <a:t>ee</a:t>
            </a:r>
            <a:r>
              <a:rPr lang="nl-NL" b="0" i="1" dirty="0" smtClean="0"/>
              <a:t>-idee</a:t>
            </a:r>
            <a:r>
              <a:rPr lang="nl-NL" b="0" i="1" dirty="0" smtClean="0">
                <a:solidFill>
                  <a:srgbClr val="FF0000"/>
                </a:solidFill>
              </a:rPr>
              <a:t>ën</a:t>
            </a:r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/>
              <a:t>sommige voltooide deelwoorden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0" i="1" dirty="0"/>
              <a:t>Geëist, geïrriteerd, geüniformeerd enz.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7365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een apostrof?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 </a:t>
            </a:r>
            <a:r>
              <a:rPr lang="nl-NL" b="1" dirty="0" smtClean="0"/>
              <a:t>Weglatingsteken: </a:t>
            </a:r>
            <a:endParaRPr lang="nl-NL" dirty="0" smtClean="0"/>
          </a:p>
          <a:p>
            <a:pPr marL="0" indent="0">
              <a:buNone/>
            </a:pPr>
            <a:r>
              <a:rPr lang="nl-NL" b="0" i="1" dirty="0" smtClean="0"/>
              <a:t>`s avonds, `s </a:t>
            </a:r>
            <a:r>
              <a:rPr lang="nl-NL" b="0" i="1" dirty="0" err="1" smtClean="0"/>
              <a:t>Hertogenbosch</a:t>
            </a:r>
            <a:endParaRPr lang="nl-NL" b="0" i="1" dirty="0"/>
          </a:p>
          <a:p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smtClean="0"/>
              <a:t>in een woord dat een bezit aangeeft en eindigt op </a:t>
            </a:r>
            <a:r>
              <a:rPr lang="nl-NL" b="1" u="sng" dirty="0" smtClean="0"/>
              <a:t>-</a:t>
            </a:r>
            <a:r>
              <a:rPr lang="nl-NL" b="1" u="sng" dirty="0" err="1" smtClean="0"/>
              <a:t>z</a:t>
            </a:r>
            <a:r>
              <a:rPr lang="nl-NL" b="1" u="sng" dirty="0" smtClean="0"/>
              <a:t>, -s –</a:t>
            </a:r>
            <a:r>
              <a:rPr lang="nl-NL" b="1" u="sng" dirty="0" err="1" smtClean="0"/>
              <a:t>sch</a:t>
            </a:r>
            <a:r>
              <a:rPr lang="nl-NL" b="1" u="sng" dirty="0" smtClean="0"/>
              <a:t> </a:t>
            </a:r>
            <a:r>
              <a:rPr lang="nl-NL" b="1" dirty="0" smtClean="0"/>
              <a:t>of op </a:t>
            </a:r>
            <a:r>
              <a:rPr lang="nl-NL" b="1" u="sng" dirty="0" smtClean="0"/>
              <a:t>-a, -i, -0, -u of -y; </a:t>
            </a:r>
          </a:p>
          <a:p>
            <a:pPr marL="0" indent="0">
              <a:buNone/>
            </a:pPr>
            <a:r>
              <a:rPr lang="nl-NL" b="0" i="1" dirty="0" smtClean="0"/>
              <a:t>Mees ` telefoon, </a:t>
            </a:r>
            <a:r>
              <a:rPr lang="nl-NL" b="0" i="1" dirty="0" err="1" smtClean="0"/>
              <a:t>Deniz</a:t>
            </a:r>
            <a:r>
              <a:rPr lang="nl-NL" b="0" i="1" dirty="0" smtClean="0"/>
              <a:t>` fiets, Carla`s </a:t>
            </a:r>
            <a:r>
              <a:rPr lang="nl-NL" b="0" i="1" dirty="0"/>
              <a:t>jurk</a:t>
            </a:r>
          </a:p>
          <a:p>
            <a:endParaRPr lang="nl-NL" dirty="0" smtClean="0"/>
          </a:p>
          <a:p>
            <a:endParaRPr lang="nl-NL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err="1" smtClean="0"/>
              <a:t>Meervouds</a:t>
            </a:r>
            <a:r>
              <a:rPr lang="nl-NL" b="1" dirty="0" smtClean="0"/>
              <a:t> a/i/o/u/y die anders verkeerd worden uitgesproken:  </a:t>
            </a:r>
            <a:endParaRPr lang="nl-NL" i="1" dirty="0" smtClean="0"/>
          </a:p>
          <a:p>
            <a:pPr marL="0" indent="0">
              <a:buNone/>
            </a:pPr>
            <a:r>
              <a:rPr lang="nl-NL" b="0" i="1" dirty="0" smtClean="0"/>
              <a:t>paraplu`s, logo`s, </a:t>
            </a:r>
          </a:p>
          <a:p>
            <a:endParaRPr lang="nl-NL" b="1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9357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een apostrof?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/>
              <a:t>In afleidingen: </a:t>
            </a:r>
          </a:p>
          <a:p>
            <a:pPr marL="0" indent="0">
              <a:buNone/>
            </a:pPr>
            <a:r>
              <a:rPr lang="nl-NL" b="0" i="1" dirty="0"/>
              <a:t>sms`en, wc`s, A4`tje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/>
              <a:t>Meervoudsvormen van afkortingen: </a:t>
            </a:r>
          </a:p>
          <a:p>
            <a:pPr marL="0" indent="0">
              <a:buNone/>
            </a:pPr>
            <a:r>
              <a:rPr lang="nl-NL" b="0" i="1" dirty="0" err="1"/>
              <a:t>nv`s</a:t>
            </a:r>
            <a:r>
              <a:rPr lang="nl-NL" b="0" i="1" dirty="0"/>
              <a:t>, cd`s</a:t>
            </a:r>
          </a:p>
          <a:p>
            <a:pPr marL="0" indent="0">
              <a:buNone/>
            </a:pPr>
            <a:endParaRPr lang="nl-NL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i="1" dirty="0"/>
              <a:t>Verkleinwoorden op –y: </a:t>
            </a:r>
          </a:p>
          <a:p>
            <a:pPr marL="0" indent="0">
              <a:buNone/>
            </a:pPr>
            <a:r>
              <a:rPr lang="nl-NL" b="0" i="1" dirty="0"/>
              <a:t>baby`s, lolly`s</a:t>
            </a:r>
          </a:p>
          <a:p>
            <a:endParaRPr lang="nl-NL" b="1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1149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je een koppelteken gebruikt.</a:t>
            </a:r>
          </a:p>
          <a:p>
            <a:r>
              <a:rPr lang="nl-NL" dirty="0" smtClean="0"/>
              <a:t>Wanneer je een trema gebruikt.</a:t>
            </a:r>
          </a:p>
          <a:p>
            <a:r>
              <a:rPr lang="nl-NL" dirty="0" smtClean="0"/>
              <a:t>Wanneer je een apostrof gebruikt.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509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Nakij</a:t>
            </a:r>
            <a:r>
              <a:rPr lang="nl-NL" dirty="0" smtClean="0"/>
              <a:t>ken grammatica 3.2 (</a:t>
            </a:r>
            <a:r>
              <a:rPr lang="nl-NL" smtClean="0"/>
              <a:t>zie mail) (5m)</a:t>
            </a:r>
            <a:endParaRPr lang="nl-NL" smtClean="0"/>
          </a:p>
          <a:p>
            <a:r>
              <a:rPr lang="nl-NL" dirty="0" smtClean="0"/>
              <a:t>Herhaling </a:t>
            </a:r>
            <a:r>
              <a:rPr lang="nl-NL" dirty="0" err="1" smtClean="0"/>
              <a:t>ww</a:t>
            </a:r>
            <a:r>
              <a:rPr lang="nl-NL" dirty="0" smtClean="0"/>
              <a:t>-spelling: maken opdrachten 1,4,5 (15m)</a:t>
            </a:r>
          </a:p>
          <a:p>
            <a:endParaRPr lang="nl-NL" dirty="0" smtClean="0"/>
          </a:p>
          <a:p>
            <a:r>
              <a:rPr lang="nl-NL" dirty="0" smtClean="0"/>
              <a:t>Korte startopdracht (2m)</a:t>
            </a:r>
          </a:p>
          <a:p>
            <a:endParaRPr lang="nl-NL" dirty="0"/>
          </a:p>
          <a:p>
            <a:r>
              <a:rPr lang="nl-NL" dirty="0" smtClean="0"/>
              <a:t>Uitleg theorie koppelteken (10m)</a:t>
            </a:r>
          </a:p>
          <a:p>
            <a:endParaRPr lang="nl-NL" dirty="0"/>
          </a:p>
          <a:p>
            <a:r>
              <a:rPr lang="nl-NL" dirty="0" smtClean="0"/>
              <a:t>Zelf bestuderen theorie trema/apostrof (5m)</a:t>
            </a:r>
          </a:p>
          <a:p>
            <a:endParaRPr lang="nl-NL" dirty="0"/>
          </a:p>
          <a:p>
            <a:r>
              <a:rPr lang="nl-NL" dirty="0" smtClean="0"/>
              <a:t>Maken opdrachten 6,7,8,9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399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Autofit/>
          </a:bodyPr>
          <a:lstStyle/>
          <a:p>
            <a:r>
              <a:rPr lang="nl-NL" sz="2400" dirty="0" smtClean="0"/>
              <a:t>lees de volgende woorden: wat valt je op?</a:t>
            </a:r>
            <a:endParaRPr lang="nl-NL" sz="2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3291840" cy="4525963"/>
          </a:xfrm>
        </p:spPr>
        <p:txBody>
          <a:bodyPr/>
          <a:lstStyle/>
          <a:p>
            <a:r>
              <a:rPr lang="nl-NL" dirty="0" err="1" smtClean="0"/>
              <a:t>Reunie</a:t>
            </a:r>
            <a:endParaRPr lang="nl-NL" dirty="0" smtClean="0"/>
          </a:p>
          <a:p>
            <a:r>
              <a:rPr lang="nl-NL" dirty="0" err="1" smtClean="0"/>
              <a:t>Naapen</a:t>
            </a:r>
            <a:endParaRPr lang="nl-NL" dirty="0" smtClean="0"/>
          </a:p>
          <a:p>
            <a:r>
              <a:rPr lang="nl-NL" dirty="0" err="1" smtClean="0"/>
              <a:t>Geinformeerd</a:t>
            </a:r>
            <a:endParaRPr lang="nl-NL" dirty="0" smtClean="0"/>
          </a:p>
          <a:p>
            <a:r>
              <a:rPr lang="nl-NL" dirty="0" err="1" smtClean="0"/>
              <a:t>Kopieren</a:t>
            </a:r>
            <a:endParaRPr lang="nl-NL" dirty="0" smtClean="0"/>
          </a:p>
          <a:p>
            <a:r>
              <a:rPr lang="nl-NL" dirty="0" smtClean="0"/>
              <a:t>Logos</a:t>
            </a:r>
          </a:p>
          <a:p>
            <a:r>
              <a:rPr lang="nl-NL" dirty="0" smtClean="0"/>
              <a:t>Zoeven</a:t>
            </a:r>
          </a:p>
          <a:p>
            <a:r>
              <a:rPr lang="nl-NL" dirty="0" err="1" smtClean="0"/>
              <a:t>paraplus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Reünie</a:t>
            </a:r>
          </a:p>
          <a:p>
            <a:r>
              <a:rPr lang="nl-NL" dirty="0" smtClean="0"/>
              <a:t>Na-apen</a:t>
            </a:r>
          </a:p>
          <a:p>
            <a:r>
              <a:rPr lang="nl-NL" dirty="0" smtClean="0"/>
              <a:t>Geïnformeerd</a:t>
            </a:r>
            <a:endParaRPr lang="nl-NL" dirty="0"/>
          </a:p>
          <a:p>
            <a:r>
              <a:rPr lang="nl-NL" dirty="0" smtClean="0"/>
              <a:t>Kopiëren</a:t>
            </a:r>
          </a:p>
          <a:p>
            <a:r>
              <a:rPr lang="nl-NL" dirty="0" smtClean="0"/>
              <a:t>Logo`s</a:t>
            </a:r>
          </a:p>
          <a:p>
            <a:r>
              <a:rPr lang="nl-NL" dirty="0" smtClean="0"/>
              <a:t>Zo-even</a:t>
            </a:r>
          </a:p>
          <a:p>
            <a:r>
              <a:rPr lang="nl-NL" dirty="0" smtClean="0"/>
              <a:t>Paraplu`s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922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1900" dirty="0" smtClean="0"/>
              <a:t>Een </a:t>
            </a:r>
            <a:r>
              <a:rPr lang="nl-NL" sz="1900" dirty="0" smtClean="0">
                <a:solidFill>
                  <a:srgbClr val="FF0000"/>
                </a:solidFill>
              </a:rPr>
              <a:t>samenstelling</a:t>
            </a:r>
            <a:r>
              <a:rPr lang="nl-NL" sz="1900" dirty="0" smtClean="0"/>
              <a:t> is een combinatie van </a:t>
            </a:r>
            <a:r>
              <a:rPr lang="nl-NL" sz="1900" dirty="0" smtClean="0">
                <a:solidFill>
                  <a:srgbClr val="FF0000"/>
                </a:solidFill>
              </a:rPr>
              <a:t>twee of meer woorden</a:t>
            </a:r>
            <a:r>
              <a:rPr lang="nl-NL" sz="1900" dirty="0" smtClean="0"/>
              <a:t> die samen een </a:t>
            </a:r>
            <a:r>
              <a:rPr lang="nl-NL" sz="1900" dirty="0" smtClean="0">
                <a:solidFill>
                  <a:srgbClr val="FF0000"/>
                </a:solidFill>
              </a:rPr>
              <a:t>nieuw woord </a:t>
            </a:r>
            <a:r>
              <a:rPr lang="nl-NL" sz="1900" dirty="0" smtClean="0"/>
              <a:t>vormen.</a:t>
            </a:r>
          </a:p>
          <a:p>
            <a:endParaRPr lang="nl-NL" sz="1900" dirty="0"/>
          </a:p>
          <a:p>
            <a:r>
              <a:rPr lang="nl-NL" sz="1900" dirty="0" err="1" smtClean="0"/>
              <a:t>Bad+kamer</a:t>
            </a:r>
            <a:r>
              <a:rPr lang="nl-NL" sz="1900" dirty="0" smtClean="0"/>
              <a:t>=</a:t>
            </a:r>
          </a:p>
          <a:p>
            <a:pPr marL="0" indent="0">
              <a:buNone/>
            </a:pPr>
            <a:r>
              <a:rPr lang="nl-NL" sz="1900" dirty="0" smtClean="0"/>
              <a:t>badkamer</a:t>
            </a:r>
          </a:p>
          <a:p>
            <a:endParaRPr lang="nl-NL" sz="1900" dirty="0" smtClean="0"/>
          </a:p>
          <a:p>
            <a:r>
              <a:rPr lang="nl-NL" sz="1900" dirty="0" err="1" smtClean="0"/>
              <a:t>Bureau+stoel</a:t>
            </a:r>
            <a:r>
              <a:rPr lang="nl-NL" sz="1900" dirty="0" smtClean="0"/>
              <a:t>=</a:t>
            </a:r>
          </a:p>
          <a:p>
            <a:pPr marL="0" indent="0">
              <a:buNone/>
            </a:pPr>
            <a:r>
              <a:rPr lang="nl-NL" sz="1900" dirty="0" smtClean="0"/>
              <a:t>bureaustoel</a:t>
            </a:r>
          </a:p>
          <a:p>
            <a:endParaRPr lang="nl-NL" sz="1900" dirty="0" smtClean="0"/>
          </a:p>
          <a:p>
            <a:r>
              <a:rPr lang="nl-NL" sz="1900" dirty="0" err="1" smtClean="0"/>
              <a:t>Fiets+sleutel</a:t>
            </a:r>
            <a:r>
              <a:rPr lang="nl-NL" sz="1900" dirty="0" smtClean="0"/>
              <a:t>=</a:t>
            </a:r>
          </a:p>
          <a:p>
            <a:pPr marL="0" indent="0">
              <a:buNone/>
            </a:pPr>
            <a:r>
              <a:rPr lang="nl-NL" sz="1900" dirty="0" smtClean="0"/>
              <a:t>fietssleutel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197451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247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Bij samenstellingen krijg je soms een koppelteken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Wanneer een koppelteken?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179512" y="2259366"/>
            <a:ext cx="4739960" cy="384048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heel lastige onoverzichtelijke woorden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samenstellingen waar klinkers ‘botsen’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letters, cijfers, tekens en St of Sint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 woorden met voorvoegsel als: ex/non/oud/niet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En voor een hoofdletter  ook bij Anti/ oer/ on/pro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twee woorden die gelijk zijn aan elkaar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Samenstelling met eigen of aardrijkskundige namen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Huis-aan-huisblad, doe-het-zelver, jazz-zanger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Zee-egel, na-apen, zo-even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20+-kaas, </a:t>
            </a:r>
            <a:r>
              <a:rPr lang="nl-NL" dirty="0" err="1" smtClean="0"/>
              <a:t>anwb</a:t>
            </a:r>
            <a:r>
              <a:rPr lang="nl-NL" dirty="0" smtClean="0"/>
              <a:t>-kantoor, Sint-Lucaskerk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Ex-vrouw, non-stop, niet-roker, oud-president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Anti-Amerikaans, oer-Hollands, pro-Russisch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Trainer-coach, minister-president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Picasso-museum, Noord-Holland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172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 oefenen: aan elkaar of los/koppelteken?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Bruine bonen soep</a:t>
            </a:r>
          </a:p>
          <a:p>
            <a:r>
              <a:rPr lang="nl-NL" dirty="0" smtClean="0"/>
              <a:t>Doe het zelf zaak</a:t>
            </a:r>
          </a:p>
          <a:p>
            <a:r>
              <a:rPr lang="nl-NL" dirty="0" smtClean="0"/>
              <a:t>80 jarige</a:t>
            </a:r>
          </a:p>
          <a:p>
            <a:r>
              <a:rPr lang="nl-NL" dirty="0" smtClean="0"/>
              <a:t>Auto onderdelen</a:t>
            </a:r>
          </a:p>
          <a:p>
            <a:r>
              <a:rPr lang="nl-NL" dirty="0" smtClean="0"/>
              <a:t>Hotel restaurant</a:t>
            </a:r>
          </a:p>
          <a:p>
            <a:r>
              <a:rPr lang="nl-NL" dirty="0" smtClean="0"/>
              <a:t>Zuid Holland</a:t>
            </a:r>
          </a:p>
          <a:p>
            <a:r>
              <a:rPr lang="nl-NL" dirty="0" smtClean="0"/>
              <a:t>Lange afstand raket</a:t>
            </a:r>
          </a:p>
          <a:p>
            <a:r>
              <a:rPr lang="nl-NL" dirty="0" smtClean="0"/>
              <a:t>Ex man</a:t>
            </a:r>
          </a:p>
          <a:p>
            <a:r>
              <a:rPr lang="nl-NL" dirty="0" smtClean="0"/>
              <a:t>Pro Russisch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947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 oefenen: aan elkaar, los of koppelteken?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395536" y="1556792"/>
            <a:ext cx="8503920" cy="5301208"/>
          </a:xfrm>
        </p:spPr>
        <p:txBody>
          <a:bodyPr>
            <a:normAutofit fontScale="55000" lnSpcReduction="20000"/>
          </a:bodyPr>
          <a:lstStyle/>
          <a:p>
            <a:r>
              <a:rPr lang="nl-NL" sz="2500" dirty="0" err="1" smtClean="0"/>
              <a:t>Bruinebonensoep</a:t>
            </a:r>
            <a:r>
              <a:rPr lang="nl-NL" sz="2500" dirty="0" smtClean="0"/>
              <a:t>&gt;    één </a:t>
            </a:r>
            <a:r>
              <a:rPr lang="nl-NL" sz="2500" dirty="0"/>
              <a:t>begrip, dus aan </a:t>
            </a:r>
            <a:r>
              <a:rPr lang="nl-NL" sz="2500" dirty="0" smtClean="0"/>
              <a:t>elkaar</a:t>
            </a:r>
          </a:p>
          <a:p>
            <a:endParaRPr lang="nl-NL" sz="2500" dirty="0" smtClean="0"/>
          </a:p>
          <a:p>
            <a:r>
              <a:rPr lang="nl-NL" sz="2500" dirty="0" smtClean="0"/>
              <a:t>Doe-het-zelf-zaak&gt;   anders onoverzichtelijk</a:t>
            </a:r>
          </a:p>
          <a:p>
            <a:pPr marL="0" indent="0">
              <a:buNone/>
            </a:pPr>
            <a:endParaRPr lang="nl-NL" sz="2500" dirty="0" smtClean="0"/>
          </a:p>
          <a:p>
            <a:r>
              <a:rPr lang="nl-NL" sz="2500" dirty="0" smtClean="0"/>
              <a:t>80-jarige&gt;   samenstelling met cijfers</a:t>
            </a:r>
          </a:p>
          <a:p>
            <a:endParaRPr lang="nl-NL" sz="2500" dirty="0" smtClean="0"/>
          </a:p>
          <a:p>
            <a:r>
              <a:rPr lang="nl-NL" sz="2500" dirty="0" smtClean="0"/>
              <a:t>Auto-onderdelen&gt;   klinkerbotsing</a:t>
            </a:r>
          </a:p>
          <a:p>
            <a:endParaRPr lang="nl-NL" sz="2500" dirty="0" smtClean="0"/>
          </a:p>
          <a:p>
            <a:r>
              <a:rPr lang="nl-NL" sz="2500" dirty="0" smtClean="0"/>
              <a:t>Hotel-restaurant&gt;  gelijkwaardige delen</a:t>
            </a:r>
          </a:p>
          <a:p>
            <a:endParaRPr lang="nl-NL" sz="2500" dirty="0" smtClean="0"/>
          </a:p>
          <a:p>
            <a:r>
              <a:rPr lang="nl-NL" sz="2500" dirty="0" smtClean="0"/>
              <a:t>Zuid-Holland&gt;  aardrijkskundige samenstelling</a:t>
            </a:r>
          </a:p>
          <a:p>
            <a:endParaRPr lang="nl-NL" sz="2500" dirty="0" smtClean="0"/>
          </a:p>
          <a:p>
            <a:r>
              <a:rPr lang="nl-NL" sz="2500" dirty="0" smtClean="0"/>
              <a:t>Langeafstandsraket&gt; één begrip, dus aan elkaar</a:t>
            </a:r>
          </a:p>
          <a:p>
            <a:endParaRPr lang="nl-NL" sz="2500" dirty="0"/>
          </a:p>
          <a:p>
            <a:r>
              <a:rPr lang="nl-NL" sz="2500" dirty="0" smtClean="0"/>
              <a:t>Ex-man&gt;voorvoegsel  ex</a:t>
            </a:r>
          </a:p>
          <a:p>
            <a:endParaRPr lang="nl-NL" sz="2500" dirty="0"/>
          </a:p>
          <a:p>
            <a:r>
              <a:rPr lang="nl-NL" sz="2500" dirty="0" smtClean="0"/>
              <a:t>Anti-Russisch&gt; na anti een woord met hoofdletter? Dan een koppelteken.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09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een trema?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smtClean="0"/>
              <a:t>In </a:t>
            </a:r>
            <a:r>
              <a:rPr lang="nl-NL" u="sng" dirty="0" smtClean="0">
                <a:solidFill>
                  <a:srgbClr val="FF0000"/>
                </a:solidFill>
              </a:rPr>
              <a:t>niet samengestelde woorden  </a:t>
            </a:r>
            <a:r>
              <a:rPr lang="nl-NL" b="1" dirty="0" smtClean="0"/>
              <a:t>als twee klinkers samen uitgesproken kunnen worden: </a:t>
            </a:r>
            <a:endParaRPr lang="nl-NL" dirty="0"/>
          </a:p>
          <a:p>
            <a:pPr marL="0" indent="0">
              <a:buNone/>
            </a:pPr>
            <a:r>
              <a:rPr lang="nl-NL" b="0" i="1" dirty="0" smtClean="0"/>
              <a:t>r</a:t>
            </a:r>
            <a:r>
              <a:rPr lang="nl-NL" b="0" i="1" dirty="0" smtClean="0">
                <a:solidFill>
                  <a:srgbClr val="FF0000"/>
                </a:solidFill>
              </a:rPr>
              <a:t>eü</a:t>
            </a:r>
            <a:r>
              <a:rPr lang="nl-NL" b="0" i="1" dirty="0" smtClean="0"/>
              <a:t>nie, kop</a:t>
            </a:r>
            <a:r>
              <a:rPr lang="nl-NL" b="0" i="1" dirty="0" smtClean="0">
                <a:solidFill>
                  <a:srgbClr val="FF0000"/>
                </a:solidFill>
              </a:rPr>
              <a:t>ië</a:t>
            </a:r>
            <a:r>
              <a:rPr lang="nl-NL" b="0" i="1" dirty="0" smtClean="0"/>
              <a:t>ren</a:t>
            </a:r>
          </a:p>
          <a:p>
            <a:pPr marL="0" indent="0">
              <a:buNone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/>
              <a:t>Woorden met een </a:t>
            </a:r>
            <a:r>
              <a:rPr lang="nl-NL" b="1" dirty="0" smtClean="0"/>
              <a:t>Franse en </a:t>
            </a:r>
            <a:r>
              <a:rPr lang="nl-NL" b="1" dirty="0"/>
              <a:t>Latijnse uitgang krijgen geen trema. </a:t>
            </a:r>
            <a:endParaRPr lang="nl-NL" b="1" dirty="0" smtClean="0"/>
          </a:p>
          <a:p>
            <a:pPr marL="0" indent="0">
              <a:buNone/>
            </a:pPr>
            <a:r>
              <a:rPr lang="nl-NL" b="0" i="1" dirty="0" smtClean="0"/>
              <a:t>elektricien, </a:t>
            </a:r>
            <a:r>
              <a:rPr lang="nl-NL" b="0" i="1" dirty="0"/>
              <a:t>linoleum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7983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91</TotalTime>
  <Words>610</Words>
  <Application>Microsoft Macintosh PowerPoint</Application>
  <PresentationFormat>Diavoorstelling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Essentieel</vt:lpstr>
      <vt:lpstr>Koppelteken trema en apostrof</vt:lpstr>
      <vt:lpstr>Aan het einde van deze les weet je</vt:lpstr>
      <vt:lpstr>Wat gaan we doen deze les?</vt:lpstr>
      <vt:lpstr>lees de volgende woorden: wat valt je op?</vt:lpstr>
      <vt:lpstr>samenstelling</vt:lpstr>
      <vt:lpstr> Bij samenstellingen krijg je soms een koppelteken</vt:lpstr>
      <vt:lpstr>Even oefenen: aan elkaar of los/koppelteken?</vt:lpstr>
      <vt:lpstr>Even oefenen: aan elkaar, los of koppelteken?</vt:lpstr>
      <vt:lpstr>Wanneer een trema?</vt:lpstr>
      <vt:lpstr>Wanneer een trema?</vt:lpstr>
      <vt:lpstr>Wanneer een apostrof?</vt:lpstr>
      <vt:lpstr>Wanneer een apostrof?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Trema en apostrof</dc:title>
  <dc:creator>Vrancken, Remco</dc:creator>
  <cp:lastModifiedBy>VNRE Vrancken</cp:lastModifiedBy>
  <cp:revision>13</cp:revision>
  <dcterms:created xsi:type="dcterms:W3CDTF">2014-05-14T07:11:19Z</dcterms:created>
  <dcterms:modified xsi:type="dcterms:W3CDTF">2016-03-04T08:03:46Z</dcterms:modified>
</cp:coreProperties>
</file>