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55" r:id="rId1"/>
  </p:sldMasterIdLst>
  <p:notesMasterIdLst>
    <p:notesMasterId r:id="rId11"/>
  </p:notesMasterIdLst>
  <p:handoutMasterIdLst>
    <p:handoutMasterId r:id="rId12"/>
  </p:handoutMasterIdLst>
  <p:sldIdLst>
    <p:sldId id="285" r:id="rId2"/>
    <p:sldId id="271" r:id="rId3"/>
    <p:sldId id="290" r:id="rId4"/>
    <p:sldId id="286" r:id="rId5"/>
    <p:sldId id="273" r:id="rId6"/>
    <p:sldId id="287" r:id="rId7"/>
    <p:sldId id="288" r:id="rId8"/>
    <p:sldId id="289" r:id="rId9"/>
    <p:sldId id="284" r:id="rId10"/>
  </p:sldIdLst>
  <p:sldSz cx="9144000" cy="6858000" type="screen4x3"/>
  <p:notesSz cx="6797675" cy="9928225"/>
  <p:custDataLst>
    <p:tags r:id="rId13"/>
  </p:custDataLst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145A"/>
    <a:srgbClr val="CC006A"/>
    <a:srgbClr val="BAA879"/>
    <a:srgbClr val="2886A3"/>
    <a:srgbClr val="FFFFFF"/>
    <a:srgbClr val="B0A0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6" autoAdjust="0"/>
    <p:restoredTop sz="94701" autoAdjust="0"/>
  </p:normalViewPr>
  <p:slideViewPr>
    <p:cSldViewPr>
      <p:cViewPr varScale="1">
        <p:scale>
          <a:sx n="106" d="100"/>
          <a:sy n="106" d="100"/>
        </p:scale>
        <p:origin x="1158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-2952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BEDEDA-8E36-4DFB-8E4D-D1D6DB4D9F0E}" type="datetimeFigureOut">
              <a:rPr lang="nl-NL" smtClean="0"/>
              <a:pPr/>
              <a:t>29-9-2015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91A290-BA50-4A20-9420-36625EF70DC3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9389169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467E3D-53D2-40D8-B702-9292685B6CC8}" type="datetimeFigureOut">
              <a:rPr lang="nl-NL" smtClean="0"/>
              <a:pPr/>
              <a:t>29-9-2015</a:t>
            </a:fld>
            <a:endParaRPr lang="nl-NL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 dirty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E1F4A8-050B-42C0-A480-AB8DEF94A527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2811705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EABC-D766-4322-8E78-B830FAE35C72}" type="datetime4">
              <a:rPr lang="en-US" smtClean="0"/>
              <a:pPr/>
              <a:t>September 29,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AF604D9-9677-4E47-9643-C08173630614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1F9E-604E-4343-9F29-EF72E8231CAD}" type="datetime4">
              <a:rPr lang="en-US" smtClean="0"/>
              <a:pPr/>
              <a:t>September 29,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604D9-9677-4E47-9643-C08173630614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E1CE-37F8-4102-8DF9-852A0A51F293}" type="datetime4">
              <a:rPr lang="en-US" smtClean="0"/>
              <a:pPr/>
              <a:t>September 29,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604D9-9677-4E47-9643-C08173630614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467544" y="5013176"/>
            <a:ext cx="3816424" cy="14401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2" hasCustomPrompt="1"/>
          </p:nvPr>
        </p:nvSpPr>
        <p:spPr>
          <a:xfrm>
            <a:off x="576000" y="1749600"/>
            <a:ext cx="7884432" cy="4395600"/>
          </a:xfrm>
        </p:spPr>
        <p:txBody>
          <a:bodyPr/>
          <a:lstStyle>
            <a:lvl4pPr>
              <a:defRPr>
                <a:solidFill>
                  <a:srgbClr val="D0145A"/>
                </a:solidFill>
              </a:defRPr>
            </a:lvl4pPr>
            <a:lvl5pPr>
              <a:defRPr>
                <a:solidFill>
                  <a:srgbClr val="D0145A"/>
                </a:solidFill>
              </a:defRPr>
            </a:lvl5pPr>
            <a:lvl6pPr>
              <a:defRPr baseline="0">
                <a:solidFill>
                  <a:srgbClr val="D0145A"/>
                </a:solidFill>
              </a:defRPr>
            </a:lvl6pPr>
            <a:lvl7pPr>
              <a:defRPr baseline="30000"/>
            </a:lvl7pPr>
          </a:lstStyle>
          <a:p>
            <a:pPr lvl="0"/>
            <a:r>
              <a:rPr lang="nl-NL" dirty="0" smtClean="0"/>
              <a:t>Kop</a:t>
            </a:r>
          </a:p>
          <a:p>
            <a:pPr lvl="1"/>
            <a:r>
              <a:rPr lang="nl-NL" dirty="0" smtClean="0"/>
              <a:t>Voorbeeld opsomming</a:t>
            </a:r>
          </a:p>
          <a:p>
            <a:pPr lvl="2"/>
            <a:r>
              <a:rPr lang="nl-NL" dirty="0" smtClean="0"/>
              <a:t>Tekst</a:t>
            </a:r>
          </a:p>
          <a:p>
            <a:pPr lvl="3"/>
            <a:r>
              <a:rPr lang="nl-NL" dirty="0" smtClean="0"/>
              <a:t>Voorbeeld opsomming 2</a:t>
            </a:r>
          </a:p>
          <a:p>
            <a:pPr lvl="4"/>
            <a:r>
              <a:rPr lang="nl-NL" dirty="0" smtClean="0"/>
              <a:t>Opsomming binnen opsomming</a:t>
            </a:r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>
          <a:xfrm>
            <a:off x="685800" y="6451200"/>
            <a:ext cx="285750" cy="179388"/>
          </a:xfrm>
          <a:prstGeom prst="rect">
            <a:avLst/>
          </a:prstGeom>
        </p:spPr>
        <p:txBody>
          <a:bodyPr lIns="0" rIns="0"/>
          <a:lstStyle/>
          <a:p>
            <a:fld id="{37DB5DDE-7563-4892-B02D-5CC7DC3DA781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985838" y="6453336"/>
            <a:ext cx="7345362" cy="179388"/>
          </a:xfrm>
          <a:prstGeom prst="rect">
            <a:avLst/>
          </a:prstGeom>
        </p:spPr>
        <p:txBody>
          <a:bodyPr/>
          <a:lstStyle/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11" name="Titel 10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 dirty="0" err="1" smtClean="0"/>
              <a:t>Tekstdia</a:t>
            </a:r>
            <a:r>
              <a:rPr lang="nl-NL" dirty="0" smtClean="0"/>
              <a:t> titel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194874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dia smal">
    <p:bg>
      <p:bgPr>
        <a:solidFill>
          <a:schemeClr val="bg1">
            <a:alpha val="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Afgeronde rechthoek 3"/>
          <p:cNvSpPr/>
          <p:nvPr userDrawn="1">
            <p:custDataLst>
              <p:tags r:id="rId1"/>
            </p:custDataLst>
          </p:nvPr>
        </p:nvSpPr>
        <p:spPr>
          <a:xfrm>
            <a:off x="683568" y="684000"/>
            <a:ext cx="7776000" cy="3888000"/>
          </a:xfrm>
          <a:custGeom>
            <a:avLst/>
            <a:gdLst/>
            <a:ahLst/>
            <a:cxnLst/>
            <a:rect l="l" t="t" r="r" b="b"/>
            <a:pathLst>
              <a:path w="7775040" h="3909600">
                <a:moveTo>
                  <a:pt x="399803" y="0"/>
                </a:moveTo>
                <a:lnTo>
                  <a:pt x="3488197" y="0"/>
                </a:lnTo>
                <a:cubicBezTo>
                  <a:pt x="3707411" y="0"/>
                  <a:pt x="3885418" y="177245"/>
                  <a:pt x="3887520" y="396871"/>
                </a:cubicBezTo>
                <a:cubicBezTo>
                  <a:pt x="3889622" y="177245"/>
                  <a:pt x="4067630" y="0"/>
                  <a:pt x="4286843" y="0"/>
                </a:cubicBezTo>
                <a:lnTo>
                  <a:pt x="7375237" y="0"/>
                </a:lnTo>
                <a:cubicBezTo>
                  <a:pt x="7596042" y="0"/>
                  <a:pt x="7775040" y="179827"/>
                  <a:pt x="7775040" y="401654"/>
                </a:cubicBezTo>
                <a:lnTo>
                  <a:pt x="7775040" y="3507946"/>
                </a:lnTo>
                <a:cubicBezTo>
                  <a:pt x="7775040" y="3729773"/>
                  <a:pt x="7596042" y="3909600"/>
                  <a:pt x="7375237" y="3909600"/>
                </a:cubicBezTo>
                <a:lnTo>
                  <a:pt x="4532126" y="3909600"/>
                </a:lnTo>
                <a:lnTo>
                  <a:pt x="4286843" y="3909600"/>
                </a:lnTo>
                <a:lnTo>
                  <a:pt x="3887040" y="3909600"/>
                </a:lnTo>
                <a:lnTo>
                  <a:pt x="3887040" y="3517513"/>
                </a:lnTo>
                <a:cubicBezTo>
                  <a:pt x="3882819" y="3734931"/>
                  <a:pt x="3705812" y="3909600"/>
                  <a:pt x="3488197" y="3909600"/>
                </a:cubicBezTo>
                <a:lnTo>
                  <a:pt x="645085" y="3909600"/>
                </a:lnTo>
                <a:lnTo>
                  <a:pt x="399803" y="3909600"/>
                </a:lnTo>
                <a:lnTo>
                  <a:pt x="0" y="3909600"/>
                </a:lnTo>
                <a:lnTo>
                  <a:pt x="0" y="3507946"/>
                </a:lnTo>
                <a:lnTo>
                  <a:pt x="0" y="3240360"/>
                </a:lnTo>
                <a:lnTo>
                  <a:pt x="0" y="401654"/>
                </a:lnTo>
                <a:cubicBezTo>
                  <a:pt x="0" y="179827"/>
                  <a:pt x="178998" y="0"/>
                  <a:pt x="399803" y="0"/>
                </a:cubicBezTo>
                <a:close/>
              </a:path>
            </a:pathLst>
          </a:custGeom>
          <a:solidFill>
            <a:srgbClr val="D014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4" name="Titel 1"/>
          <p:cNvSpPr>
            <a:spLocks noGrp="1"/>
          </p:cNvSpPr>
          <p:nvPr>
            <p:ph type="ctrTitle" hasCustomPrompt="1"/>
          </p:nvPr>
        </p:nvSpPr>
        <p:spPr>
          <a:xfrm>
            <a:off x="1112283" y="1044000"/>
            <a:ext cx="3024000" cy="3177088"/>
          </a:xfrm>
          <a:prstGeom prst="rect">
            <a:avLst/>
          </a:prstGeom>
          <a:noFill/>
        </p:spPr>
        <p:txBody>
          <a:bodyPr lIns="0" tIns="0" rIns="0" bIns="0" anchor="t" anchorCtr="0"/>
          <a:lstStyle>
            <a:lvl1pPr>
              <a:lnSpc>
                <a:spcPct val="109000"/>
              </a:lnSpc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nl-NL" dirty="0" smtClean="0"/>
              <a:t>Klik om een titel te maken</a:t>
            </a:r>
          </a:p>
        </p:txBody>
      </p:sp>
      <p:sp>
        <p:nvSpPr>
          <p:cNvPr id="15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5004000" y="1080000"/>
            <a:ext cx="3024384" cy="1052856"/>
          </a:xfrm>
        </p:spPr>
        <p:txBody>
          <a:bodyPr lIns="0" tIns="0" rIns="0" bIns="0"/>
          <a:lstStyle>
            <a:lvl1pPr marL="0" indent="0" algn="l">
              <a:lnSpc>
                <a:spcPts val="2300"/>
              </a:lnSpc>
              <a:buNone/>
              <a:defRPr sz="16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een ondertitel te maken</a:t>
            </a:r>
          </a:p>
        </p:txBody>
      </p:sp>
      <p:sp>
        <p:nvSpPr>
          <p:cNvPr id="2" name="Rechthoek 1"/>
          <p:cNvSpPr/>
          <p:nvPr userDrawn="1"/>
        </p:nvSpPr>
        <p:spPr>
          <a:xfrm>
            <a:off x="683568" y="260648"/>
            <a:ext cx="7776000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1" name="Tijdelijke aanduiding voor tekst 10"/>
          <p:cNvSpPr>
            <a:spLocks noGrp="1"/>
          </p:cNvSpPr>
          <p:nvPr>
            <p:ph type="body" sz="quarter" idx="10" hasCustomPrompt="1"/>
          </p:nvPr>
        </p:nvSpPr>
        <p:spPr>
          <a:xfrm>
            <a:off x="5003800" y="3284984"/>
            <a:ext cx="3024188" cy="792163"/>
          </a:xfrm>
        </p:spPr>
        <p:txBody>
          <a:bodyPr lIns="0" tIns="0" rIns="0" bIns="0">
            <a:normAutofit/>
          </a:bodyPr>
          <a:lstStyle>
            <a:lvl1pPr>
              <a:lnSpc>
                <a:spcPts val="2300"/>
              </a:lnSpc>
              <a:defRPr sz="1200">
                <a:solidFill>
                  <a:srgbClr val="FFFFFF"/>
                </a:solidFill>
              </a:defRPr>
            </a:lvl1pPr>
          </a:lstStyle>
          <a:p>
            <a:pPr>
              <a:lnSpc>
                <a:spcPts val="2300"/>
              </a:lnSpc>
            </a:pPr>
            <a:r>
              <a:rPr lang="nl-NL" sz="1200" dirty="0" smtClean="0"/>
              <a:t>Naam auteur/spreker</a:t>
            </a:r>
            <a:br>
              <a:rPr lang="nl-NL" sz="1200" dirty="0" smtClean="0"/>
            </a:br>
            <a:r>
              <a:rPr lang="nl-NL" sz="1200" dirty="0" smtClean="0"/>
              <a:t>Plaats, datum</a:t>
            </a:r>
            <a:endParaRPr lang="nl-NL" sz="1200" dirty="0"/>
          </a:p>
        </p:txBody>
      </p:sp>
    </p:spTree>
    <p:extLst>
      <p:ext uri="{BB962C8B-B14F-4D97-AF65-F5344CB8AC3E}">
        <p14:creationId xmlns:p14="http://schemas.microsoft.com/office/powerpoint/2010/main" val="749872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+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467544" y="5013176"/>
            <a:ext cx="3816424" cy="14401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2" hasCustomPrompt="1"/>
          </p:nvPr>
        </p:nvSpPr>
        <p:spPr>
          <a:xfrm>
            <a:off x="576000" y="1749600"/>
            <a:ext cx="5144400" cy="4395600"/>
          </a:xfrm>
        </p:spPr>
        <p:txBody>
          <a:bodyPr/>
          <a:lstStyle>
            <a:lvl4pPr>
              <a:defRPr>
                <a:solidFill>
                  <a:srgbClr val="D0145A"/>
                </a:solidFill>
              </a:defRPr>
            </a:lvl4pPr>
            <a:lvl5pPr>
              <a:defRPr>
                <a:solidFill>
                  <a:srgbClr val="D0145A"/>
                </a:solidFill>
              </a:defRPr>
            </a:lvl5pPr>
            <a:lvl6pPr>
              <a:defRPr baseline="0">
                <a:solidFill>
                  <a:srgbClr val="D0145A"/>
                </a:solidFill>
              </a:defRPr>
            </a:lvl6pPr>
            <a:lvl7pPr>
              <a:defRPr baseline="30000"/>
            </a:lvl7pPr>
          </a:lstStyle>
          <a:p>
            <a:pPr lvl="0"/>
            <a:r>
              <a:rPr lang="nl-NL" dirty="0" smtClean="0"/>
              <a:t>Kop</a:t>
            </a:r>
          </a:p>
          <a:p>
            <a:pPr lvl="1"/>
            <a:r>
              <a:rPr lang="nl-NL" dirty="0" smtClean="0"/>
              <a:t>Voorbeeld opsomming</a:t>
            </a:r>
          </a:p>
          <a:p>
            <a:pPr lvl="2"/>
            <a:r>
              <a:rPr lang="nl-NL" dirty="0" smtClean="0"/>
              <a:t>Tekst</a:t>
            </a:r>
          </a:p>
          <a:p>
            <a:pPr lvl="3"/>
            <a:r>
              <a:rPr lang="nl-NL" dirty="0" smtClean="0"/>
              <a:t>Voorbeeld opsomming 2</a:t>
            </a:r>
          </a:p>
          <a:p>
            <a:pPr lvl="4"/>
            <a:r>
              <a:rPr lang="nl-NL" dirty="0" smtClean="0"/>
              <a:t>Opsomming binnen opsomming</a:t>
            </a:r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>
          <a:xfrm>
            <a:off x="685800" y="6451200"/>
            <a:ext cx="285750" cy="179388"/>
          </a:xfrm>
          <a:prstGeom prst="rect">
            <a:avLst/>
          </a:prstGeom>
        </p:spPr>
        <p:txBody>
          <a:bodyPr lIns="0" rIns="0"/>
          <a:lstStyle/>
          <a:p>
            <a:fld id="{37DB5DDE-7563-4892-B02D-5CC7DC3DA781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985838" y="6453336"/>
            <a:ext cx="7345362" cy="179388"/>
          </a:xfrm>
          <a:prstGeom prst="rect">
            <a:avLst/>
          </a:prstGeom>
        </p:spPr>
        <p:txBody>
          <a:bodyPr/>
          <a:lstStyle/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10" name="Tijdelijke aanduiding voor afbeelding 9"/>
          <p:cNvSpPr>
            <a:spLocks noGrp="1"/>
          </p:cNvSpPr>
          <p:nvPr>
            <p:ph type="pic" sz="quarter" idx="14" hasCustomPrompt="1"/>
          </p:nvPr>
        </p:nvSpPr>
        <p:spPr>
          <a:xfrm>
            <a:off x="5859344" y="1772816"/>
            <a:ext cx="2592000" cy="4394888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ct val="25000"/>
              <a:buFont typeface="Arial" pitchFamily="34" charset="0"/>
              <a:buChar char="•"/>
              <a:tabLst/>
              <a:defRPr/>
            </a:lvl1pPr>
          </a:lstStyle>
          <a:p>
            <a:r>
              <a:rPr lang="nl-NL" dirty="0" smtClean="0"/>
              <a:t>Klik op het pictogram als u een afbeelding wilt toevoegen</a:t>
            </a:r>
          </a:p>
          <a:p>
            <a:endParaRPr lang="nl-NL" dirty="0"/>
          </a:p>
        </p:txBody>
      </p:sp>
      <p:sp>
        <p:nvSpPr>
          <p:cNvPr id="11" name="Titel 10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 dirty="0" smtClean="0"/>
              <a:t>Klik om een titel te maken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291987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/>
          <p:cNvSpPr/>
          <p:nvPr userDrawn="1"/>
        </p:nvSpPr>
        <p:spPr>
          <a:xfrm>
            <a:off x="467544" y="5013176"/>
            <a:ext cx="3816424" cy="14401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9" name="Tijdelijke aanduiding voor afbeelding 8"/>
          <p:cNvSpPr>
            <a:spLocks noGrp="1"/>
          </p:cNvSpPr>
          <p:nvPr>
            <p:ph type="pic" sz="quarter" idx="13" hasCustomPrompt="1"/>
          </p:nvPr>
        </p:nvSpPr>
        <p:spPr>
          <a:xfrm>
            <a:off x="687600" y="1844824"/>
            <a:ext cx="7772400" cy="4325576"/>
          </a:xfrm>
        </p:spPr>
        <p:txBody>
          <a:bodyPr/>
          <a:lstStyle>
            <a:lvl1pPr>
              <a:defRPr baseline="0"/>
            </a:lvl1pPr>
          </a:lstStyle>
          <a:p>
            <a:r>
              <a:rPr lang="nl-NL" dirty="0" smtClean="0"/>
              <a:t>Klik op het pictogram als u een afbeelding wilt toevoegen</a:t>
            </a:r>
            <a:endParaRPr lang="nl-NL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>
          <a:xfrm>
            <a:off x="685800" y="6451200"/>
            <a:ext cx="285750" cy="179388"/>
          </a:xfrm>
          <a:prstGeom prst="rect">
            <a:avLst/>
          </a:prstGeom>
        </p:spPr>
        <p:txBody>
          <a:bodyPr lIns="0" rIns="0"/>
          <a:lstStyle/>
          <a:p>
            <a:fld id="{37DB5DDE-7563-4892-B02D-5CC7DC3DA781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985838" y="6453336"/>
            <a:ext cx="7345362" cy="179388"/>
          </a:xfrm>
          <a:prstGeom prst="rect">
            <a:avLst/>
          </a:prstGeom>
        </p:spPr>
        <p:txBody>
          <a:bodyPr/>
          <a:lstStyle/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7" name="Titel 6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 dirty="0" smtClean="0"/>
              <a:t>Klik om een titel te maken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718773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3F43-3E86-47E4-BFBB-2476D384E1C6}" type="datetime4">
              <a:rPr lang="en-US" smtClean="0"/>
              <a:pPr/>
              <a:t>September 29,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604D9-9677-4E47-9643-C08173630614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63BA-01FC-4367-B6F3-ABB2645D55F1}" type="datetime4">
              <a:rPr lang="en-US" smtClean="0"/>
              <a:pPr/>
              <a:t>September 29, 2015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AF604D9-9677-4E47-9643-C08173630614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nl-NL" smtClean="0"/>
              <a:t>hier komt de naam van de presentatie</a:t>
            </a:r>
            <a:endParaRPr lang="nl-NL" dirty="0"/>
          </a:p>
        </p:txBody>
      </p:sp>
    </p:spTree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19C71-EC74-44AF-B27E-FC7DC3C3A61D}" type="datetime4">
              <a:rPr lang="en-US" smtClean="0"/>
              <a:pPr/>
              <a:t>September 29,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604D9-9677-4E47-9643-C08173630614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DA29-3CBE-48EA-92AE-A996835462BA}" type="datetime4">
              <a:rPr lang="en-US" smtClean="0"/>
              <a:pPr/>
              <a:t>September 29, 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604D9-9677-4E47-9643-C08173630614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C054-3869-4501-B163-1BBFDE8DCE04}" type="datetime4">
              <a:rPr lang="en-US" smtClean="0"/>
              <a:pPr/>
              <a:t>September 29, 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604D9-9677-4E47-9643-C08173630614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D831-56C1-49CF-8EF7-8B9A98402BCD}" type="datetime4">
              <a:rPr lang="en-US" smtClean="0"/>
              <a:pPr/>
              <a:t>September 29, 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604D9-9677-4E47-9643-C08173630614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5615-7F4F-4584-84D5-CC95918C321F}" type="datetime4">
              <a:rPr lang="en-US" smtClean="0"/>
              <a:pPr/>
              <a:t>September 29,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604D9-9677-4E47-9643-C08173630614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</p:spTree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A923-9BEE-48CE-9F28-5B525F399BAD}" type="datetime4">
              <a:rPr lang="en-US" smtClean="0"/>
              <a:pPr/>
              <a:t>September 29,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AF604D9-9677-4E47-9643-C08173630614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7D0EFEE-2756-4A20-BF2A-63F0A94F99AC}" type="datetime4">
              <a:rPr lang="en-US" smtClean="0"/>
              <a:pPr/>
              <a:t>September 29,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9AF604D9-9677-4E47-9643-C08173630614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8" r:id="rId12"/>
    <p:sldLayoutId id="2147483650" r:id="rId13"/>
    <p:sldLayoutId id="2147483653" r:id="rId14"/>
    <p:sldLayoutId id="2147483651" r:id="rId15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Woorden 3.7</a:t>
            </a:r>
            <a:endParaRPr lang="nl-NL" dirty="0"/>
          </a:p>
        </p:txBody>
      </p:sp>
      <p:sp>
        <p:nvSpPr>
          <p:cNvPr id="6" name="Subtitel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Stijlfiguren 2</a:t>
            </a:r>
            <a:endParaRPr lang="nl-NL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B5DDE-7563-4892-B02D-5CC7DC3DA781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42013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marL="342900" indent="-342900">
              <a:buAutoNum type="arabicPeriod"/>
            </a:pPr>
            <a:r>
              <a:rPr lang="nl-NL" dirty="0" smtClean="0"/>
              <a:t>De betekenis van de woorden uit deze paragraaf</a:t>
            </a:r>
          </a:p>
          <a:p>
            <a:pPr marL="342900" indent="-342900">
              <a:buAutoNum type="arabicPeriod"/>
            </a:pPr>
            <a:endParaRPr lang="nl-NL" dirty="0"/>
          </a:p>
          <a:p>
            <a:pPr marL="342900" indent="-342900">
              <a:buAutoNum type="arabicPeriod"/>
            </a:pPr>
            <a:r>
              <a:rPr lang="nl-NL" dirty="0" smtClean="0"/>
              <a:t>Wat stijlfiguren zijn: hyperbool, eufemisme, understatement, litotes</a:t>
            </a:r>
            <a:endParaRPr lang="nl-NL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B5DDE-7563-4892-B02D-5CC7DC3DA781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Aan het einde van deze les weet je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83784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12"/>
          </p:nvPr>
        </p:nvSpPr>
        <p:spPr>
          <a:xfrm>
            <a:off x="576000" y="1749600"/>
            <a:ext cx="7884432" cy="4880988"/>
          </a:xfrm>
        </p:spPr>
        <p:txBody>
          <a:bodyPr>
            <a:normAutofit lnSpcReduction="10000"/>
          </a:bodyPr>
          <a:lstStyle/>
          <a:p>
            <a:r>
              <a:rPr lang="nl-NL" dirty="0" smtClean="0"/>
              <a:t>Pleonasme</a:t>
            </a:r>
          </a:p>
          <a:p>
            <a:r>
              <a:rPr lang="nl-NL" dirty="0" smtClean="0"/>
              <a:t>Tautologie</a:t>
            </a:r>
          </a:p>
          <a:p>
            <a:endParaRPr lang="nl-NL" dirty="0"/>
          </a:p>
          <a:p>
            <a:r>
              <a:rPr lang="nl-NL" dirty="0" smtClean="0"/>
              <a:t>Voer onderstaande opdracht in </a:t>
            </a:r>
            <a:r>
              <a:rPr lang="nl-NL" dirty="0" smtClean="0">
                <a:solidFill>
                  <a:schemeClr val="tx2"/>
                </a:solidFill>
              </a:rPr>
              <a:t>tweetallen </a:t>
            </a:r>
            <a:r>
              <a:rPr lang="nl-NL" dirty="0" smtClean="0"/>
              <a:t>uit.</a:t>
            </a:r>
          </a:p>
          <a:p>
            <a:endParaRPr lang="nl-NL" dirty="0"/>
          </a:p>
          <a:p>
            <a:r>
              <a:rPr lang="nl-NL" dirty="0" smtClean="0"/>
              <a:t>*</a:t>
            </a:r>
            <a:r>
              <a:rPr lang="nl-NL" dirty="0" smtClean="0">
                <a:solidFill>
                  <a:schemeClr val="tx2"/>
                </a:solidFill>
              </a:rPr>
              <a:t>Zoek op </a:t>
            </a:r>
            <a:r>
              <a:rPr lang="nl-NL" dirty="0" smtClean="0"/>
              <a:t>(beiden twee) wat de stijlfiguren: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Hyperbool, eufemisme, understatement en litotes inhouden.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Maak dit in een paar zinnen duidelijk en geef </a:t>
            </a:r>
            <a:r>
              <a:rPr lang="nl-NL" dirty="0" smtClean="0">
                <a:solidFill>
                  <a:schemeClr val="tx2"/>
                </a:solidFill>
              </a:rPr>
              <a:t>drie </a:t>
            </a:r>
            <a:r>
              <a:rPr lang="nl-NL" dirty="0" smtClean="0"/>
              <a:t>duidelijke voorbeelden.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 smtClean="0">
                <a:solidFill>
                  <a:schemeClr val="tx2"/>
                </a:solidFill>
              </a:rPr>
              <a:t>Leg nu </a:t>
            </a:r>
            <a:r>
              <a:rPr lang="nl-NL" dirty="0" smtClean="0"/>
              <a:t>aan elkaar uit wat je gevonden hebt en voeg je werk samen tot één document.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Controleer meneer </a:t>
            </a:r>
            <a:r>
              <a:rPr lang="nl-NL" dirty="0" err="1" smtClean="0"/>
              <a:t>Vrancken</a:t>
            </a:r>
            <a:r>
              <a:rPr lang="nl-NL" dirty="0" smtClean="0"/>
              <a:t>…..</a:t>
            </a:r>
          </a:p>
          <a:p>
            <a:pPr marL="457200" indent="-457200">
              <a:buFont typeface="+mj-lt"/>
              <a:buAutoNum type="arabicPeriod"/>
            </a:pPr>
            <a:endParaRPr lang="nl-NL" dirty="0" smtClean="0"/>
          </a:p>
          <a:p>
            <a:pPr marL="457200" indent="-457200">
              <a:buFont typeface="+mj-lt"/>
              <a:buAutoNum type="arabicPeriod"/>
            </a:pPr>
            <a:endParaRPr lang="nl-NL" dirty="0" smtClean="0"/>
          </a:p>
          <a:p>
            <a:pPr marL="457200" indent="-457200">
              <a:buFont typeface="+mj-lt"/>
              <a:buAutoNum type="arabicPeriod"/>
            </a:pPr>
            <a:endParaRPr lang="nl-NL" dirty="0" smtClean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B5DDE-7563-4892-B02D-5CC7DC3DA781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Welke stijlfiguren ken je al?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771536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tekst 4"/>
          <p:cNvSpPr>
            <a:spLocks noGrp="1"/>
          </p:cNvSpPr>
          <p:nvPr>
            <p:ph type="body" sz="quarter" idx="12"/>
          </p:nvPr>
        </p:nvSpPr>
        <p:spPr>
          <a:xfrm>
            <a:off x="107504" y="1749600"/>
            <a:ext cx="8352928" cy="4395600"/>
          </a:xfrm>
        </p:spPr>
        <p:txBody>
          <a:bodyPr>
            <a:normAutofit fontScale="92500" lnSpcReduction="10000"/>
          </a:bodyPr>
          <a:lstStyle/>
          <a:p>
            <a:r>
              <a:rPr lang="nl-NL" dirty="0" smtClean="0"/>
              <a:t>Sommige woorden hebben </a:t>
            </a:r>
            <a:r>
              <a:rPr lang="nl-NL" dirty="0" smtClean="0">
                <a:solidFill>
                  <a:srgbClr val="FF0000"/>
                </a:solidFill>
              </a:rPr>
              <a:t>gevoelswaarde </a:t>
            </a:r>
            <a:r>
              <a:rPr lang="nl-NL" dirty="0" smtClean="0"/>
              <a:t>          negatief/positief</a:t>
            </a:r>
          </a:p>
          <a:p>
            <a:endParaRPr lang="nl-NL" dirty="0"/>
          </a:p>
          <a:p>
            <a:r>
              <a:rPr lang="nl-NL" dirty="0" smtClean="0"/>
              <a:t>Soms wilt een schrijver dat deze woorden </a:t>
            </a:r>
            <a:r>
              <a:rPr lang="nl-NL" dirty="0" smtClean="0">
                <a:solidFill>
                  <a:srgbClr val="FF0000"/>
                </a:solidFill>
              </a:rPr>
              <a:t>extra opvallen </a:t>
            </a:r>
          </a:p>
          <a:p>
            <a:r>
              <a:rPr lang="nl-NL" dirty="0" smtClean="0">
                <a:solidFill>
                  <a:srgbClr val="FF0000"/>
                </a:solidFill>
              </a:rPr>
              <a:t>            versterken/verzwakken</a:t>
            </a:r>
          </a:p>
          <a:p>
            <a:endParaRPr lang="nl-NL" u="sng" dirty="0" smtClean="0"/>
          </a:p>
          <a:p>
            <a:r>
              <a:rPr lang="nl-NL" u="sng" dirty="0" smtClean="0"/>
              <a:t>Hij gebruikt dan</a:t>
            </a:r>
          </a:p>
          <a:p>
            <a:pPr marL="342900" indent="-342900">
              <a:buFont typeface="Arial"/>
              <a:buChar char="•"/>
            </a:pPr>
            <a:r>
              <a:rPr lang="nl-NL" dirty="0" smtClean="0"/>
              <a:t>Hyperbool</a:t>
            </a:r>
          </a:p>
          <a:p>
            <a:pPr marL="342900" indent="-342900">
              <a:buFont typeface="Arial"/>
              <a:buChar char="•"/>
            </a:pPr>
            <a:r>
              <a:rPr lang="nl-NL" dirty="0" smtClean="0"/>
              <a:t>Eufemisme</a:t>
            </a:r>
          </a:p>
          <a:p>
            <a:pPr marL="342900" indent="-342900">
              <a:buFont typeface="Arial"/>
              <a:buChar char="•"/>
            </a:pPr>
            <a:r>
              <a:rPr lang="nl-NL" dirty="0" smtClean="0"/>
              <a:t>Understatement</a:t>
            </a:r>
          </a:p>
          <a:p>
            <a:pPr marL="342900" indent="-342900">
              <a:buFont typeface="Arial"/>
              <a:buChar char="•"/>
            </a:pPr>
            <a:r>
              <a:rPr lang="nl-NL" dirty="0" smtClean="0"/>
              <a:t>Litotes</a:t>
            </a:r>
            <a:endParaRPr lang="nl-NL" dirty="0"/>
          </a:p>
          <a:p>
            <a:r>
              <a:rPr lang="nl-NL" dirty="0" smtClean="0"/>
              <a:t>                                                      </a:t>
            </a:r>
            <a:endParaRPr lang="nl-NL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B5DDE-7563-4892-B02D-5CC7DC3DA781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gevoelswaarde</a:t>
            </a:r>
            <a:endParaRPr lang="nl-NL" dirty="0"/>
          </a:p>
        </p:txBody>
      </p:sp>
      <p:sp>
        <p:nvSpPr>
          <p:cNvPr id="6" name="Pijl links 5"/>
          <p:cNvSpPr/>
          <p:nvPr/>
        </p:nvSpPr>
        <p:spPr>
          <a:xfrm>
            <a:off x="5148064" y="1700808"/>
            <a:ext cx="576064" cy="48463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Pijl links 7"/>
          <p:cNvSpPr/>
          <p:nvPr/>
        </p:nvSpPr>
        <p:spPr>
          <a:xfrm>
            <a:off x="323528" y="2852936"/>
            <a:ext cx="576064" cy="48463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Toelichting met pijl rechts 8"/>
          <p:cNvSpPr/>
          <p:nvPr/>
        </p:nvSpPr>
        <p:spPr>
          <a:xfrm>
            <a:off x="2555776" y="4077072"/>
            <a:ext cx="1872208" cy="1584176"/>
          </a:xfrm>
          <a:prstGeom prst="rightArrow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Rechthoek 9"/>
          <p:cNvSpPr/>
          <p:nvPr/>
        </p:nvSpPr>
        <p:spPr>
          <a:xfrm>
            <a:off x="4139952" y="4509120"/>
            <a:ext cx="4165674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Bij</a:t>
            </a:r>
            <a:r>
              <a:rPr lang="en-US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deze</a:t>
            </a:r>
            <a:r>
              <a:rPr lang="en-US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stijlfiguren</a:t>
            </a:r>
            <a:r>
              <a:rPr lang="en-US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speelt</a:t>
            </a:r>
            <a:r>
              <a:rPr lang="en-US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gevoelswaarde</a:t>
            </a:r>
            <a:r>
              <a:rPr lang="en-US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een</a:t>
            </a:r>
            <a:r>
              <a:rPr lang="en-US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rol</a:t>
            </a:r>
            <a:endParaRPr lang="en-US" sz="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3113581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12"/>
          </p:nvPr>
        </p:nvSpPr>
        <p:spPr>
          <a:xfrm>
            <a:off x="107504" y="1700808"/>
            <a:ext cx="5144400" cy="4395600"/>
          </a:xfrm>
        </p:spPr>
        <p:txBody>
          <a:bodyPr>
            <a:normAutofit fontScale="92500" lnSpcReduction="20000"/>
          </a:bodyPr>
          <a:lstStyle/>
          <a:p>
            <a:pPr marL="54000" lvl="3" indent="0">
              <a:buNone/>
            </a:pPr>
            <a:endParaRPr lang="nl-NL" dirty="0"/>
          </a:p>
          <a:p>
            <a:pPr marL="54000" lvl="3" indent="0">
              <a:buNone/>
            </a:pPr>
            <a:r>
              <a:rPr lang="nl-NL" b="1" u="sng" dirty="0" smtClean="0">
                <a:solidFill>
                  <a:schemeClr val="tx2"/>
                </a:solidFill>
              </a:rPr>
              <a:t>Wat is een hyperbool:</a:t>
            </a:r>
          </a:p>
          <a:p>
            <a:pPr marL="54000" lvl="3" indent="0">
              <a:buNone/>
            </a:pPr>
            <a:endParaRPr lang="nl-NL" b="1" u="sng" dirty="0">
              <a:solidFill>
                <a:schemeClr val="tx2"/>
              </a:solidFill>
            </a:endParaRPr>
          </a:p>
          <a:p>
            <a:pPr marL="339750" lvl="3" indent="-285750"/>
            <a:r>
              <a:rPr lang="nl-NL" b="1" dirty="0" smtClean="0">
                <a:solidFill>
                  <a:schemeClr val="tx1"/>
                </a:solidFill>
              </a:rPr>
              <a:t>Ernstige overdrijving van de werkelijkheid</a:t>
            </a:r>
          </a:p>
          <a:p>
            <a:pPr marL="339750" lvl="3" indent="-285750"/>
            <a:r>
              <a:rPr lang="nl-NL" b="1" dirty="0" smtClean="0">
                <a:solidFill>
                  <a:schemeClr val="tx1"/>
                </a:solidFill>
              </a:rPr>
              <a:t>Vaak een humoristisch effect\</a:t>
            </a:r>
          </a:p>
          <a:p>
            <a:pPr marL="339750" lvl="3" indent="-285750"/>
            <a:r>
              <a:rPr lang="nl-NL" b="1" dirty="0" smtClean="0">
                <a:solidFill>
                  <a:schemeClr val="tx1"/>
                </a:solidFill>
              </a:rPr>
              <a:t>Veel uitdrukkingen zijn hyperbolen</a:t>
            </a:r>
          </a:p>
          <a:p>
            <a:pPr marL="339750" lvl="3" indent="-285750"/>
            <a:endParaRPr lang="nl-NL" b="1" dirty="0">
              <a:solidFill>
                <a:schemeClr val="tx2"/>
              </a:solidFill>
            </a:endParaRPr>
          </a:p>
          <a:p>
            <a:pPr marL="339750" lvl="3" indent="-285750"/>
            <a:endParaRPr lang="nl-NL" b="1" dirty="0" smtClean="0">
              <a:solidFill>
                <a:schemeClr val="tx2"/>
              </a:solidFill>
            </a:endParaRPr>
          </a:p>
          <a:p>
            <a:pPr marL="54000" lvl="3" indent="0">
              <a:buNone/>
            </a:pPr>
            <a:r>
              <a:rPr lang="nl-NL" b="1" u="sng" dirty="0" smtClean="0">
                <a:solidFill>
                  <a:schemeClr val="tx2"/>
                </a:solidFill>
              </a:rPr>
              <a:t>Voorbeelden:</a:t>
            </a:r>
          </a:p>
          <a:p>
            <a:pPr marL="342900" indent="-342900">
              <a:buFont typeface="+mj-lt"/>
              <a:buAutoNum type="arabicPeriod"/>
            </a:pPr>
            <a:r>
              <a:rPr lang="nl-NL" sz="1600" dirty="0" smtClean="0"/>
              <a:t>Tjonge</a:t>
            </a:r>
            <a:r>
              <a:rPr lang="nl-NL" sz="1600" dirty="0"/>
              <a:t>, het duurt nog tot Kerst voordat die minuut verstreken is!</a:t>
            </a:r>
          </a:p>
          <a:p>
            <a:pPr marL="342900" indent="-342900">
              <a:buFont typeface="+mj-lt"/>
              <a:buAutoNum type="arabicPeriod"/>
            </a:pPr>
            <a:r>
              <a:rPr lang="nl-NL" sz="1600" dirty="0"/>
              <a:t>Ik weet niet wat voor windkracht het is vandaag, maar ik denk wel windkracht 80!</a:t>
            </a:r>
          </a:p>
          <a:p>
            <a:pPr marL="342900" indent="-342900">
              <a:buFont typeface="+mj-lt"/>
              <a:buAutoNum type="arabicPeriod"/>
            </a:pPr>
            <a:r>
              <a:rPr lang="nl-NL" sz="1600" dirty="0"/>
              <a:t>Ik verveel me dood.</a:t>
            </a:r>
          </a:p>
          <a:p>
            <a:pPr marL="342900" indent="-342900">
              <a:buFont typeface="+mj-lt"/>
              <a:buAutoNum type="arabicPeriod"/>
            </a:pPr>
            <a:r>
              <a:rPr lang="nl-NL" sz="1600" dirty="0"/>
              <a:t>Je wordt doodgegooid met informatie over de verkiezingen.</a:t>
            </a:r>
            <a:endParaRPr lang="nl-NL" sz="1600" b="1" dirty="0" smtClean="0">
              <a:solidFill>
                <a:schemeClr val="tx2"/>
              </a:solidFill>
            </a:endParaRPr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B5DDE-7563-4892-B02D-5CC7DC3DA781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hyperbool</a:t>
            </a:r>
            <a:endParaRPr lang="nl-NL" dirty="0"/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6056" y="476672"/>
            <a:ext cx="3937372" cy="2949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4281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12"/>
          </p:nvPr>
        </p:nvSpPr>
        <p:spPr>
          <a:xfrm>
            <a:off x="107504" y="1700808"/>
            <a:ext cx="5144400" cy="4395600"/>
          </a:xfrm>
        </p:spPr>
        <p:txBody>
          <a:bodyPr>
            <a:normAutofit/>
          </a:bodyPr>
          <a:lstStyle/>
          <a:p>
            <a:pPr marL="54000" lvl="3" indent="0">
              <a:buNone/>
            </a:pPr>
            <a:endParaRPr lang="nl-NL" dirty="0"/>
          </a:p>
          <a:p>
            <a:pPr marL="54000" lvl="3" indent="0">
              <a:buNone/>
            </a:pPr>
            <a:r>
              <a:rPr lang="nl-NL" b="1" u="sng" dirty="0" smtClean="0">
                <a:solidFill>
                  <a:schemeClr val="tx2"/>
                </a:solidFill>
              </a:rPr>
              <a:t>Wat is een </a:t>
            </a:r>
            <a:r>
              <a:rPr lang="nl-NL" b="1" u="sng" dirty="0" err="1" smtClean="0">
                <a:solidFill>
                  <a:schemeClr val="tx2"/>
                </a:solidFill>
              </a:rPr>
              <a:t>eufemise</a:t>
            </a:r>
            <a:endParaRPr lang="nl-NL" b="1" u="sng" dirty="0" smtClean="0">
              <a:solidFill>
                <a:schemeClr val="tx2"/>
              </a:solidFill>
            </a:endParaRPr>
          </a:p>
          <a:p>
            <a:pPr marL="54000" lvl="3" indent="0">
              <a:buNone/>
            </a:pPr>
            <a:endParaRPr lang="nl-NL" b="1" u="sng" dirty="0">
              <a:solidFill>
                <a:schemeClr val="tx2"/>
              </a:solidFill>
            </a:endParaRPr>
          </a:p>
          <a:p>
            <a:pPr marL="339750" lvl="3" indent="-285750"/>
            <a:r>
              <a:rPr lang="nl-NL" b="1" dirty="0" smtClean="0">
                <a:solidFill>
                  <a:schemeClr val="tx1"/>
                </a:solidFill>
              </a:rPr>
              <a:t>Verzacht de werkelijkheid</a:t>
            </a:r>
          </a:p>
          <a:p>
            <a:pPr marL="339750" lvl="3" indent="-285750"/>
            <a:r>
              <a:rPr lang="nl-NL" b="1" dirty="0" smtClean="0">
                <a:solidFill>
                  <a:schemeClr val="tx1"/>
                </a:solidFill>
              </a:rPr>
              <a:t>Geeft wel duidelijk aan wat er aan de hand is</a:t>
            </a:r>
          </a:p>
          <a:p>
            <a:pPr marL="339750" lvl="3" indent="-285750"/>
            <a:r>
              <a:rPr lang="nl-NL" b="1" dirty="0" smtClean="0">
                <a:solidFill>
                  <a:schemeClr val="tx1"/>
                </a:solidFill>
              </a:rPr>
              <a:t>Gebruikt men bij nare situaties</a:t>
            </a:r>
            <a:endParaRPr lang="nl-NL" b="1" dirty="0">
              <a:solidFill>
                <a:schemeClr val="tx2"/>
              </a:solidFill>
            </a:endParaRPr>
          </a:p>
          <a:p>
            <a:pPr marL="339750" lvl="3" indent="-285750"/>
            <a:endParaRPr lang="nl-NL" b="1" dirty="0" smtClean="0">
              <a:solidFill>
                <a:schemeClr val="tx2"/>
              </a:solidFill>
            </a:endParaRPr>
          </a:p>
          <a:p>
            <a:pPr marL="54000" lvl="3" indent="0">
              <a:buNone/>
            </a:pPr>
            <a:r>
              <a:rPr lang="nl-NL" b="1" u="sng" dirty="0" smtClean="0">
                <a:solidFill>
                  <a:schemeClr val="tx2"/>
                </a:solidFill>
              </a:rPr>
              <a:t>Voorbeelden:</a:t>
            </a:r>
          </a:p>
          <a:p>
            <a:pPr marL="396900" lvl="3" indent="-342900">
              <a:buFont typeface="+mj-lt"/>
              <a:buAutoNum type="arabicPeriod"/>
            </a:pPr>
            <a:r>
              <a:rPr lang="nl-NL" b="1" dirty="0" smtClean="0">
                <a:solidFill>
                  <a:srgbClr val="000000"/>
                </a:solidFill>
              </a:rPr>
              <a:t>De veestapel werd geheel geruimd</a:t>
            </a:r>
          </a:p>
          <a:p>
            <a:pPr marL="396900" lvl="3" indent="-342900">
              <a:buFont typeface="+mj-lt"/>
              <a:buAutoNum type="arabicPeriod"/>
            </a:pPr>
            <a:r>
              <a:rPr lang="nl-NL" b="1" dirty="0" smtClean="0">
                <a:solidFill>
                  <a:srgbClr val="000000"/>
                </a:solidFill>
              </a:rPr>
              <a:t>De man was in zijn slaap heengegaan</a:t>
            </a:r>
          </a:p>
          <a:p>
            <a:pPr marL="396900" lvl="3" indent="-342900">
              <a:buFont typeface="+mj-lt"/>
              <a:buAutoNum type="arabicPeriod"/>
            </a:pPr>
            <a:r>
              <a:rPr lang="nl-NL" b="1" dirty="0" smtClean="0">
                <a:solidFill>
                  <a:srgbClr val="000000"/>
                </a:solidFill>
              </a:rPr>
              <a:t>Het werknemersbestand werd drastisch afgeslankt.</a:t>
            </a:r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B5DDE-7563-4892-B02D-5CC7DC3DA781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err="1" smtClean="0"/>
              <a:t>eufemise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4048" y="1556792"/>
            <a:ext cx="3816424" cy="3816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935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12"/>
          </p:nvPr>
        </p:nvSpPr>
        <p:spPr>
          <a:xfrm>
            <a:off x="107504" y="1700808"/>
            <a:ext cx="5328592" cy="4395600"/>
          </a:xfrm>
        </p:spPr>
        <p:txBody>
          <a:bodyPr>
            <a:normAutofit fontScale="92500" lnSpcReduction="10000"/>
          </a:bodyPr>
          <a:lstStyle/>
          <a:p>
            <a:pPr marL="54000" lvl="3" indent="0">
              <a:buNone/>
            </a:pPr>
            <a:endParaRPr lang="nl-NL" dirty="0"/>
          </a:p>
          <a:p>
            <a:pPr marL="54000" lvl="3" indent="0">
              <a:buNone/>
            </a:pPr>
            <a:r>
              <a:rPr lang="nl-NL" b="1" u="sng" dirty="0" smtClean="0">
                <a:solidFill>
                  <a:schemeClr val="tx2"/>
                </a:solidFill>
              </a:rPr>
              <a:t>Wat is een understatement</a:t>
            </a:r>
          </a:p>
          <a:p>
            <a:pPr marL="54000" lvl="3" indent="0">
              <a:buNone/>
            </a:pPr>
            <a:endParaRPr lang="nl-NL" b="1" u="sng" dirty="0">
              <a:solidFill>
                <a:schemeClr val="tx2"/>
              </a:solidFill>
            </a:endParaRPr>
          </a:p>
          <a:p>
            <a:pPr marL="339750" lvl="3" indent="-285750"/>
            <a:r>
              <a:rPr lang="nl-NL" b="1" dirty="0" smtClean="0">
                <a:solidFill>
                  <a:srgbClr val="D1282E"/>
                </a:solidFill>
              </a:rPr>
              <a:t>Tegenovergestelde</a:t>
            </a:r>
            <a:r>
              <a:rPr lang="nl-NL" b="1" dirty="0" smtClean="0">
                <a:solidFill>
                  <a:schemeClr val="tx1"/>
                </a:solidFill>
              </a:rPr>
              <a:t> van een hyperbool</a:t>
            </a:r>
          </a:p>
          <a:p>
            <a:pPr marL="339750" lvl="3" indent="-285750"/>
            <a:r>
              <a:rPr lang="nl-NL" b="1" dirty="0" smtClean="0">
                <a:solidFill>
                  <a:schemeClr val="tx1"/>
                </a:solidFill>
              </a:rPr>
              <a:t>Je zegt iets in </a:t>
            </a:r>
            <a:r>
              <a:rPr lang="nl-NL" b="1" dirty="0" smtClean="0">
                <a:solidFill>
                  <a:schemeClr val="tx2"/>
                </a:solidFill>
              </a:rPr>
              <a:t>voorzichtige woorden </a:t>
            </a:r>
            <a:r>
              <a:rPr lang="nl-NL" b="1" dirty="0" smtClean="0">
                <a:solidFill>
                  <a:schemeClr val="tx1"/>
                </a:solidFill>
              </a:rPr>
              <a:t>(net als bij een eufemisme)</a:t>
            </a:r>
          </a:p>
          <a:p>
            <a:pPr marL="339750" lvl="3" indent="-285750"/>
            <a:r>
              <a:rPr lang="nl-NL" b="1" dirty="0" smtClean="0">
                <a:solidFill>
                  <a:schemeClr val="tx1"/>
                </a:solidFill>
              </a:rPr>
              <a:t>Je wilt dat de woorden juist sterk overkomen</a:t>
            </a:r>
          </a:p>
          <a:p>
            <a:pPr marL="339750" lvl="3" indent="-285750"/>
            <a:r>
              <a:rPr lang="nl-NL" b="1" dirty="0" smtClean="0">
                <a:solidFill>
                  <a:schemeClr val="tx1"/>
                </a:solidFill>
              </a:rPr>
              <a:t>Je moet de </a:t>
            </a:r>
            <a:r>
              <a:rPr lang="nl-NL" b="1" dirty="0" smtClean="0">
                <a:solidFill>
                  <a:srgbClr val="D1282E"/>
                </a:solidFill>
              </a:rPr>
              <a:t>‘situatie’ kennen </a:t>
            </a:r>
            <a:r>
              <a:rPr lang="nl-NL" b="1" dirty="0" smtClean="0">
                <a:solidFill>
                  <a:schemeClr val="tx1"/>
                </a:solidFill>
              </a:rPr>
              <a:t>om een understatement te snappen.</a:t>
            </a:r>
          </a:p>
          <a:p>
            <a:pPr marL="339750" lvl="3" indent="-285750"/>
            <a:endParaRPr lang="nl-NL" b="1" dirty="0">
              <a:solidFill>
                <a:schemeClr val="tx1"/>
              </a:solidFill>
            </a:endParaRPr>
          </a:p>
          <a:p>
            <a:pPr marL="54000" lvl="3" indent="0">
              <a:buNone/>
            </a:pPr>
            <a:r>
              <a:rPr lang="nl-NL" b="1" u="sng" dirty="0" smtClean="0">
                <a:solidFill>
                  <a:schemeClr val="tx2"/>
                </a:solidFill>
              </a:rPr>
              <a:t>Voorbeelden:</a:t>
            </a:r>
          </a:p>
          <a:p>
            <a:pPr marL="396900" lvl="3" indent="-342900">
              <a:buFont typeface="+mj-lt"/>
              <a:buAutoNum type="arabicPeriod"/>
            </a:pPr>
            <a:r>
              <a:rPr lang="nl-NL" b="1" u="sng" dirty="0" err="1" smtClean="0">
                <a:solidFill>
                  <a:srgbClr val="000000"/>
                </a:solidFill>
              </a:rPr>
              <a:t>Menneer</a:t>
            </a:r>
            <a:r>
              <a:rPr lang="nl-NL" b="1" u="sng" dirty="0" smtClean="0">
                <a:solidFill>
                  <a:srgbClr val="000000"/>
                </a:solidFill>
              </a:rPr>
              <a:t> heeft een aardig optrekje (huis van zes miljoen!)</a:t>
            </a:r>
          </a:p>
          <a:p>
            <a:pPr marL="396900" lvl="3" indent="-342900">
              <a:buFont typeface="+mj-lt"/>
              <a:buAutoNum type="arabicPeriod"/>
            </a:pPr>
            <a:endParaRPr lang="nl-NL" b="1" u="sng" dirty="0">
              <a:solidFill>
                <a:srgbClr val="000000"/>
              </a:solidFill>
            </a:endParaRPr>
          </a:p>
          <a:p>
            <a:pPr marL="396900" lvl="3" indent="-342900">
              <a:buFont typeface="+mj-lt"/>
              <a:buAutoNum type="arabicPeriod"/>
            </a:pPr>
            <a:r>
              <a:rPr lang="nl-NL" b="1" u="sng" dirty="0" smtClean="0">
                <a:solidFill>
                  <a:srgbClr val="000000"/>
                </a:solidFill>
              </a:rPr>
              <a:t>Dat was een aardig doelpunt. (buitenkant schoen in de kruising!)</a:t>
            </a:r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B5DDE-7563-4892-B02D-5CC7DC3DA781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understatement</a:t>
            </a:r>
            <a:endParaRPr lang="nl-NL" dirty="0"/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36096" y="1484784"/>
            <a:ext cx="2994000" cy="2611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7020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12"/>
          </p:nvPr>
        </p:nvSpPr>
        <p:spPr>
          <a:xfrm>
            <a:off x="107504" y="1700808"/>
            <a:ext cx="5328592" cy="4395600"/>
          </a:xfrm>
        </p:spPr>
        <p:txBody>
          <a:bodyPr>
            <a:normAutofit/>
          </a:bodyPr>
          <a:lstStyle/>
          <a:p>
            <a:pPr marL="54000" lvl="3" indent="0">
              <a:buNone/>
            </a:pPr>
            <a:endParaRPr lang="nl-NL" dirty="0"/>
          </a:p>
          <a:p>
            <a:pPr marL="54000" lvl="3" indent="0">
              <a:buNone/>
            </a:pPr>
            <a:r>
              <a:rPr lang="nl-NL" b="1" u="sng" dirty="0" smtClean="0">
                <a:solidFill>
                  <a:schemeClr val="tx2"/>
                </a:solidFill>
              </a:rPr>
              <a:t>Wat is een litotes</a:t>
            </a:r>
            <a:endParaRPr lang="nl-NL" b="1" u="sng" dirty="0">
              <a:solidFill>
                <a:schemeClr val="tx2"/>
              </a:solidFill>
            </a:endParaRPr>
          </a:p>
          <a:p>
            <a:pPr marL="339750" lvl="3" indent="-285750"/>
            <a:r>
              <a:rPr lang="nl-NL" b="1" dirty="0" smtClean="0">
                <a:solidFill>
                  <a:schemeClr val="tx1"/>
                </a:solidFill>
              </a:rPr>
              <a:t>Iets bevestigen door het tegenovergestelde te ontkennen.</a:t>
            </a:r>
          </a:p>
          <a:p>
            <a:pPr marL="339750" lvl="3" indent="-285750"/>
            <a:r>
              <a:rPr lang="nl-NL" b="1" dirty="0" smtClean="0">
                <a:solidFill>
                  <a:schemeClr val="tx1"/>
                </a:solidFill>
              </a:rPr>
              <a:t>Veel gebruikt door politici</a:t>
            </a:r>
          </a:p>
          <a:p>
            <a:pPr marL="339750" lvl="3" indent="-285750"/>
            <a:r>
              <a:rPr lang="nl-NL" b="1" dirty="0" smtClean="0">
                <a:solidFill>
                  <a:schemeClr val="tx1"/>
                </a:solidFill>
              </a:rPr>
              <a:t>Versterkt of verzwakt gevoelens</a:t>
            </a:r>
          </a:p>
          <a:p>
            <a:pPr marL="339750" lvl="3" indent="-285750"/>
            <a:r>
              <a:rPr lang="nl-NL" b="1" dirty="0" smtClean="0">
                <a:solidFill>
                  <a:schemeClr val="tx1"/>
                </a:solidFill>
              </a:rPr>
              <a:t>Lijkt veel op understatement</a:t>
            </a:r>
          </a:p>
          <a:p>
            <a:pPr marL="339750" lvl="3" indent="-285750"/>
            <a:endParaRPr lang="nl-NL" b="1" dirty="0">
              <a:solidFill>
                <a:schemeClr val="tx1"/>
              </a:solidFill>
            </a:endParaRPr>
          </a:p>
          <a:p>
            <a:pPr marL="54000" lvl="3" indent="0">
              <a:buNone/>
            </a:pPr>
            <a:r>
              <a:rPr lang="nl-NL" b="1" u="sng" dirty="0" smtClean="0">
                <a:solidFill>
                  <a:schemeClr val="tx2"/>
                </a:solidFill>
              </a:rPr>
              <a:t>Voorbeelden:</a:t>
            </a:r>
          </a:p>
          <a:p>
            <a:pPr marL="396900" lvl="3" indent="-342900">
              <a:buFont typeface="+mj-lt"/>
              <a:buAutoNum type="arabicPeriod"/>
            </a:pPr>
            <a:r>
              <a:rPr lang="nl-NL" b="1" u="sng" dirty="0" smtClean="0">
                <a:solidFill>
                  <a:srgbClr val="000000"/>
                </a:solidFill>
              </a:rPr>
              <a:t>Jij bent niet stom (dus erg slim)</a:t>
            </a:r>
          </a:p>
          <a:p>
            <a:pPr marL="396900" lvl="3" indent="-342900">
              <a:buFont typeface="+mj-lt"/>
              <a:buAutoNum type="arabicPeriod"/>
            </a:pPr>
            <a:r>
              <a:rPr lang="nl-NL" b="1" u="sng" dirty="0" smtClean="0">
                <a:solidFill>
                  <a:srgbClr val="000000"/>
                </a:solidFill>
              </a:rPr>
              <a:t>Het is niet onwaarschijnlijk dat hij gelijk heeft</a:t>
            </a:r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B5DDE-7563-4892-B02D-5CC7DC3DA781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litotes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64088" y="548680"/>
            <a:ext cx="3642072" cy="3642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2245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nl-NL" dirty="0" smtClean="0"/>
              <a:t>M </a:t>
            </a:r>
            <a:r>
              <a:rPr lang="nl-NL" dirty="0" err="1" smtClean="0"/>
              <a:t>opdr</a:t>
            </a:r>
            <a:r>
              <a:rPr lang="nl-NL" dirty="0" smtClean="0"/>
              <a:t>. </a:t>
            </a:r>
            <a:r>
              <a:rPr lang="nl-NL" dirty="0" smtClean="0"/>
              <a:t>paragraaf woorden </a:t>
            </a:r>
            <a:r>
              <a:rPr lang="nl-NL" dirty="0"/>
              <a:t>3</a:t>
            </a:r>
            <a:r>
              <a:rPr lang="nl-NL" dirty="0" smtClean="0"/>
              <a:t>.7 1  t/m 8</a:t>
            </a:r>
          </a:p>
          <a:p>
            <a:endParaRPr lang="nl-NL" dirty="0"/>
          </a:p>
          <a:p>
            <a:endParaRPr lang="nl-NL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B5DDE-7563-4892-B02D-5CC7DC3DA781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huiswerk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55258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JABLOON" val="Standaard"/>
  <p:tag name="BEDRIJFID" val="7"/>
  <p:tag name="BEDRIJF" val="Centrale Diensten"/>
  <p:tag name="AUTEUR1EMAIL" val="h.vanhartingsveldt@deonderwijsspecialisten.nl"/>
  <p:tag name="AUTEUR1FUNCTIE" val="Medewerker Pr &amp; Communicatie"/>
  <p:tag name="TAAL" val="Nederlands"/>
  <p:tag name="TITELAUTEURS" val="0"/>
  <p:tag name="AUTEUR1" val="Hester van Hartingsveldt"/>
  <p:tag name="VIEWOFFICEVERSIE" val="2012.1.6.12160"/>
  <p:tag name="TITEL" val="En de naam is...."/>
  <p:tag name="DATUM" val="41375,5533795486"/>
  <p:tag name="DATUMTEKST" val="11-4-201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LEURACHTERGRON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eel">
  <a:themeElements>
    <a:clrScheme name="Essentiee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ee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ee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0</TotalTime>
  <Words>374</Words>
  <Application>Microsoft Office PowerPoint</Application>
  <PresentationFormat>Diavoorstelling (4:3)</PresentationFormat>
  <Paragraphs>92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3" baseType="lpstr">
      <vt:lpstr>Arial</vt:lpstr>
      <vt:lpstr>Arial Black</vt:lpstr>
      <vt:lpstr>Calibri</vt:lpstr>
      <vt:lpstr>Essentieel</vt:lpstr>
      <vt:lpstr>Woorden 3.7</vt:lpstr>
      <vt:lpstr>Aan het einde van deze les weet je</vt:lpstr>
      <vt:lpstr>Welke stijlfiguren ken je al?</vt:lpstr>
      <vt:lpstr>gevoelswaarde</vt:lpstr>
      <vt:lpstr>hyperbool</vt:lpstr>
      <vt:lpstr>eufemise</vt:lpstr>
      <vt:lpstr>understatement</vt:lpstr>
      <vt:lpstr>litotes</vt:lpstr>
      <vt:lpstr>huiswerk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2015-01-05T08:29:18Z</dcterms:created>
  <dcterms:modified xsi:type="dcterms:W3CDTF">2015-09-29T17:49:59Z</dcterms:modified>
</cp:coreProperties>
</file>