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91" r:id="rId3"/>
    <p:sldId id="292" r:id="rId4"/>
    <p:sldId id="277" r:id="rId5"/>
    <p:sldId id="278" r:id="rId6"/>
    <p:sldId id="276" r:id="rId7"/>
    <p:sldId id="290" r:id="rId8"/>
    <p:sldId id="279" r:id="rId9"/>
    <p:sldId id="280" r:id="rId10"/>
    <p:sldId id="281" r:id="rId11"/>
    <p:sldId id="283" r:id="rId12"/>
    <p:sldId id="284" r:id="rId13"/>
    <p:sldId id="285" r:id="rId14"/>
    <p:sldId id="282" r:id="rId15"/>
    <p:sldId id="286" r:id="rId16"/>
    <p:sldId id="287" r:id="rId17"/>
    <p:sldId id="274" r:id="rId18"/>
    <p:sldId id="288" r:id="rId19"/>
    <p:sldId id="289" r:id="rId20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18" autoAdjust="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4D52E6B-0796-40A6-B1F8-E28C85C4D31A}" type="datetimeFigureOut">
              <a:rPr lang="nl-NL"/>
              <a:pPr>
                <a:defRPr/>
              </a:pPr>
              <a:t>25-9-2016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EDA73B1-ACD4-4252-973F-394FCB8F448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06741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1946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F50D00-9F13-46AA-970F-A50849150790}" type="slidenum">
              <a:rPr lang="nl-NL" smtClean="0"/>
              <a:pPr eaLnBrk="1" hangingPunct="1"/>
              <a:t>1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9534637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  <a:p>
            <a:endParaRPr lang="nl-NL" smtClean="0"/>
          </a:p>
        </p:txBody>
      </p:sp>
      <p:sp>
        <p:nvSpPr>
          <p:cNvPr id="2867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B87286-8587-4DBF-8443-DF4A1EAFB521}" type="slidenum">
              <a:rPr lang="nl-NL" smtClean="0"/>
              <a:pPr eaLnBrk="1" hangingPunct="1"/>
              <a:t>14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997361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b="1" smtClean="0"/>
          </a:p>
        </p:txBody>
      </p:sp>
      <p:sp>
        <p:nvSpPr>
          <p:cNvPr id="2970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E75095-F32A-40F8-9C6C-5598BA54ED13}" type="slidenum">
              <a:rPr lang="nl-NL" smtClean="0"/>
              <a:pPr eaLnBrk="1" hangingPunct="1"/>
              <a:t>15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6727200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3072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E157AB-9A57-43E6-919B-11DFF3EF7828}" type="slidenum">
              <a:rPr lang="nl-NL" smtClean="0"/>
              <a:pPr eaLnBrk="1" hangingPunct="1"/>
              <a:t>16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5011341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3174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7D7C36-4C4C-4879-9157-78BC19BE60AC}" type="slidenum">
              <a:rPr lang="nl-NL" smtClean="0"/>
              <a:pPr eaLnBrk="1" hangingPunct="1"/>
              <a:t>17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1706558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3277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8A5112-9D3D-4A3D-A2BF-886F56F2FE0A}" type="slidenum">
              <a:rPr lang="nl-NL" smtClean="0"/>
              <a:pPr eaLnBrk="1" hangingPunct="1"/>
              <a:t>18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8061768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b="1" smtClean="0"/>
          </a:p>
        </p:txBody>
      </p:sp>
      <p:sp>
        <p:nvSpPr>
          <p:cNvPr id="3379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A15056-926E-4D68-9955-F893C19F4106}" type="slidenum">
              <a:rPr lang="nl-NL" smtClean="0"/>
              <a:pPr eaLnBrk="1" hangingPunct="1"/>
              <a:t>19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4011754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336B09-A289-4188-9FD2-1EDA1EEB7814}" type="slidenum">
              <a:rPr lang="nl-NL" smtClean="0"/>
              <a:pPr eaLnBrk="1" hangingPunct="1"/>
              <a:t>4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940704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2150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3767D3-7A4C-485D-9D7C-88DBE1EDE6A4}" type="slidenum">
              <a:rPr lang="nl-NL" smtClean="0"/>
              <a:pPr eaLnBrk="1" hangingPunct="1"/>
              <a:t>5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334316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2253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12B337-8DD2-49C6-9E8F-529030A0B285}" type="slidenum">
              <a:rPr lang="nl-NL" smtClean="0"/>
              <a:pPr eaLnBrk="1" hangingPunct="1"/>
              <a:t>8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208350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2355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7B556F4-2615-4358-BD2E-AA97F9EC04F7}" type="slidenum">
              <a:rPr lang="nl-NL" smtClean="0"/>
              <a:pPr eaLnBrk="1" hangingPunct="1"/>
              <a:t>9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650128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2458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14F83A-5DB3-4016-AEEA-14532DC6DDDD}" type="slidenum">
              <a:rPr lang="nl-NL" smtClean="0"/>
              <a:pPr eaLnBrk="1" hangingPunct="1"/>
              <a:t>10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375276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2560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7715CF-AED1-4BF9-AFBC-345F1CB223AE}" type="slidenum">
              <a:rPr lang="nl-NL" smtClean="0"/>
              <a:pPr eaLnBrk="1" hangingPunct="1"/>
              <a:t>11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882670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2662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6347B7-6EBE-40D7-895E-7E67428707CA}" type="slidenum">
              <a:rPr lang="nl-NL" smtClean="0"/>
              <a:pPr eaLnBrk="1" hangingPunct="1"/>
              <a:t>12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580881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dirty="0" smtClean="0"/>
          </a:p>
        </p:txBody>
      </p:sp>
      <p:sp>
        <p:nvSpPr>
          <p:cNvPr id="2765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9D4048-BF82-4FE8-8C1B-498938FA9816}" type="slidenum">
              <a:rPr lang="nl-NL" smtClean="0"/>
              <a:pPr eaLnBrk="1" hangingPunct="1"/>
              <a:t>13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7459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B0226-F7F8-45F9-A00A-34D40075506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5560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871DE-B3E4-416A-9B45-B5D2C87C91F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0029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F8836-6315-4C5D-A7F5-C9E0190D685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02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D438A-D9A7-490D-9AFB-68494C6A2F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7010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1119A-25DC-48A9-BC69-98C06D62A91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3925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D231D-8707-446A-AF12-ABEA7D30764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204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ABECE-F44A-48C0-8750-C42C030B2E4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027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FFFDE-8037-4B0C-829A-3976A697BE2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4443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D4924-EB72-4FBF-A124-C7E9C9CD221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246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F1A7-C917-4F32-91E6-9CB0E51532C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927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7B028-2D6B-47B6-9EEC-EF4D0998623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7530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CA839C9-D753-442D-820D-056F69E9E22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7772400" cy="1470025"/>
          </a:xfrm>
        </p:spPr>
        <p:txBody>
          <a:bodyPr/>
          <a:lstStyle/>
          <a:p>
            <a:pPr eaLnBrk="1" hangingPunct="1"/>
            <a:r>
              <a:rPr lang="nl-NL" sz="3600" b="1" dirty="0" smtClean="0">
                <a:latin typeface="Calibri" pitchFamily="34" charset="0"/>
              </a:rPr>
              <a:t>Spelling</a:t>
            </a:r>
            <a:r>
              <a:rPr lang="nl-NL" sz="3600" b="1" dirty="0" smtClean="0">
                <a:latin typeface="Calibri" pitchFamily="34" charset="0"/>
              </a:rPr>
              <a:t/>
            </a:r>
            <a:br>
              <a:rPr lang="nl-NL" sz="3600" b="1" dirty="0" smtClean="0">
                <a:latin typeface="Calibri" pitchFamily="34" charset="0"/>
              </a:rPr>
            </a:br>
            <a:endParaRPr lang="nl-NL" sz="3600" b="1" dirty="0" smtClean="0">
              <a:latin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pPr eaLnBrk="1" hangingPunct="1"/>
            <a:r>
              <a:rPr lang="nl-NL" dirty="0" smtClean="0">
                <a:solidFill>
                  <a:schemeClr val="bg2"/>
                </a:solidFill>
                <a:latin typeface="Calibri" pitchFamily="34" charset="0"/>
              </a:rPr>
              <a:t>Hoofdletters en leestekens</a:t>
            </a:r>
            <a:endParaRPr lang="nl-NL" dirty="0" smtClean="0">
              <a:solidFill>
                <a:schemeClr val="bg2"/>
              </a:solidFill>
              <a:latin typeface="Calibri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312" y="1371600"/>
            <a:ext cx="7953375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Leestekens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524000"/>
            <a:ext cx="8458200" cy="43434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Een </a:t>
            </a:r>
            <a:r>
              <a:rPr lang="nl-NL" sz="2400" dirty="0">
                <a:latin typeface="Calibri" pitchFamily="34" charset="0"/>
              </a:rPr>
              <a:t>zin </a:t>
            </a:r>
            <a:r>
              <a:rPr lang="nl-NL" sz="2400" dirty="0" smtClean="0">
                <a:latin typeface="Calibri" pitchFamily="34" charset="0"/>
              </a:rPr>
              <a:t>eindigt met </a:t>
            </a:r>
            <a:r>
              <a:rPr lang="nl-NL" sz="2400" dirty="0">
                <a:latin typeface="Calibri" pitchFamily="34" charset="0"/>
              </a:rPr>
              <a:t>een punt (.), vraagteken (?) of uitroepteken (!). </a:t>
            </a: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Een komma (,) gebruik je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voor of na een aanspreking: </a:t>
            </a:r>
            <a:r>
              <a:rPr lang="nl-NL" sz="2400" i="1" dirty="0" err="1" smtClean="0">
                <a:latin typeface="Calibri" pitchFamily="34" charset="0"/>
              </a:rPr>
              <a:t>Snoopy</a:t>
            </a:r>
            <a:r>
              <a:rPr lang="nl-NL" sz="2400" b="1" i="1" dirty="0" smtClean="0">
                <a:solidFill>
                  <a:srgbClr val="0070C0"/>
                </a:solidFill>
                <a:latin typeface="Calibri" pitchFamily="34" charset="0"/>
              </a:rPr>
              <a:t>,</a:t>
            </a:r>
            <a:r>
              <a:rPr lang="nl-NL" sz="2400" i="1" dirty="0" smtClean="0">
                <a:latin typeface="Calibri" pitchFamily="34" charset="0"/>
              </a:rPr>
              <a:t> kom eens hier!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>
                <a:latin typeface="Calibri" pitchFamily="34" charset="0"/>
              </a:rPr>
              <a:t>t</a:t>
            </a:r>
            <a:r>
              <a:rPr lang="nl-NL" sz="2400" dirty="0" smtClean="0">
                <a:latin typeface="Calibri" pitchFamily="34" charset="0"/>
              </a:rPr>
              <a:t>ussen de delen van een opsomming: </a:t>
            </a:r>
            <a:r>
              <a:rPr lang="nl-NL" sz="2400" i="1" dirty="0" smtClean="0">
                <a:latin typeface="Calibri" pitchFamily="34" charset="0"/>
              </a:rPr>
              <a:t>bus</a:t>
            </a:r>
            <a:r>
              <a:rPr lang="nl-NL" sz="2400" b="1" i="1" dirty="0" smtClean="0">
                <a:solidFill>
                  <a:srgbClr val="0070C0"/>
                </a:solidFill>
                <a:latin typeface="Calibri" pitchFamily="34" charset="0"/>
              </a:rPr>
              <a:t>,</a:t>
            </a:r>
            <a:r>
              <a:rPr lang="nl-NL" sz="2400" i="1" dirty="0" smtClean="0">
                <a:latin typeface="Calibri" pitchFamily="34" charset="0"/>
              </a:rPr>
              <a:t> metro</a:t>
            </a:r>
            <a:r>
              <a:rPr lang="nl-NL" sz="2400" b="1" i="1" dirty="0" smtClean="0">
                <a:solidFill>
                  <a:srgbClr val="0070C0"/>
                </a:solidFill>
                <a:latin typeface="Calibri" pitchFamily="34" charset="0"/>
              </a:rPr>
              <a:t>,</a:t>
            </a:r>
            <a:r>
              <a:rPr lang="nl-NL" sz="2400" i="1" dirty="0" smtClean="0">
                <a:latin typeface="Calibri" pitchFamily="34" charset="0"/>
              </a:rPr>
              <a:t> tram en trein.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tussen twee persoonsvormen: </a:t>
            </a:r>
            <a:r>
              <a:rPr lang="nl-NL" sz="2400" i="1" dirty="0" smtClean="0">
                <a:latin typeface="Calibri" pitchFamily="34" charset="0"/>
              </a:rPr>
              <a:t>Toen de zakenman geen succes had</a:t>
            </a:r>
            <a:r>
              <a:rPr lang="nl-NL" sz="2400" b="1" i="1" dirty="0" smtClean="0">
                <a:solidFill>
                  <a:srgbClr val="0070C0"/>
                </a:solidFill>
                <a:latin typeface="Calibri" pitchFamily="34" charset="0"/>
              </a:rPr>
              <a:t>,</a:t>
            </a:r>
            <a:r>
              <a:rPr lang="nl-NL" sz="2400" i="1" dirty="0" smtClean="0">
                <a:latin typeface="Calibri" pitchFamily="34" charset="0"/>
              </a:rPr>
              <a:t> gooide hij het over een andere boeg.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voor en achter een bijstelling: </a:t>
            </a:r>
            <a:r>
              <a:rPr lang="nl-NL" sz="2400" i="1" dirty="0" err="1" smtClean="0">
                <a:latin typeface="Calibri" pitchFamily="34" charset="0"/>
              </a:rPr>
              <a:t>Ranomi</a:t>
            </a:r>
            <a:r>
              <a:rPr lang="nl-NL" sz="2400" i="1" dirty="0" smtClean="0">
                <a:latin typeface="Calibri" pitchFamily="34" charset="0"/>
              </a:rPr>
              <a:t> </a:t>
            </a:r>
            <a:r>
              <a:rPr lang="nl-NL" sz="2400" i="1" dirty="0" err="1" smtClean="0">
                <a:latin typeface="Calibri" pitchFamily="34" charset="0"/>
              </a:rPr>
              <a:t>Kromowidjojo</a:t>
            </a:r>
            <a:r>
              <a:rPr lang="nl-NL" sz="2400" b="1" i="1" dirty="0" smtClean="0">
                <a:solidFill>
                  <a:srgbClr val="0070C0"/>
                </a:solidFill>
                <a:latin typeface="Calibri" pitchFamily="34" charset="0"/>
              </a:rPr>
              <a:t>,</a:t>
            </a:r>
            <a:r>
              <a:rPr lang="nl-NL" sz="2400" i="1" dirty="0" smtClean="0">
                <a:latin typeface="Calibri" pitchFamily="34" charset="0"/>
              </a:rPr>
              <a:t> de beste zwemster van Nederland</a:t>
            </a:r>
            <a:r>
              <a:rPr lang="nl-NL" sz="2400" b="1" i="1" dirty="0" smtClean="0">
                <a:solidFill>
                  <a:srgbClr val="0070C0"/>
                </a:solidFill>
                <a:latin typeface="Calibri" pitchFamily="34" charset="0"/>
              </a:rPr>
              <a:t>,</a:t>
            </a:r>
            <a:r>
              <a:rPr lang="nl-NL" sz="2400" i="1" dirty="0" smtClean="0">
                <a:latin typeface="Calibri" pitchFamily="34" charset="0"/>
              </a:rPr>
              <a:t> doet mee aan een televisiequiz</a:t>
            </a:r>
            <a:r>
              <a:rPr lang="nl-NL" sz="2400" dirty="0" smtClean="0">
                <a:latin typeface="Calibri" pitchFamily="34" charset="0"/>
              </a:rPr>
              <a:t>. </a:t>
            </a: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Waar moet de komma staan?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524000"/>
            <a:ext cx="8458200" cy="43434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Koop voor €3 een lot en maak kans op een </a:t>
            </a:r>
            <a:r>
              <a:rPr lang="nl-NL" sz="2400" i="1" dirty="0" err="1" smtClean="0">
                <a:latin typeface="Calibri" pitchFamily="34" charset="0"/>
              </a:rPr>
              <a:t>iPad</a:t>
            </a:r>
            <a:r>
              <a:rPr lang="nl-NL" sz="2400" i="1" dirty="0" smtClean="0">
                <a:latin typeface="Calibri" pitchFamily="34" charset="0"/>
              </a:rPr>
              <a:t> mini een fiets een fashioncheque t.w.v. €25,- of twee toegangskaarten voor attractiepark Slagharen. </a:t>
            </a: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solidFill>
                  <a:srgbClr val="00B050"/>
                </a:solidFill>
                <a:latin typeface="Calibri" pitchFamily="34" charset="0"/>
              </a:rPr>
              <a:t>&gt; tussen delen van een opsomming</a:t>
            </a: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7852643" y="2362200"/>
            <a:ext cx="284163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3000" b="1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</a:p>
        </p:txBody>
      </p:sp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6735166" y="2362200"/>
            <a:ext cx="40431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3000" b="1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Waar moet de komma staan?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524000"/>
            <a:ext cx="8458200" cy="43434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Toen ik te lang in de zon zat kreeg ik last van jeuk. </a:t>
            </a: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solidFill>
                  <a:srgbClr val="00B050"/>
                </a:solidFill>
                <a:latin typeface="Calibri" pitchFamily="34" charset="0"/>
              </a:rPr>
              <a:t>&gt; tussen twee persoonsvormen</a:t>
            </a: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3679825" y="23622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3000" b="1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nl-NL" sz="30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Dubbele punt 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447800"/>
            <a:ext cx="8801100" cy="5257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nl-NL" sz="2400" dirty="0" smtClean="0"/>
          </a:p>
          <a:p>
            <a:pPr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Je </a:t>
            </a:r>
            <a:r>
              <a:rPr lang="nl-NL" sz="2400" dirty="0">
                <a:latin typeface="Calibri" pitchFamily="34" charset="0"/>
                <a:cs typeface="Calibri" pitchFamily="34" charset="0"/>
              </a:rPr>
              <a:t>schrijft een dubbele punt als je 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een gesproken tekst (citaat) aankondigt, een gedachte weergeeft, een opsomming aankondigt of een toelichting/uitleg geeft. </a:t>
            </a:r>
          </a:p>
          <a:p>
            <a:pPr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Voorbeeld: </a:t>
            </a:r>
          </a:p>
          <a:p>
            <a:pPr marL="0" indent="0">
              <a:buFontTx/>
              <a:buNone/>
              <a:defRPr/>
            </a:pPr>
            <a:r>
              <a:rPr lang="nl-NL" sz="2400" i="1" dirty="0">
                <a:latin typeface="Calibri" pitchFamily="34" charset="0"/>
                <a:cs typeface="Calibri" pitchFamily="34" charset="0"/>
              </a:rPr>
              <a:t>	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Ik citeer uit de toespraak van de Amerikaanse president John     </a:t>
            </a:r>
            <a:br>
              <a:rPr lang="nl-NL" sz="2400" i="1" dirty="0" smtClean="0">
                <a:latin typeface="Calibri" pitchFamily="34" charset="0"/>
                <a:cs typeface="Calibri" pitchFamily="34" charset="0"/>
              </a:rPr>
            </a:b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      	F. Kennedy op 26 juni 1963</a:t>
            </a:r>
            <a:r>
              <a:rPr lang="nl-NL" sz="2400" b="1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nl-NL" sz="2400" i="1" dirty="0" err="1" smtClean="0">
                <a:latin typeface="Calibri" pitchFamily="34" charset="0"/>
                <a:cs typeface="Calibri" pitchFamily="34" charset="0"/>
              </a:rPr>
              <a:t>Ich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 bin </a:t>
            </a:r>
            <a:r>
              <a:rPr lang="nl-NL" sz="2400" i="1" dirty="0" err="1" smtClean="0">
                <a:latin typeface="Calibri" pitchFamily="34" charset="0"/>
                <a:cs typeface="Calibri" pitchFamily="34" charset="0"/>
              </a:rPr>
              <a:t>ein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 Berliner. </a:t>
            </a:r>
          </a:p>
          <a:p>
            <a:pPr marL="0" indent="0">
              <a:buFontTx/>
              <a:buNone/>
              <a:defRPr/>
            </a:pPr>
            <a:endParaRPr lang="nl-NL" sz="2400" i="1" dirty="0">
              <a:latin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	Ik ga op kamp en ik neem de volgende spullen mee</a:t>
            </a:r>
            <a:r>
              <a:rPr lang="nl-NL" sz="2400" b="1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 een  	luchtbed, een slaapzak, een tandenborstel en mijn pyjama. </a:t>
            </a:r>
            <a:endParaRPr lang="nl-NL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69" name="AutoShape 6" descr="https://docs.google.com/?pid=bl&amp;srcid=ADGEEShx__UYhes4KkFnoxVMASsa7q3A_p_vuasSieLYX6BKni_Nlm_8gSaUi9hkAv8m-FO1BC5F8J9xN25_SQf0gnLolzXLriKzxqu175SsBQgHLlzbp4gqgQvKy4TcGAsmfmx_aVhU&amp;q=cache%3A3XqpXW-kiG0J%3Awww.surfspin.nl%2Fbnwstof.pdf%20stoffelijke%20bijvoeglijke%20naamwoorden&amp;docid=2182f7844b7efd9895b48981709b3c6b&amp;a=bi&amp;pagenumber=1&amp;w=8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‘Aanhalingstekens’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447800"/>
            <a:ext cx="8458200" cy="525780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Je gebruikt aanhalingstekens bij citaten.</a:t>
            </a:r>
          </a:p>
          <a:p>
            <a:pPr marL="0" indent="0">
              <a:buFontTx/>
              <a:buNone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Voorbeeld: </a:t>
            </a:r>
          </a:p>
          <a:p>
            <a:pPr marL="0" indent="0">
              <a:buFontTx/>
              <a:buNone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‘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Een vakantie in een vijf sterren hotel kan ik niet betalen</a:t>
            </a:r>
            <a:r>
              <a:rPr lang="nl-NL" sz="2400" b="1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’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,    </a:t>
            </a:r>
            <a:br>
              <a:rPr lang="nl-NL" sz="2400" i="1" dirty="0" smtClean="0">
                <a:latin typeface="Calibri" pitchFamily="34" charset="0"/>
                <a:cs typeface="Calibri" pitchFamily="34" charset="0"/>
              </a:rPr>
            </a:b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  	zei vader. </a:t>
            </a:r>
          </a:p>
          <a:p>
            <a:pPr marL="0" indent="0">
              <a:buFontTx/>
              <a:buNone/>
              <a:defRPr/>
            </a:pPr>
            <a:endParaRPr lang="nl-NL" sz="2400" i="1" dirty="0">
              <a:latin typeface="Calibri" pitchFamily="34" charset="0"/>
              <a:cs typeface="Calibri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Je gebruikt aanhalingstekens als je het woord zelf bedoelt en niet de betekenis.</a:t>
            </a:r>
          </a:p>
          <a:p>
            <a:pPr marL="0" indent="0">
              <a:buFontTx/>
              <a:buNone/>
              <a:defRPr/>
            </a:pPr>
            <a:endParaRPr lang="nl-NL" sz="2400" dirty="0">
              <a:latin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Voorbeeld: </a:t>
            </a:r>
          </a:p>
          <a:p>
            <a:pPr marL="0" indent="0">
              <a:buFontTx/>
              <a:buNone/>
              <a:defRPr/>
            </a:pPr>
            <a:r>
              <a:rPr lang="nl-NL" sz="2400" dirty="0">
                <a:latin typeface="Calibri" pitchFamily="34" charset="0"/>
                <a:cs typeface="Calibri" pitchFamily="34" charset="0"/>
              </a:rPr>
              <a:t>	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Het woord sprookje is afkomstig van het middeleeuwse  </a:t>
            </a:r>
            <a:br>
              <a:rPr lang="nl-NL" sz="2400" i="1" dirty="0" smtClean="0">
                <a:latin typeface="Calibri" pitchFamily="34" charset="0"/>
                <a:cs typeface="Calibri" pitchFamily="34" charset="0"/>
              </a:rPr>
            </a:b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 	woord </a:t>
            </a:r>
            <a:r>
              <a:rPr lang="nl-NL" sz="2400" b="1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‘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sproke</a:t>
            </a:r>
            <a:r>
              <a:rPr lang="nl-NL" sz="2400" b="1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’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, dat verhaal betekent. </a:t>
            </a:r>
          </a:p>
          <a:p>
            <a:pPr marL="0" indent="0">
              <a:buFontTx/>
              <a:buNone/>
              <a:defRPr/>
            </a:pPr>
            <a:r>
              <a:rPr lang="nl-NL" sz="2400" dirty="0">
                <a:latin typeface="Calibri" pitchFamily="34" charset="0"/>
                <a:cs typeface="Calibri" pitchFamily="34" charset="0"/>
              </a:rPr>
              <a:t>	</a:t>
            </a: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Puntkomma ;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600200"/>
            <a:ext cx="8458200" cy="510540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Je gebruikt een puntkomma tussen hoofdzinnen die sterker met elkaar samenhangen dan losse zinnen.</a:t>
            </a:r>
          </a:p>
          <a:p>
            <a:pPr marL="0" indent="0">
              <a:buFontTx/>
              <a:buNone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Voorbeeld: </a:t>
            </a:r>
          </a:p>
          <a:p>
            <a:pPr marL="0" indent="0">
              <a:buFontTx/>
              <a:buNone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Laura had goed geleerd</a:t>
            </a:r>
            <a:r>
              <a:rPr lang="nl-NL" sz="2400" b="1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;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 toch had ze een onvoldoende. </a:t>
            </a: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  <a:defRPr/>
            </a:pPr>
            <a:endParaRPr lang="nl-NL" sz="2400" i="1" dirty="0">
              <a:latin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  <a:defRPr/>
            </a:pPr>
            <a:endParaRPr lang="nl-NL" sz="2400" i="1" dirty="0">
              <a:latin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  <a:defRPr/>
            </a:pPr>
            <a:endParaRPr lang="nl-NL" sz="2400" i="1" dirty="0">
              <a:latin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Puntkomma ;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676400"/>
            <a:ext cx="8458200" cy="502920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Je gebruikt een puntkomma bij een opsomming van zinnen. </a:t>
            </a:r>
            <a:endParaRPr lang="nl-NL" sz="2400" i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nl-NL" sz="2400" i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Voorbeeld: </a:t>
            </a:r>
          </a:p>
          <a:p>
            <a:pPr marL="0" indent="0">
              <a:buFontTx/>
              <a:buNone/>
              <a:defRPr/>
            </a:pPr>
            <a:r>
              <a:rPr lang="nl-NL" sz="2400" dirty="0">
                <a:latin typeface="Calibri" pitchFamily="34" charset="0"/>
                <a:cs typeface="Calibri" pitchFamily="34" charset="0"/>
              </a:rPr>
              <a:t>	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Tijdens een presentatie wordt gelet op: </a:t>
            </a:r>
          </a:p>
          <a:p>
            <a:pPr marL="0" indent="0">
              <a:buFontTx/>
              <a:buNone/>
              <a:defRPr/>
            </a:pPr>
            <a:r>
              <a:rPr lang="nl-NL" sz="2400" i="1" dirty="0">
                <a:latin typeface="Calibri" pitchFamily="34" charset="0"/>
                <a:cs typeface="Calibri" pitchFamily="34" charset="0"/>
              </a:rPr>
              <a:t>	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- contact met het publiek</a:t>
            </a:r>
            <a:r>
              <a:rPr lang="nl-NL" sz="2400" b="1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;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0" indent="0">
              <a:buFontTx/>
              <a:buNone/>
              <a:defRPr/>
            </a:pPr>
            <a:r>
              <a:rPr lang="nl-NL" sz="2400" i="1" dirty="0">
                <a:latin typeface="Calibri" pitchFamily="34" charset="0"/>
                <a:cs typeface="Calibri" pitchFamily="34" charset="0"/>
              </a:rPr>
              <a:t>	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- houding</a:t>
            </a:r>
            <a:r>
              <a:rPr lang="nl-NL" sz="2400" b="1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;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0" indent="0">
              <a:buFontTx/>
              <a:buNone/>
              <a:defRPr/>
            </a:pPr>
            <a:r>
              <a:rPr lang="nl-NL" sz="2400" i="1" dirty="0">
                <a:latin typeface="Calibri" pitchFamily="34" charset="0"/>
                <a:cs typeface="Calibri" pitchFamily="34" charset="0"/>
              </a:rPr>
              <a:t>	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- verstaanbaarheid</a:t>
            </a:r>
            <a:r>
              <a:rPr lang="nl-NL" sz="2400" b="1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;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0" indent="0">
              <a:buFontTx/>
              <a:buNone/>
              <a:defRPr/>
            </a:pPr>
            <a:r>
              <a:rPr lang="nl-NL" sz="2400" i="1" dirty="0">
                <a:latin typeface="Calibri" pitchFamily="34" charset="0"/>
                <a:cs typeface="Calibri" pitchFamily="34" charset="0"/>
              </a:rPr>
              <a:t>	</a:t>
            </a:r>
            <a:r>
              <a:rPr lang="nl-NL" sz="2400" i="1" dirty="0" smtClean="0">
                <a:latin typeface="Calibri" pitchFamily="34" charset="0"/>
                <a:cs typeface="Calibri" pitchFamily="34" charset="0"/>
              </a:rPr>
              <a:t>- verteltempo. </a:t>
            </a:r>
          </a:p>
          <a:p>
            <a:pPr marL="0" indent="0">
              <a:buFontTx/>
              <a:buNone/>
              <a:defRPr/>
            </a:pPr>
            <a:r>
              <a:rPr lang="nl-NL" sz="2400" dirty="0">
                <a:latin typeface="Calibri" pitchFamily="34" charset="0"/>
                <a:cs typeface="Calibri" pitchFamily="34" charset="0"/>
              </a:rPr>
              <a:t>	</a:t>
            </a:r>
            <a:endParaRPr lang="nl-NL" sz="2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  <a:defRPr/>
            </a:pPr>
            <a:endParaRPr lang="nl-NL" sz="2400" i="1" dirty="0">
              <a:latin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  <a:defRPr/>
            </a:pPr>
            <a:endParaRPr lang="nl-NL" sz="2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/>
            </a:r>
            <a:br>
              <a:rPr lang="nl-NL" sz="3000" b="1" smtClean="0">
                <a:latin typeface="Calibri" pitchFamily="34" charset="0"/>
              </a:rPr>
            </a:br>
            <a:r>
              <a:rPr lang="nl-NL" sz="3000" b="1" smtClean="0">
                <a:latin typeface="Calibri" pitchFamily="34" charset="0"/>
              </a:rPr>
              <a:t>Welke woorden krijgen een hoofdletter en waar komt er een leesteken? 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10600" cy="4648200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meneer van dalen kon op het pinksterfeest kiezen uit 	diverse gerechten </a:t>
            </a:r>
            <a:r>
              <a:rPr lang="nl-NL" sz="2400" dirty="0" err="1" smtClean="0">
                <a:latin typeface="Calibri" pitchFamily="34" charset="0"/>
              </a:rPr>
              <a:t>noorse</a:t>
            </a:r>
            <a:r>
              <a:rPr lang="nl-NL" sz="2400" dirty="0" smtClean="0">
                <a:latin typeface="Calibri" pitchFamily="34" charset="0"/>
              </a:rPr>
              <a:t> zalm </a:t>
            </a:r>
            <a:r>
              <a:rPr lang="nl-NL" sz="2400" dirty="0" err="1" smtClean="0">
                <a:latin typeface="Calibri" pitchFamily="34" charset="0"/>
              </a:rPr>
              <a:t>duitse</a:t>
            </a:r>
            <a:r>
              <a:rPr lang="nl-NL" sz="2400" dirty="0" smtClean="0">
                <a:latin typeface="Calibri" pitchFamily="34" charset="0"/>
              </a:rPr>
              <a:t> braadworst of 	</a:t>
            </a:r>
            <a:r>
              <a:rPr lang="nl-NL" sz="2400" dirty="0" err="1" smtClean="0">
                <a:latin typeface="Calibri" pitchFamily="34" charset="0"/>
              </a:rPr>
              <a:t>zeeuwse</a:t>
            </a:r>
            <a:r>
              <a:rPr lang="nl-NL" sz="2400" dirty="0" smtClean="0">
                <a:latin typeface="Calibri" pitchFamily="34" charset="0"/>
              </a:rPr>
              <a:t> mosselen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</a:t>
            </a:r>
            <a:r>
              <a:rPr lang="nl-NL" sz="2400" b="1" u="sng" dirty="0" smtClean="0">
                <a:solidFill>
                  <a:srgbClr val="0070C0"/>
                </a:solidFill>
                <a:latin typeface="Calibri" pitchFamily="34" charset="0"/>
              </a:rPr>
              <a:t>M</a:t>
            </a:r>
            <a:r>
              <a:rPr lang="nl-NL" sz="2400" dirty="0" smtClean="0">
                <a:latin typeface="Calibri" pitchFamily="34" charset="0"/>
              </a:rPr>
              <a:t>eneer </a:t>
            </a:r>
            <a:r>
              <a:rPr lang="nl-NL" sz="2400" b="1" u="sng" dirty="0" smtClean="0">
                <a:solidFill>
                  <a:srgbClr val="0070C0"/>
                </a:solidFill>
                <a:latin typeface="Calibri" pitchFamily="34" charset="0"/>
              </a:rPr>
              <a:t>V</a:t>
            </a:r>
            <a:r>
              <a:rPr lang="nl-NL" sz="2400" dirty="0" smtClean="0">
                <a:latin typeface="Calibri" pitchFamily="34" charset="0"/>
              </a:rPr>
              <a:t>an </a:t>
            </a:r>
            <a:r>
              <a:rPr lang="nl-NL" sz="2400" b="1" u="sng" dirty="0" smtClean="0">
                <a:solidFill>
                  <a:srgbClr val="0070C0"/>
                </a:solidFill>
                <a:latin typeface="Calibri" pitchFamily="34" charset="0"/>
              </a:rPr>
              <a:t>D</a:t>
            </a:r>
            <a:r>
              <a:rPr lang="nl-NL" sz="2400" dirty="0" smtClean="0">
                <a:latin typeface="Calibri" pitchFamily="34" charset="0"/>
              </a:rPr>
              <a:t>alen kon op het pinksterfeest kiezen uit 	drie gerechten</a:t>
            </a:r>
            <a:r>
              <a:rPr lang="nl-NL" sz="2400" b="1" dirty="0" smtClean="0">
                <a:solidFill>
                  <a:srgbClr val="0070C0"/>
                </a:solidFill>
                <a:latin typeface="Calibri" pitchFamily="34" charset="0"/>
              </a:rPr>
              <a:t>:</a:t>
            </a:r>
            <a:r>
              <a:rPr lang="nl-NL" sz="2400" dirty="0" smtClean="0">
                <a:latin typeface="Calibri" pitchFamily="34" charset="0"/>
              </a:rPr>
              <a:t> </a:t>
            </a:r>
            <a:r>
              <a:rPr lang="nl-NL" sz="2400" b="1" u="sng" dirty="0" smtClean="0">
                <a:solidFill>
                  <a:srgbClr val="0070C0"/>
                </a:solidFill>
                <a:latin typeface="Calibri" pitchFamily="34" charset="0"/>
              </a:rPr>
              <a:t>N</a:t>
            </a:r>
            <a:r>
              <a:rPr lang="nl-NL" sz="2400" dirty="0" smtClean="0">
                <a:latin typeface="Calibri" pitchFamily="34" charset="0"/>
              </a:rPr>
              <a:t>oorse zalm</a:t>
            </a:r>
            <a:r>
              <a:rPr lang="nl-NL" sz="2400" b="1" dirty="0" smtClean="0">
                <a:solidFill>
                  <a:srgbClr val="0070C0"/>
                </a:solidFill>
                <a:latin typeface="Calibri" pitchFamily="34" charset="0"/>
              </a:rPr>
              <a:t>,</a:t>
            </a:r>
            <a:r>
              <a:rPr lang="nl-NL" sz="2400" dirty="0" smtClean="0">
                <a:latin typeface="Calibri" pitchFamily="34" charset="0"/>
              </a:rPr>
              <a:t> </a:t>
            </a:r>
            <a:r>
              <a:rPr lang="nl-NL" sz="2400" b="1" u="sng" dirty="0" smtClean="0">
                <a:solidFill>
                  <a:srgbClr val="0070C0"/>
                </a:solidFill>
                <a:latin typeface="Calibri" pitchFamily="34" charset="0"/>
              </a:rPr>
              <a:t>D</a:t>
            </a:r>
            <a:r>
              <a:rPr lang="nl-NL" sz="2400" dirty="0" smtClean="0">
                <a:latin typeface="Calibri" pitchFamily="34" charset="0"/>
              </a:rPr>
              <a:t>uitse braadworst of </a:t>
            </a:r>
            <a:r>
              <a:rPr lang="nl-NL" sz="2400" b="1" u="sng" dirty="0" smtClean="0">
                <a:solidFill>
                  <a:srgbClr val="0070C0"/>
                </a:solidFill>
                <a:latin typeface="Calibri" pitchFamily="34" charset="0"/>
              </a:rPr>
              <a:t>Z</a:t>
            </a:r>
            <a:r>
              <a:rPr lang="nl-NL" sz="2400" dirty="0" smtClean="0">
                <a:latin typeface="Calibri" pitchFamily="34" charset="0"/>
              </a:rPr>
              <a:t>eeuwse 	mosselen</a:t>
            </a:r>
            <a:r>
              <a:rPr lang="nl-NL" sz="2400" b="1" dirty="0" smtClean="0">
                <a:solidFill>
                  <a:srgbClr val="0070C0"/>
                </a:solidFill>
                <a:latin typeface="Calibri" pitchFamily="34" charset="0"/>
              </a:rPr>
              <a:t>.</a:t>
            </a:r>
            <a:r>
              <a:rPr lang="nl-NL" sz="2400" dirty="0" smtClean="0">
                <a:latin typeface="Calibri" pitchFamily="34" charset="0"/>
              </a:rPr>
              <a:t> </a:t>
            </a: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solidFill>
                  <a:srgbClr val="00FF00"/>
                </a:solidFill>
                <a:latin typeface="Calibri" pitchFamily="34" charset="0"/>
              </a:rPr>
              <a:t>	</a:t>
            </a: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 startAt="2"/>
              <a:defRPr/>
            </a:pPr>
            <a:endParaRPr lang="nl-NL" sz="2400" b="1" dirty="0" smtClean="0">
              <a:solidFill>
                <a:srgbClr val="0070C0"/>
              </a:solidFill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/>
            </a:r>
            <a:br>
              <a:rPr lang="nl-NL" sz="3000" b="1" smtClean="0">
                <a:latin typeface="Calibri" pitchFamily="34" charset="0"/>
              </a:rPr>
            </a:br>
            <a:r>
              <a:rPr lang="nl-NL" sz="3000" b="1" smtClean="0">
                <a:latin typeface="Calibri" pitchFamily="34" charset="0"/>
              </a:rPr>
              <a:t>Welke woorden krijgen een hoofdletter en waar komt er een leesteken? 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10600" cy="4648200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onze vleesvervangers worden in supermarkt  jumbo	verkocht zei de vegetarische slager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</a:t>
            </a:r>
            <a:r>
              <a:rPr lang="nl-NL" sz="2400" b="1" dirty="0" smtClean="0">
                <a:solidFill>
                  <a:srgbClr val="0070C0"/>
                </a:solidFill>
                <a:latin typeface="Calibri" pitchFamily="34" charset="0"/>
              </a:rPr>
              <a:t>‘</a:t>
            </a:r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</a:rPr>
              <a:t>O</a:t>
            </a:r>
            <a:r>
              <a:rPr lang="nl-NL" sz="2400" dirty="0" smtClean="0">
                <a:latin typeface="Calibri" pitchFamily="34" charset="0"/>
              </a:rPr>
              <a:t>nze vleesvervangers worden in supermarkt </a:t>
            </a:r>
            <a:r>
              <a:rPr lang="nl-NL" sz="2400" b="1" dirty="0" smtClean="0">
                <a:solidFill>
                  <a:srgbClr val="0070C0"/>
                </a:solidFill>
                <a:latin typeface="Calibri" pitchFamily="34" charset="0"/>
              </a:rPr>
              <a:t>J</a:t>
            </a:r>
            <a:r>
              <a:rPr lang="nl-NL" sz="2400" dirty="0" smtClean="0">
                <a:latin typeface="Calibri" pitchFamily="34" charset="0"/>
              </a:rPr>
              <a:t>umbo	verkocht</a:t>
            </a:r>
            <a:r>
              <a:rPr lang="nl-NL" sz="2400" b="1" dirty="0" smtClean="0">
                <a:solidFill>
                  <a:srgbClr val="0070C0"/>
                </a:solidFill>
                <a:latin typeface="Calibri" pitchFamily="34" charset="0"/>
              </a:rPr>
              <a:t>,’</a:t>
            </a:r>
            <a:r>
              <a:rPr lang="nl-NL" sz="2400" dirty="0" smtClean="0">
                <a:latin typeface="Calibri" pitchFamily="34" charset="0"/>
              </a:rPr>
              <a:t> zei de vegetarische slager</a:t>
            </a:r>
            <a:r>
              <a:rPr lang="nl-NL" sz="2400" b="1" dirty="0" smtClean="0">
                <a:solidFill>
                  <a:srgbClr val="0070C0"/>
                </a:solidFill>
                <a:latin typeface="Calibri" pitchFamily="34" charset="0"/>
              </a:rPr>
              <a:t>.</a:t>
            </a:r>
            <a:r>
              <a:rPr lang="nl-NL" sz="2400" dirty="0" smtClean="0">
                <a:latin typeface="Calibri" pitchFamily="34" charset="0"/>
              </a:rPr>
              <a:t> </a:t>
            </a: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 startAt="2"/>
              <a:defRPr/>
            </a:pPr>
            <a:endParaRPr lang="nl-NL" sz="2400" b="1" dirty="0" smtClean="0">
              <a:solidFill>
                <a:srgbClr val="0070C0"/>
              </a:solidFill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/>
            </a:r>
            <a:br>
              <a:rPr lang="nl-NL" sz="3000" b="1" smtClean="0">
                <a:latin typeface="Calibri" pitchFamily="34" charset="0"/>
              </a:rPr>
            </a:br>
            <a:r>
              <a:rPr lang="nl-NL" sz="3000" b="1" smtClean="0">
                <a:latin typeface="Calibri" pitchFamily="34" charset="0"/>
              </a:rPr>
              <a:t>Welke woorden krijgen een hoofdletter en waar komt er een leesteken? 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10600" cy="4648200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10% van de </a:t>
            </a:r>
            <a:r>
              <a:rPr lang="nl-NL" sz="2400" dirty="0" err="1" smtClean="0">
                <a:latin typeface="Calibri" pitchFamily="34" charset="0"/>
              </a:rPr>
              <a:t>nederlanders</a:t>
            </a:r>
            <a:r>
              <a:rPr lang="nl-NL" sz="2400" dirty="0" smtClean="0">
                <a:latin typeface="Calibri" pitchFamily="34" charset="0"/>
              </a:rPr>
              <a:t> gaat op vakantie met het vliegtuig 	het geeft hen een echt vakantiegevoel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10% van de </a:t>
            </a:r>
            <a:r>
              <a:rPr lang="nl-NL" sz="2400" b="1" u="sng" dirty="0" smtClean="0">
                <a:solidFill>
                  <a:srgbClr val="0070C0"/>
                </a:solidFill>
                <a:latin typeface="Calibri" pitchFamily="34" charset="0"/>
              </a:rPr>
              <a:t>N</a:t>
            </a:r>
            <a:r>
              <a:rPr lang="nl-NL" sz="2400" dirty="0" smtClean="0">
                <a:latin typeface="Calibri" pitchFamily="34" charset="0"/>
              </a:rPr>
              <a:t>ederlanders gaat op vakantie met het 	vliegtuig</a:t>
            </a:r>
            <a:r>
              <a:rPr lang="nl-NL" sz="2400" b="1" dirty="0" smtClean="0">
                <a:solidFill>
                  <a:srgbClr val="0070C0"/>
                </a:solidFill>
                <a:latin typeface="Calibri" pitchFamily="34" charset="0"/>
              </a:rPr>
              <a:t>;</a:t>
            </a:r>
            <a:r>
              <a:rPr lang="nl-NL" sz="2400" dirty="0" smtClean="0">
                <a:latin typeface="Calibri" pitchFamily="34" charset="0"/>
              </a:rPr>
              <a:t> het geeft hen een echt vakantiegevoel</a:t>
            </a:r>
            <a:r>
              <a:rPr lang="nl-NL" sz="2400" b="1" dirty="0" smtClean="0">
                <a:solidFill>
                  <a:srgbClr val="0070C0"/>
                </a:solidFill>
                <a:latin typeface="Calibri" pitchFamily="34" charset="0"/>
              </a:rPr>
              <a:t>.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</a:t>
            </a: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/>
              <a:t>Startopdracht:</a:t>
            </a:r>
            <a:br>
              <a:rPr lang="nl-NL" sz="3200" dirty="0" smtClean="0"/>
            </a:br>
            <a:r>
              <a:rPr lang="nl-NL" sz="3200" dirty="0" smtClean="0"/>
              <a:t>Plaats hoofdletters en leestekens!</a:t>
            </a:r>
            <a:endParaRPr lang="nl-NL" sz="3200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81200"/>
            <a:ext cx="8529324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620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nl-NL" dirty="0" smtClean="0"/>
              <a:t>De 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77" y="1295400"/>
            <a:ext cx="9083373" cy="483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027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Hoofdletters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10600" cy="43434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Een zin begint met een hoofdletter. 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Let op!</a:t>
            </a:r>
          </a:p>
          <a:p>
            <a:pPr eaLnBrk="1" hangingPunct="1">
              <a:buFontTx/>
              <a:buChar char="-"/>
              <a:defRPr/>
            </a:pPr>
            <a:r>
              <a:rPr lang="nl-NL" sz="2400" dirty="0" smtClean="0">
                <a:latin typeface="Calibri" pitchFamily="34" charset="0"/>
              </a:rPr>
              <a:t>Begint de zin met </a:t>
            </a:r>
            <a:r>
              <a:rPr lang="nl-NL" sz="2400" b="1" u="sng" dirty="0" smtClean="0">
                <a:latin typeface="Calibri" pitchFamily="34" charset="0"/>
              </a:rPr>
              <a:t>een afkorting </a:t>
            </a:r>
            <a:r>
              <a:rPr lang="nl-NL" sz="2400" dirty="0" smtClean="0">
                <a:latin typeface="Calibri" pitchFamily="34" charset="0"/>
              </a:rPr>
              <a:t>of </a:t>
            </a:r>
            <a:r>
              <a:rPr lang="nl-NL" sz="2400" b="1" u="sng" dirty="0" smtClean="0">
                <a:latin typeface="Calibri" pitchFamily="34" charset="0"/>
              </a:rPr>
              <a:t>verkort woord </a:t>
            </a:r>
            <a:r>
              <a:rPr lang="nl-NL" sz="2400" dirty="0" smtClean="0">
                <a:latin typeface="Calibri" pitchFamily="34" charset="0"/>
              </a:rPr>
              <a:t>dan krijgt het eerste complete woord een hoofdletter. 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>
                <a:latin typeface="Calibri" pitchFamily="34" charset="0"/>
              </a:rPr>
              <a:t>	</a:t>
            </a:r>
            <a:r>
              <a:rPr lang="nl-NL" sz="2400" i="1" dirty="0" smtClean="0">
                <a:latin typeface="Calibri" pitchFamily="34" charset="0"/>
              </a:rPr>
              <a:t>‘s </a:t>
            </a:r>
            <a:r>
              <a:rPr lang="nl-NL" sz="2400" i="1" u="sng" dirty="0" err="1" smtClean="0">
                <a:solidFill>
                  <a:srgbClr val="0070C0"/>
                </a:solidFill>
                <a:latin typeface="Calibri" pitchFamily="34" charset="0"/>
              </a:rPr>
              <a:t>O</a:t>
            </a:r>
            <a:r>
              <a:rPr lang="nl-NL" sz="2400" i="1" dirty="0" err="1" smtClean="0">
                <a:solidFill>
                  <a:srgbClr val="0070C0"/>
                </a:solidFill>
                <a:latin typeface="Calibri" pitchFamily="34" charset="0"/>
              </a:rPr>
              <a:t>chtends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nl-NL" sz="2400" i="1" dirty="0" smtClean="0">
                <a:latin typeface="Calibri" pitchFamily="34" charset="0"/>
              </a:rPr>
              <a:t>het ontbijt overslaan, is ongezond. 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nl-NL" sz="2400" dirty="0" smtClean="0">
                <a:latin typeface="Calibri" pitchFamily="34" charset="0"/>
              </a:rPr>
              <a:t>Begint de zin met </a:t>
            </a:r>
            <a:r>
              <a:rPr lang="nl-NL" sz="2400" b="1" u="sng" dirty="0" smtClean="0">
                <a:latin typeface="Calibri" pitchFamily="34" charset="0"/>
              </a:rPr>
              <a:t>een cijfer </a:t>
            </a:r>
            <a:r>
              <a:rPr lang="nl-NL" sz="2400" dirty="0" smtClean="0">
                <a:latin typeface="Calibri" pitchFamily="34" charset="0"/>
              </a:rPr>
              <a:t>of een </a:t>
            </a:r>
            <a:r>
              <a:rPr lang="nl-NL" sz="2400" b="1" u="sng" dirty="0" smtClean="0">
                <a:latin typeface="Calibri" pitchFamily="34" charset="0"/>
              </a:rPr>
              <a:t>ander teken </a:t>
            </a:r>
            <a:r>
              <a:rPr lang="nl-NL" sz="2400" dirty="0" smtClean="0">
                <a:latin typeface="Calibri" pitchFamily="34" charset="0"/>
              </a:rPr>
              <a:t>dan volgt er </a:t>
            </a:r>
            <a:r>
              <a:rPr lang="nl-NL" sz="2400" b="1" u="sng" dirty="0" smtClean="0">
                <a:latin typeface="Calibri" pitchFamily="34" charset="0"/>
              </a:rPr>
              <a:t>géén hoofdletter.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nl-NL" sz="2000" dirty="0">
                <a:latin typeface="Calibri" pitchFamily="34" charset="0"/>
              </a:rPr>
              <a:t>	</a:t>
            </a:r>
            <a:r>
              <a:rPr lang="nl-NL" sz="2400" i="1" dirty="0" smtClean="0">
                <a:latin typeface="Calibri" pitchFamily="34" charset="0"/>
              </a:rPr>
              <a:t>47 procent van de Nederlanders heeft wel eens last van een     </a:t>
            </a:r>
            <a:br>
              <a:rPr lang="nl-NL" sz="2400" i="1" dirty="0" smtClean="0">
                <a:latin typeface="Calibri" pitchFamily="34" charset="0"/>
              </a:rPr>
            </a:br>
            <a:r>
              <a:rPr lang="nl-NL" sz="2400" i="1" dirty="0" smtClean="0">
                <a:latin typeface="Calibri" pitchFamily="34" charset="0"/>
              </a:rPr>
              <a:t>      koortslip</a:t>
            </a:r>
            <a:r>
              <a:rPr lang="nl-NL" sz="2000" i="1" dirty="0" smtClean="0">
                <a:latin typeface="Calibri" pitchFamily="34" charset="0"/>
              </a:rPr>
              <a:t>. 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>
                <a:latin typeface="Calibri" pitchFamily="34" charset="0"/>
              </a:rPr>
              <a:t>	</a:t>
            </a:r>
            <a:endParaRPr lang="nl-NL" sz="2400" i="1" dirty="0" smtClean="0">
              <a:latin typeface="Calibri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r>
              <a:rPr lang="nl-NL" sz="2000" dirty="0">
                <a:latin typeface="Calibri" pitchFamily="34" charset="0"/>
              </a:rPr>
              <a:t>	</a:t>
            </a:r>
            <a:endParaRPr lang="nl-NL" sz="20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/>
          </a:p>
          <a:p>
            <a:pPr marL="0" indent="0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Hoofdletters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10600" cy="43434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nl-NL" sz="2400" b="1" u="sng" dirty="0" smtClean="0">
                <a:latin typeface="Calibri" pitchFamily="34" charset="0"/>
              </a:rPr>
              <a:t>Eigennamen krijgen een hoofdletter: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personen: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Ray</a:t>
            </a:r>
            <a:r>
              <a:rPr lang="nl-NL" sz="2400" dirty="0" smtClean="0">
                <a:latin typeface="Calibri" pitchFamily="34" charset="0"/>
              </a:rPr>
              <a:t>,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Suzan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straten: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Koninginneweg</a:t>
            </a:r>
            <a:r>
              <a:rPr lang="nl-NL" sz="2400" i="1" dirty="0" smtClean="0">
                <a:latin typeface="Calibri" pitchFamily="34" charset="0"/>
              </a:rPr>
              <a:t>,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Rembrandtstraat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rivieren</a:t>
            </a:r>
            <a:r>
              <a:rPr lang="nl-NL" sz="2400" i="1" dirty="0" smtClean="0">
                <a:latin typeface="Calibri" pitchFamily="34" charset="0"/>
              </a:rPr>
              <a:t>: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IJssel</a:t>
            </a:r>
            <a:r>
              <a:rPr lang="nl-NL" sz="2400" i="1" dirty="0" smtClean="0">
                <a:latin typeface="Calibri" pitchFamily="34" charset="0"/>
              </a:rPr>
              <a:t>,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Schelde</a:t>
            </a:r>
            <a:endParaRPr lang="nl-NL" sz="2400" i="1" dirty="0">
              <a:solidFill>
                <a:srgbClr val="0070C0"/>
              </a:solidFill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>
                <a:latin typeface="Calibri" pitchFamily="34" charset="0"/>
              </a:rPr>
              <a:t>t</a:t>
            </a:r>
            <a:r>
              <a:rPr lang="nl-NL" sz="2400" dirty="0" smtClean="0">
                <a:latin typeface="Calibri" pitchFamily="34" charset="0"/>
              </a:rPr>
              <a:t>alen</a:t>
            </a:r>
            <a:r>
              <a:rPr lang="nl-NL" sz="2400" i="1" dirty="0" smtClean="0">
                <a:latin typeface="Calibri" pitchFamily="34" charset="0"/>
              </a:rPr>
              <a:t>: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Italiaans</a:t>
            </a:r>
            <a:r>
              <a:rPr lang="nl-NL" sz="2400" i="1" dirty="0" smtClean="0">
                <a:latin typeface="Calibri" pitchFamily="34" charset="0"/>
              </a:rPr>
              <a:t>,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Spaans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Feestdagen  </a:t>
            </a:r>
            <a:r>
              <a:rPr lang="nl-NL" sz="2400" i="1" dirty="0" smtClean="0">
                <a:latin typeface="Calibri" pitchFamily="34" charset="0"/>
              </a:rPr>
              <a:t>: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Pasen</a:t>
            </a:r>
            <a:r>
              <a:rPr lang="nl-NL" sz="2400" i="1" dirty="0" smtClean="0">
                <a:latin typeface="Calibri" pitchFamily="34" charset="0"/>
              </a:rPr>
              <a:t>,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Pinksteren, Kerstmis, Koningsdag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>
                <a:latin typeface="Calibri" pitchFamily="34" charset="0"/>
              </a:rPr>
              <a:t>historische </a:t>
            </a:r>
            <a:r>
              <a:rPr lang="nl-NL" sz="2400" dirty="0" smtClean="0">
                <a:latin typeface="Calibri" pitchFamily="34" charset="0"/>
              </a:rPr>
              <a:t>gebeurtenissen: </a:t>
            </a:r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</a:rPr>
              <a:t>Tweede Wereldoorlog</a:t>
            </a: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organisaties</a:t>
            </a:r>
            <a:r>
              <a:rPr lang="nl-NL" sz="2400" i="1" dirty="0" smtClean="0">
                <a:latin typeface="Calibri" pitchFamily="34" charset="0"/>
              </a:rPr>
              <a:t>: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Longfonds</a:t>
            </a:r>
            <a:r>
              <a:rPr lang="nl-NL" sz="2400" i="1" dirty="0" smtClean="0">
                <a:latin typeface="Calibri" pitchFamily="34" charset="0"/>
              </a:rPr>
              <a:t>,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Unicef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>
                <a:latin typeface="Calibri" pitchFamily="34" charset="0"/>
              </a:rPr>
              <a:t>w</a:t>
            </a:r>
            <a:r>
              <a:rPr lang="nl-NL" sz="2400" dirty="0" smtClean="0">
                <a:latin typeface="Calibri" pitchFamily="34" charset="0"/>
              </a:rPr>
              <a:t>etten</a:t>
            </a:r>
            <a:r>
              <a:rPr lang="nl-NL" sz="2400" i="1" dirty="0" smtClean="0">
                <a:latin typeface="Calibri" pitchFamily="34" charset="0"/>
              </a:rPr>
              <a:t>: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AOW</a:t>
            </a:r>
            <a:r>
              <a:rPr lang="nl-NL" sz="2400" i="1" dirty="0" smtClean="0">
                <a:latin typeface="Calibri" pitchFamily="34" charset="0"/>
              </a:rPr>
              <a:t>,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ZW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8433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Hoofdletters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53340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endParaRPr lang="nl-NL" sz="2400" b="1" u="sng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b="1" u="sng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b="1" u="sng" dirty="0" smtClean="0">
                <a:latin typeface="Calibri" pitchFamily="34" charset="0"/>
              </a:rPr>
              <a:t>Achternamen</a:t>
            </a:r>
            <a:r>
              <a:rPr lang="nl-NL" sz="2400" dirty="0" smtClean="0">
                <a:latin typeface="Calibri" pitchFamily="34" charset="0"/>
              </a:rPr>
              <a:t> schrijven we met een hoofdletter: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>
                <a:latin typeface="Calibri" pitchFamily="34" charset="0"/>
              </a:rPr>
              <a:t>	</a:t>
            </a:r>
            <a:r>
              <a:rPr lang="nl-NL" sz="2400" i="1" dirty="0" smtClean="0">
                <a:latin typeface="Calibri" pitchFamily="34" charset="0"/>
              </a:rPr>
              <a:t>Joris </a:t>
            </a:r>
            <a:r>
              <a:rPr lang="nl-NL" sz="2400" i="1" u="sng" dirty="0" smtClean="0">
                <a:solidFill>
                  <a:srgbClr val="0070C0"/>
                </a:solidFill>
                <a:latin typeface="Calibri" pitchFamily="34" charset="0"/>
              </a:rPr>
              <a:t>B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akker</a:t>
            </a:r>
          </a:p>
          <a:p>
            <a:pPr marL="0" indent="0" eaLnBrk="1" hangingPunct="1"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b="1" u="sng" dirty="0" smtClean="0">
                <a:latin typeface="Calibri" pitchFamily="34" charset="0"/>
              </a:rPr>
              <a:t>Achternamen</a:t>
            </a:r>
            <a:r>
              <a:rPr lang="nl-NL" sz="2400" dirty="0" smtClean="0">
                <a:latin typeface="Calibri" pitchFamily="34" charset="0"/>
              </a:rPr>
              <a:t> met een </a:t>
            </a:r>
            <a:r>
              <a:rPr lang="nl-NL" sz="2400" b="1" u="sng" dirty="0" smtClean="0">
                <a:latin typeface="Calibri" pitchFamily="34" charset="0"/>
              </a:rPr>
              <a:t>tussenvoegsel </a:t>
            </a:r>
            <a:r>
              <a:rPr lang="nl-NL" sz="2400" i="1" dirty="0" smtClean="0">
                <a:latin typeface="Calibri" pitchFamily="34" charset="0"/>
              </a:rPr>
              <a:t>(de, van, van de, van den of van der) </a:t>
            </a:r>
            <a:r>
              <a:rPr lang="nl-NL" sz="2400" dirty="0" smtClean="0">
                <a:latin typeface="Calibri" pitchFamily="34" charset="0"/>
              </a:rPr>
              <a:t>krijgen géén hoofdletter als er een voorletter of voornaam  staat: 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	Carla de </a:t>
            </a:r>
            <a:r>
              <a:rPr lang="nl-NL" sz="2400" i="1" u="sng" dirty="0" smtClean="0">
                <a:solidFill>
                  <a:srgbClr val="0070C0"/>
                </a:solidFill>
                <a:latin typeface="Calibri" pitchFamily="34" charset="0"/>
              </a:rPr>
              <a:t>G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root</a:t>
            </a:r>
            <a:r>
              <a:rPr lang="nl-NL" sz="2400" i="1" dirty="0" smtClean="0">
                <a:latin typeface="Calibri" pitchFamily="34" charset="0"/>
              </a:rPr>
              <a:t>, C. de </a:t>
            </a:r>
            <a:r>
              <a:rPr lang="nl-NL" sz="2400" i="1" u="sng" dirty="0" smtClean="0">
                <a:solidFill>
                  <a:srgbClr val="0070C0"/>
                </a:solidFill>
                <a:latin typeface="Calibri" pitchFamily="34" charset="0"/>
              </a:rPr>
              <a:t>G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root</a:t>
            </a:r>
            <a:r>
              <a:rPr lang="nl-NL" sz="2400" i="1" dirty="0" smtClean="0">
                <a:latin typeface="Calibri" pitchFamily="34" charset="0"/>
              </a:rPr>
              <a:t>, mevrouw </a:t>
            </a:r>
            <a:r>
              <a:rPr lang="nl-NL" sz="2400" i="1" u="sng" dirty="0" smtClean="0">
                <a:solidFill>
                  <a:srgbClr val="0070C0"/>
                </a:solidFill>
                <a:latin typeface="Calibri" pitchFamily="34" charset="0"/>
              </a:rPr>
              <a:t>D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e </a:t>
            </a:r>
            <a:r>
              <a:rPr lang="nl-NL" sz="2400" i="1" u="sng" dirty="0" smtClean="0">
                <a:solidFill>
                  <a:srgbClr val="0070C0"/>
                </a:solidFill>
                <a:latin typeface="Calibri" pitchFamily="34" charset="0"/>
              </a:rPr>
              <a:t>G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root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solidFill>
                  <a:srgbClr val="FF0000"/>
                </a:solidFill>
                <a:latin typeface="Calibri" pitchFamily="34" charset="0"/>
              </a:rPr>
              <a:t>Let op: Mevrouw Van de Groot, Meneer Van den  Beek</a:t>
            </a: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8433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Hoofdletters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53340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b="1" u="sng" dirty="0">
                <a:latin typeface="Calibri" pitchFamily="34" charset="0"/>
              </a:rPr>
              <a:t>Een bijvoeglijk naamwoord </a:t>
            </a:r>
            <a:r>
              <a:rPr lang="nl-NL" sz="2400" dirty="0">
                <a:latin typeface="Calibri" pitchFamily="34" charset="0"/>
              </a:rPr>
              <a:t>dat van een </a:t>
            </a:r>
            <a:r>
              <a:rPr lang="nl-NL" sz="2400" b="1" u="sng" dirty="0">
                <a:latin typeface="Calibri" pitchFamily="34" charset="0"/>
              </a:rPr>
              <a:t>eigennaam is afgeleid, </a:t>
            </a:r>
            <a:r>
              <a:rPr lang="nl-NL" sz="2400" dirty="0">
                <a:latin typeface="Calibri" pitchFamily="34" charset="0"/>
              </a:rPr>
              <a:t>krijgt ook een hoofdletter.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r>
              <a:rPr lang="nl-NL" sz="2400" i="1" u="sng" dirty="0">
                <a:solidFill>
                  <a:srgbClr val="0070C0"/>
                </a:solidFill>
                <a:latin typeface="Calibri" pitchFamily="34" charset="0"/>
              </a:rPr>
              <a:t>G</a:t>
            </a:r>
            <a:r>
              <a:rPr lang="nl-NL" sz="2400" i="1" dirty="0">
                <a:solidFill>
                  <a:srgbClr val="0070C0"/>
                </a:solidFill>
                <a:latin typeface="Calibri" pitchFamily="34" charset="0"/>
              </a:rPr>
              <a:t>oudse</a:t>
            </a:r>
            <a:r>
              <a:rPr lang="nl-NL" sz="2400" i="1" dirty="0">
                <a:latin typeface="Calibri" pitchFamily="34" charset="0"/>
              </a:rPr>
              <a:t> stroopwafels, </a:t>
            </a:r>
            <a:r>
              <a:rPr lang="nl-NL" sz="2400" i="1" u="sng" dirty="0">
                <a:solidFill>
                  <a:srgbClr val="0070C0"/>
                </a:solidFill>
                <a:latin typeface="Calibri" pitchFamily="34" charset="0"/>
              </a:rPr>
              <a:t>Z</a:t>
            </a:r>
            <a:r>
              <a:rPr lang="nl-NL" sz="2400" i="1" dirty="0">
                <a:solidFill>
                  <a:srgbClr val="0070C0"/>
                </a:solidFill>
                <a:latin typeface="Calibri" pitchFamily="34" charset="0"/>
              </a:rPr>
              <a:t>uid-</a:t>
            </a:r>
            <a:r>
              <a:rPr lang="nl-NL" sz="2400" i="1" u="sng" dirty="0">
                <a:solidFill>
                  <a:srgbClr val="0070C0"/>
                </a:solidFill>
                <a:latin typeface="Calibri" pitchFamily="34" charset="0"/>
              </a:rPr>
              <a:t>A</a:t>
            </a:r>
            <a:r>
              <a:rPr lang="nl-NL" sz="2400" i="1" dirty="0">
                <a:solidFill>
                  <a:srgbClr val="0070C0"/>
                </a:solidFill>
                <a:latin typeface="Calibri" pitchFamily="34" charset="0"/>
              </a:rPr>
              <a:t>frikaanse</a:t>
            </a:r>
            <a:r>
              <a:rPr lang="nl-NL" sz="2400" i="1" dirty="0">
                <a:latin typeface="Calibri" pitchFamily="34" charset="0"/>
              </a:rPr>
              <a:t> wijn</a:t>
            </a:r>
          </a:p>
          <a:p>
            <a:pPr marL="0" indent="0" eaLnBrk="1" hangingPunct="1">
              <a:buNone/>
              <a:defRPr/>
            </a:pPr>
            <a:endParaRPr lang="nl-NL" sz="2400" b="1" u="sng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b="1" u="sng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b="1" u="sng" dirty="0" smtClean="0">
                <a:latin typeface="Calibri" pitchFamily="34" charset="0"/>
              </a:rPr>
              <a:t>Aan het begin van een citaat</a:t>
            </a:r>
          </a:p>
          <a:p>
            <a:pPr marL="0" indent="0" eaLnBrk="1" hangingPunct="1">
              <a:buNone/>
              <a:defRPr/>
            </a:pPr>
            <a:endParaRPr lang="nl-NL" sz="2400" b="1" u="sng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nl-NL" sz="2400" b="1" u="sng" dirty="0">
                <a:latin typeface="Calibri" pitchFamily="34" charset="0"/>
              </a:rPr>
              <a:t> </a:t>
            </a:r>
            <a:r>
              <a:rPr lang="nl-NL" sz="2400" i="1" dirty="0" smtClean="0">
                <a:latin typeface="Calibri" pitchFamily="34" charset="0"/>
              </a:rPr>
              <a:t>De docent vroeg: ‘Wie het snapt, mag beginnen met zijn werk.’</a:t>
            </a:r>
            <a:endParaRPr lang="nl-NL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42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Kleine letter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458200" cy="51054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Je gebruikt een kleine letter: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bij woorden die afgeleid zijn van feestdagen</a:t>
            </a:r>
            <a:r>
              <a:rPr lang="nl-NL" sz="2400" i="1" dirty="0" smtClean="0">
                <a:latin typeface="Calibri" pitchFamily="34" charset="0"/>
              </a:rPr>
              <a:t>: </a:t>
            </a:r>
            <a:r>
              <a:rPr lang="nl-NL" sz="2400" i="1" dirty="0" smtClean="0">
                <a:solidFill>
                  <a:srgbClr val="7030A0"/>
                </a:solidFill>
                <a:latin typeface="Calibri" pitchFamily="34" charset="0"/>
              </a:rPr>
              <a:t>kerstgala</a:t>
            </a:r>
            <a:r>
              <a:rPr lang="nl-NL" sz="2400" i="1" dirty="0" smtClean="0">
                <a:latin typeface="Calibri" pitchFamily="34" charset="0"/>
              </a:rPr>
              <a:t>, </a:t>
            </a:r>
            <a:r>
              <a:rPr lang="nl-NL" sz="2400" i="1" dirty="0" smtClean="0">
                <a:solidFill>
                  <a:srgbClr val="7030A0"/>
                </a:solidFill>
                <a:latin typeface="Calibri" pitchFamily="34" charset="0"/>
              </a:rPr>
              <a:t>paasei</a:t>
            </a:r>
            <a:r>
              <a:rPr lang="nl-NL" sz="2400" i="1" dirty="0" smtClean="0">
                <a:latin typeface="Calibri" pitchFamily="34" charset="0"/>
              </a:rPr>
              <a:t>;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bij windstreken</a:t>
            </a:r>
            <a:r>
              <a:rPr lang="nl-NL" sz="2400" i="1" dirty="0" smtClean="0">
                <a:latin typeface="Calibri" pitchFamily="34" charset="0"/>
              </a:rPr>
              <a:t>: </a:t>
            </a:r>
            <a:r>
              <a:rPr lang="nl-NL" sz="2400" i="1" dirty="0" smtClean="0">
                <a:solidFill>
                  <a:srgbClr val="7030A0"/>
                </a:solidFill>
                <a:latin typeface="Calibri" pitchFamily="34" charset="0"/>
              </a:rPr>
              <a:t>oosten</a:t>
            </a:r>
            <a:r>
              <a:rPr lang="nl-NL" sz="2400" i="1" dirty="0" smtClean="0">
                <a:latin typeface="Calibri" pitchFamily="34" charset="0"/>
              </a:rPr>
              <a:t>, </a:t>
            </a:r>
            <a:r>
              <a:rPr lang="nl-NL" sz="2400" i="1" dirty="0" smtClean="0">
                <a:solidFill>
                  <a:srgbClr val="7030A0"/>
                </a:solidFill>
                <a:latin typeface="Calibri" pitchFamily="34" charset="0"/>
              </a:rPr>
              <a:t>zuidoost</a:t>
            </a:r>
            <a:r>
              <a:rPr lang="nl-NL" sz="2400" i="1" dirty="0" smtClean="0">
                <a:latin typeface="Calibri" pitchFamily="34" charset="0"/>
              </a:rPr>
              <a:t>;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bij namen van seizoenen</a:t>
            </a:r>
            <a:r>
              <a:rPr lang="nl-NL" sz="2400" i="1" dirty="0" smtClean="0">
                <a:latin typeface="Calibri" pitchFamily="34" charset="0"/>
              </a:rPr>
              <a:t>: </a:t>
            </a:r>
            <a:r>
              <a:rPr lang="nl-NL" sz="2400" i="1" dirty="0" smtClean="0">
                <a:solidFill>
                  <a:srgbClr val="7030A0"/>
                </a:solidFill>
                <a:latin typeface="Calibri" pitchFamily="34" charset="0"/>
              </a:rPr>
              <a:t>herfst</a:t>
            </a:r>
            <a:r>
              <a:rPr lang="nl-NL" sz="2400" i="1" dirty="0" smtClean="0">
                <a:latin typeface="Calibri" pitchFamily="34" charset="0"/>
              </a:rPr>
              <a:t>, </a:t>
            </a:r>
            <a:r>
              <a:rPr lang="nl-NL" sz="2400" i="1" dirty="0" smtClean="0">
                <a:solidFill>
                  <a:srgbClr val="7030A0"/>
                </a:solidFill>
                <a:latin typeface="Calibri" pitchFamily="34" charset="0"/>
              </a:rPr>
              <a:t>zomer</a:t>
            </a:r>
            <a:r>
              <a:rPr lang="nl-NL" sz="2400" i="1" dirty="0" smtClean="0">
                <a:latin typeface="Calibri" pitchFamily="34" charset="0"/>
              </a:rPr>
              <a:t>;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>
                <a:latin typeface="Calibri" pitchFamily="34" charset="0"/>
              </a:rPr>
              <a:t>b</a:t>
            </a:r>
            <a:r>
              <a:rPr lang="nl-NL" sz="2400" dirty="0" smtClean="0">
                <a:latin typeface="Calibri" pitchFamily="34" charset="0"/>
              </a:rPr>
              <a:t>ij maanden of weekdagen</a:t>
            </a:r>
            <a:r>
              <a:rPr lang="nl-NL" sz="2400" i="1" dirty="0" smtClean="0">
                <a:latin typeface="Calibri" pitchFamily="34" charset="0"/>
              </a:rPr>
              <a:t>: </a:t>
            </a:r>
            <a:r>
              <a:rPr lang="nl-NL" sz="2400" i="1" dirty="0" smtClean="0">
                <a:solidFill>
                  <a:srgbClr val="7030A0"/>
                </a:solidFill>
                <a:latin typeface="Calibri" pitchFamily="34" charset="0"/>
              </a:rPr>
              <a:t>januari</a:t>
            </a:r>
            <a:r>
              <a:rPr lang="nl-NL" sz="2400" i="1" dirty="0" smtClean="0">
                <a:latin typeface="Calibri" pitchFamily="34" charset="0"/>
              </a:rPr>
              <a:t>, </a:t>
            </a:r>
            <a:r>
              <a:rPr lang="nl-NL" sz="2400" i="1" dirty="0" smtClean="0">
                <a:solidFill>
                  <a:srgbClr val="7030A0"/>
                </a:solidFill>
                <a:latin typeface="Calibri" pitchFamily="34" charset="0"/>
              </a:rPr>
              <a:t>maandag</a:t>
            </a:r>
            <a:r>
              <a:rPr lang="nl-NL" sz="2400" i="1" dirty="0" smtClean="0">
                <a:latin typeface="Calibri" pitchFamily="34" charset="0"/>
              </a:rPr>
              <a:t>;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bij namen die niet meer aan een persoon doen denken: </a:t>
            </a:r>
            <a:r>
              <a:rPr lang="nl-NL" sz="2400" i="1" dirty="0" err="1" smtClean="0">
                <a:solidFill>
                  <a:srgbClr val="7030A0"/>
                </a:solidFill>
                <a:latin typeface="Calibri" pitchFamily="34" charset="0"/>
              </a:rPr>
              <a:t>melkertbaan</a:t>
            </a:r>
            <a:r>
              <a:rPr lang="nl-NL" sz="2400" i="1" dirty="0" smtClean="0">
                <a:latin typeface="Calibri" pitchFamily="34" charset="0"/>
              </a:rPr>
              <a:t>.</a:t>
            </a:r>
          </a:p>
          <a:p>
            <a:pPr marL="0" indent="0" eaLnBrk="1" hangingPunct="1"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LET OP:</a:t>
            </a:r>
          </a:p>
          <a:p>
            <a:pPr marL="0" indent="0" eaLnBrk="1" hangingPunct="1">
              <a:buNone/>
              <a:defRPr/>
            </a:pPr>
            <a:r>
              <a:rPr lang="nl-NL" sz="2400" i="1" dirty="0">
                <a:latin typeface="Calibri" pitchFamily="34" charset="0"/>
              </a:rPr>
              <a:t>d</a:t>
            </a:r>
            <a:r>
              <a:rPr lang="nl-NL" sz="2400" i="1" dirty="0" smtClean="0">
                <a:latin typeface="Calibri" pitchFamily="34" charset="0"/>
              </a:rPr>
              <a:t>ownsyndroom, maar syndroom van </a:t>
            </a:r>
            <a:r>
              <a:rPr lang="nl-NL" sz="2400" i="1" dirty="0" smtClean="0">
                <a:solidFill>
                  <a:srgbClr val="FF0000"/>
                </a:solidFill>
                <a:latin typeface="Calibri" pitchFamily="34" charset="0"/>
              </a:rPr>
              <a:t>Down</a:t>
            </a:r>
          </a:p>
          <a:p>
            <a:pPr marL="0" indent="0" eaLnBrk="1" hangingPunct="1"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Welke woorden krijgen een hoofdletter?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772400" cy="43434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nl-NL" sz="2400" dirty="0" err="1" smtClean="0">
                <a:latin typeface="Calibri" pitchFamily="34" charset="0"/>
              </a:rPr>
              <a:t>andy</a:t>
            </a:r>
            <a:r>
              <a:rPr lang="nl-NL" sz="2400" dirty="0">
                <a:latin typeface="Calibri" pitchFamily="34" charset="0"/>
              </a:rPr>
              <a:t> </a:t>
            </a:r>
            <a:r>
              <a:rPr lang="nl-NL" sz="2400" dirty="0" smtClean="0">
                <a:latin typeface="Calibri" pitchFamily="34" charset="0"/>
              </a:rPr>
              <a:t>  –   dinsdag   –   </a:t>
            </a:r>
            <a:r>
              <a:rPr lang="nl-NL" sz="2400" dirty="0" err="1" smtClean="0">
                <a:latin typeface="Calibri" pitchFamily="34" charset="0"/>
              </a:rPr>
              <a:t>europese</a:t>
            </a:r>
            <a:r>
              <a:rPr lang="nl-NL" sz="2400" dirty="0" smtClean="0">
                <a:latin typeface="Calibri" pitchFamily="34" charset="0"/>
              </a:rPr>
              <a:t> unie   –   hemelvaart   – 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maart   –   meneer   –  nijl   –   paasbrood   –   </a:t>
            </a:r>
            <a:r>
              <a:rPr lang="nl-NL" sz="2400" dirty="0" err="1" smtClean="0">
                <a:latin typeface="Calibri" pitchFamily="34" charset="0"/>
              </a:rPr>
              <a:t>ricky</a:t>
            </a:r>
            <a:r>
              <a:rPr lang="nl-NL" sz="2400" dirty="0" smtClean="0">
                <a:latin typeface="Calibri" pitchFamily="34" charset="0"/>
              </a:rPr>
              <a:t>   – 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 spoorstraat   –   </a:t>
            </a:r>
            <a:r>
              <a:rPr lang="nl-NL" sz="2400" dirty="0" err="1">
                <a:latin typeface="Calibri" pitchFamily="34" charset="0"/>
              </a:rPr>
              <a:t>v</a:t>
            </a:r>
            <a:r>
              <a:rPr lang="nl-NL" sz="2400" dirty="0" err="1" smtClean="0">
                <a:latin typeface="Calibri" pitchFamily="34" charset="0"/>
              </a:rPr>
              <a:t>elperplein</a:t>
            </a:r>
            <a:r>
              <a:rPr lang="nl-NL" sz="2400" dirty="0" smtClean="0">
                <a:latin typeface="Calibri" pitchFamily="34" charset="0"/>
              </a:rPr>
              <a:t>   –   westen   –   </a:t>
            </a:r>
            <a:r>
              <a:rPr lang="nl-NL" sz="2400" dirty="0" err="1" smtClean="0">
                <a:latin typeface="Calibri" pitchFamily="34" charset="0"/>
              </a:rPr>
              <a:t>zweedse</a:t>
            </a:r>
            <a:r>
              <a:rPr lang="nl-NL" sz="2400" dirty="0" smtClean="0">
                <a:latin typeface="Calibri" pitchFamily="34" charset="0"/>
              </a:rPr>
              <a:t> 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  <p:sp>
        <p:nvSpPr>
          <p:cNvPr id="5" name="Oval 16"/>
          <p:cNvSpPr>
            <a:spLocks noChangeArrowheads="1"/>
          </p:cNvSpPr>
          <p:nvPr/>
        </p:nvSpPr>
        <p:spPr bwMode="auto">
          <a:xfrm>
            <a:off x="381000" y="1676400"/>
            <a:ext cx="1066800" cy="609600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nl-NL"/>
          </a:p>
        </p:txBody>
      </p:sp>
      <p:sp>
        <p:nvSpPr>
          <p:cNvPr id="6" name="Oval 16"/>
          <p:cNvSpPr>
            <a:spLocks noChangeArrowheads="1"/>
          </p:cNvSpPr>
          <p:nvPr/>
        </p:nvSpPr>
        <p:spPr bwMode="auto">
          <a:xfrm>
            <a:off x="3200400" y="1676400"/>
            <a:ext cx="2057400" cy="609600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nl-NL"/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5562600" y="1676400"/>
            <a:ext cx="1676400" cy="609600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nl-NL"/>
          </a:p>
        </p:txBody>
      </p:sp>
      <p:sp>
        <p:nvSpPr>
          <p:cNvPr id="8" name="Oval 16"/>
          <p:cNvSpPr>
            <a:spLocks noChangeArrowheads="1"/>
          </p:cNvSpPr>
          <p:nvPr/>
        </p:nvSpPr>
        <p:spPr bwMode="auto">
          <a:xfrm>
            <a:off x="3281363" y="2574925"/>
            <a:ext cx="685800" cy="609600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nl-NL"/>
          </a:p>
        </p:txBody>
      </p:sp>
      <p:sp>
        <p:nvSpPr>
          <p:cNvPr id="9" name="Oval 16"/>
          <p:cNvSpPr>
            <a:spLocks noChangeArrowheads="1"/>
          </p:cNvSpPr>
          <p:nvPr/>
        </p:nvSpPr>
        <p:spPr bwMode="auto">
          <a:xfrm>
            <a:off x="6019800" y="2574925"/>
            <a:ext cx="914400" cy="609600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nl-NL"/>
          </a:p>
        </p:txBody>
      </p:sp>
      <p:sp>
        <p:nvSpPr>
          <p:cNvPr id="10" name="Oval 16"/>
          <p:cNvSpPr>
            <a:spLocks noChangeArrowheads="1"/>
          </p:cNvSpPr>
          <p:nvPr/>
        </p:nvSpPr>
        <p:spPr bwMode="auto">
          <a:xfrm>
            <a:off x="533400" y="3505200"/>
            <a:ext cx="1695450" cy="609600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nl-NL"/>
          </a:p>
        </p:txBody>
      </p:sp>
      <p:sp>
        <p:nvSpPr>
          <p:cNvPr id="11" name="Oval 16"/>
          <p:cNvSpPr>
            <a:spLocks noChangeArrowheads="1"/>
          </p:cNvSpPr>
          <p:nvPr/>
        </p:nvSpPr>
        <p:spPr bwMode="auto">
          <a:xfrm>
            <a:off x="2514600" y="3505200"/>
            <a:ext cx="1714500" cy="609600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nl-NL"/>
          </a:p>
        </p:txBody>
      </p:sp>
      <p:sp>
        <p:nvSpPr>
          <p:cNvPr id="12" name="Oval 16"/>
          <p:cNvSpPr>
            <a:spLocks noChangeArrowheads="1"/>
          </p:cNvSpPr>
          <p:nvPr/>
        </p:nvSpPr>
        <p:spPr bwMode="auto">
          <a:xfrm>
            <a:off x="6019800" y="3429000"/>
            <a:ext cx="1371600" cy="609600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455</Words>
  <Application>Microsoft Office PowerPoint</Application>
  <PresentationFormat>Diavoorstelling (4:3)</PresentationFormat>
  <Paragraphs>207</Paragraphs>
  <Slides>19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2" baseType="lpstr">
      <vt:lpstr>Arial</vt:lpstr>
      <vt:lpstr>Calibri</vt:lpstr>
      <vt:lpstr>Standaardontwerp</vt:lpstr>
      <vt:lpstr>Spelling </vt:lpstr>
      <vt:lpstr>Startopdracht: Plaats hoofdletters en leestekens!</vt:lpstr>
      <vt:lpstr>De antwoorden</vt:lpstr>
      <vt:lpstr>Hoofdletters</vt:lpstr>
      <vt:lpstr>Hoofdletters </vt:lpstr>
      <vt:lpstr>Hoofdletters </vt:lpstr>
      <vt:lpstr>Hoofdletters </vt:lpstr>
      <vt:lpstr>Kleine letter</vt:lpstr>
      <vt:lpstr>Welke woorden krijgen een hoofdletter?</vt:lpstr>
      <vt:lpstr>Leestekens</vt:lpstr>
      <vt:lpstr>Waar moet de komma staan?</vt:lpstr>
      <vt:lpstr>Waar moet de komma staan?</vt:lpstr>
      <vt:lpstr>Dubbele punt :</vt:lpstr>
      <vt:lpstr>‘Aanhalingstekens’</vt:lpstr>
      <vt:lpstr>Puntkomma ;</vt:lpstr>
      <vt:lpstr>Puntkomma ;</vt:lpstr>
      <vt:lpstr> Welke woorden krijgen een hoofdletter en waar komt er een leesteken?  </vt:lpstr>
      <vt:lpstr> Welke woorden krijgen een hoofdletter en waar komt er een leesteken?  </vt:lpstr>
      <vt:lpstr> Welke woorden krijgen een hoofdletter en waar komt er een leesteken?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Vrancken, Remco</dc:creator>
  <cp:lastModifiedBy>Remco</cp:lastModifiedBy>
  <cp:revision>105</cp:revision>
  <cp:lastPrinted>1601-01-01T00:00:00Z</cp:lastPrinted>
  <dcterms:created xsi:type="dcterms:W3CDTF">1601-01-01T00:00:00Z</dcterms:created>
  <dcterms:modified xsi:type="dcterms:W3CDTF">2016-09-25T06:57:47Z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