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1" r:id="rId4"/>
    <p:sldId id="263" r:id="rId5"/>
    <p:sldId id="275" r:id="rId6"/>
    <p:sldId id="276" r:id="rId7"/>
    <p:sldId id="271" r:id="rId8"/>
    <p:sldId id="264" r:id="rId9"/>
    <p:sldId id="265" r:id="rId10"/>
    <p:sldId id="266" r:id="rId11"/>
    <p:sldId id="267" r:id="rId12"/>
    <p:sldId id="262" r:id="rId13"/>
    <p:sldId id="272" r:id="rId14"/>
    <p:sldId id="269" r:id="rId15"/>
    <p:sldId id="273" r:id="rId16"/>
    <p:sldId id="260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6" y="61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D786E3-E6A7-40F3-9B0D-4E18962AB0C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BBD997-1351-48B9-8353-795529AFF381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gezegde moet iets duidelijk </a:t>
            </a:r>
            <a:r>
              <a:rPr lang="nl-NL" smtClean="0"/>
              <a:t>maken over </a:t>
            </a:r>
            <a:r>
              <a:rPr lang="nl-NL" dirty="0" smtClean="0"/>
              <a:t>het onderwerp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naamwoordelijk gezegde</a:t>
            </a:r>
            <a:br>
              <a:rPr lang="nl-NL" dirty="0" smtClean="0"/>
            </a:br>
            <a:r>
              <a:rPr lang="nl-NL" smtClean="0"/>
              <a:t>en koppelwerkwoord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3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Hij wordt </a:t>
            </a:r>
            <a:r>
              <a:rPr lang="nl-NL" dirty="0"/>
              <a:t>vermoedelijk </a:t>
            </a:r>
            <a:r>
              <a:rPr lang="nl-NL" dirty="0" smtClean="0"/>
              <a:t>werknemer </a:t>
            </a:r>
            <a:r>
              <a:rPr lang="nl-NL" dirty="0"/>
              <a:t>van Google.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Stap 1: </a:t>
            </a:r>
            <a:r>
              <a:rPr lang="nl-NL" dirty="0" smtClean="0"/>
              <a:t>wordt</a:t>
            </a:r>
          </a:p>
          <a:p>
            <a:pPr marL="0" indent="0">
              <a:buNone/>
            </a:pPr>
            <a:r>
              <a:rPr lang="nl-NL" b="1" dirty="0" smtClean="0"/>
              <a:t>Stap 2: </a:t>
            </a:r>
            <a:r>
              <a:rPr lang="nl-NL" dirty="0" smtClean="0"/>
              <a:t>Hij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800" dirty="0"/>
              <a:t>Geen actie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800" dirty="0" err="1"/>
              <a:t>Ww</a:t>
            </a:r>
            <a:r>
              <a:rPr lang="nl-NL" sz="2800" dirty="0"/>
              <a:t> maken niets duidelijk over </a:t>
            </a:r>
            <a:r>
              <a:rPr lang="nl-NL" sz="2800" dirty="0" smtClean="0"/>
              <a:t>‘hij’</a:t>
            </a:r>
            <a:endParaRPr lang="nl-NL" sz="28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Stap </a:t>
            </a:r>
            <a:r>
              <a:rPr lang="nl-NL" b="1" dirty="0"/>
              <a:t>3</a:t>
            </a:r>
            <a:r>
              <a:rPr lang="nl-NL" b="1" dirty="0" smtClean="0"/>
              <a:t>: </a:t>
            </a:r>
            <a:r>
              <a:rPr lang="nl-NL" dirty="0" smtClean="0"/>
              <a:t>wat wordt hij? Werknemer van Google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err="1" smtClean="0"/>
              <a:t>Nw</a:t>
            </a:r>
            <a:r>
              <a:rPr lang="nl-NL" b="1" dirty="0" smtClean="0"/>
              <a:t> gezegde: </a:t>
            </a:r>
            <a:r>
              <a:rPr lang="nl-NL" dirty="0" smtClean="0"/>
              <a:t>wordt (werknemer van Google)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42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b="1" dirty="0" smtClean="0"/>
              <a:t>Blijft </a:t>
            </a:r>
            <a:r>
              <a:rPr lang="nl-NL" b="1" dirty="0"/>
              <a:t>meneer Vrancken de leukste leerkracht?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Stap 1: </a:t>
            </a:r>
            <a:r>
              <a:rPr lang="nl-NL" dirty="0" smtClean="0"/>
              <a:t>blijft</a:t>
            </a:r>
          </a:p>
          <a:p>
            <a:pPr marL="0" indent="0">
              <a:buNone/>
            </a:pPr>
            <a:r>
              <a:rPr lang="nl-NL" b="1" dirty="0" smtClean="0"/>
              <a:t>Stap 2: </a:t>
            </a:r>
            <a:r>
              <a:rPr lang="nl-NL" dirty="0" smtClean="0"/>
              <a:t>meneer </a:t>
            </a:r>
            <a:r>
              <a:rPr lang="nl-NL" dirty="0" smtClean="0"/>
              <a:t>Vrancken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200" dirty="0"/>
              <a:t>Geen </a:t>
            </a:r>
            <a:r>
              <a:rPr lang="nl-NL" sz="2200" dirty="0" smtClean="0"/>
              <a:t>‘actie’</a:t>
            </a:r>
            <a:endParaRPr lang="nl-NL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nl-NL" sz="2200" dirty="0" err="1"/>
              <a:t>Ww</a:t>
            </a:r>
            <a:r>
              <a:rPr lang="nl-NL" sz="2200" dirty="0"/>
              <a:t> maken niets duidelijk over </a:t>
            </a:r>
            <a:r>
              <a:rPr lang="nl-NL" sz="2200" dirty="0" smtClean="0"/>
              <a:t>‘meneer Vrancken’</a:t>
            </a:r>
            <a:endParaRPr lang="nl-NL" sz="22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Stap </a:t>
            </a:r>
            <a:r>
              <a:rPr lang="nl-NL" b="1" dirty="0"/>
              <a:t>3</a:t>
            </a:r>
            <a:r>
              <a:rPr lang="nl-NL" b="1" dirty="0" smtClean="0"/>
              <a:t>: </a:t>
            </a:r>
            <a:r>
              <a:rPr lang="nl-NL" dirty="0" smtClean="0"/>
              <a:t>wat blijft meneer Vrancken? De leukste leerkracht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err="1" smtClean="0"/>
              <a:t>Nw</a:t>
            </a:r>
            <a:r>
              <a:rPr lang="nl-NL" b="1" dirty="0" smtClean="0"/>
              <a:t> gezegde: </a:t>
            </a:r>
            <a:r>
              <a:rPr lang="nl-NL" dirty="0" smtClean="0"/>
              <a:t>blijft (de leukste leerkracht)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172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Kww</a:t>
            </a:r>
            <a:r>
              <a:rPr lang="nl-NL" dirty="0" smtClean="0"/>
              <a:t> of </a:t>
            </a:r>
            <a:r>
              <a:rPr lang="nl-NL" dirty="0" err="1" smtClean="0"/>
              <a:t>hww</a:t>
            </a:r>
            <a:r>
              <a:rPr lang="nl-NL" dirty="0" smtClean="0"/>
              <a:t> of </a:t>
            </a:r>
            <a:r>
              <a:rPr lang="nl-NL" dirty="0" err="1" smtClean="0"/>
              <a:t>zww</a:t>
            </a:r>
            <a:r>
              <a:rPr lang="nl-NL" dirty="0" smtClean="0"/>
              <a:t>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is</a:t>
            </a:r>
            <a:r>
              <a:rPr lang="nl-NL" dirty="0" smtClean="0"/>
              <a:t> kampioen </a:t>
            </a:r>
            <a:r>
              <a:rPr lang="nl-NL" dirty="0" smtClean="0">
                <a:solidFill>
                  <a:srgbClr val="FF0000"/>
                </a:solidFill>
              </a:rPr>
              <a:t>geworden.</a:t>
            </a:r>
          </a:p>
          <a:p>
            <a:r>
              <a:rPr lang="nl-NL" dirty="0" smtClean="0"/>
              <a:t>De jongens </a:t>
            </a:r>
            <a:r>
              <a:rPr lang="nl-NL" dirty="0" smtClean="0">
                <a:solidFill>
                  <a:srgbClr val="FF0000"/>
                </a:solidFill>
              </a:rPr>
              <a:t>kunnen</a:t>
            </a:r>
            <a:r>
              <a:rPr lang="nl-NL" dirty="0" smtClean="0"/>
              <a:t> goed </a:t>
            </a:r>
            <a:r>
              <a:rPr lang="nl-NL" dirty="0" smtClean="0">
                <a:solidFill>
                  <a:srgbClr val="FF0000"/>
                </a:solidFill>
              </a:rPr>
              <a:t>voetballen.</a:t>
            </a:r>
          </a:p>
          <a:p>
            <a:r>
              <a:rPr lang="nl-NL" dirty="0" smtClean="0"/>
              <a:t>De lamp </a:t>
            </a:r>
            <a:r>
              <a:rPr lang="nl-NL" dirty="0" smtClean="0">
                <a:solidFill>
                  <a:srgbClr val="FF0000"/>
                </a:solidFill>
              </a:rPr>
              <a:t>schijnt</a:t>
            </a:r>
            <a:r>
              <a:rPr lang="nl-NL" dirty="0" smtClean="0"/>
              <a:t> fel.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De meester </a:t>
            </a:r>
            <a:r>
              <a:rPr lang="nl-NL" dirty="0" smtClean="0">
                <a:solidFill>
                  <a:srgbClr val="FF0000"/>
                </a:solidFill>
              </a:rPr>
              <a:t>trakteert</a:t>
            </a:r>
            <a:r>
              <a:rPr lang="nl-NL" dirty="0" smtClean="0"/>
              <a:t> de klas op taart.</a:t>
            </a:r>
          </a:p>
          <a:p>
            <a:r>
              <a:rPr lang="nl-NL" dirty="0" smtClean="0"/>
              <a:t>Klas 2b </a:t>
            </a:r>
            <a:r>
              <a:rPr lang="nl-NL" dirty="0" smtClean="0">
                <a:solidFill>
                  <a:srgbClr val="FF0000"/>
                </a:solidFill>
              </a:rPr>
              <a:t>kent</a:t>
            </a:r>
            <a:r>
              <a:rPr lang="nl-NL" dirty="0" smtClean="0"/>
              <a:t> de drie verschillende werkwoorden.</a:t>
            </a:r>
          </a:p>
          <a:p>
            <a:r>
              <a:rPr lang="nl-NL" dirty="0" smtClean="0"/>
              <a:t>Op de x-box </a:t>
            </a:r>
            <a:r>
              <a:rPr lang="nl-NL" dirty="0" smtClean="0">
                <a:solidFill>
                  <a:srgbClr val="FF0000"/>
                </a:solidFill>
              </a:rPr>
              <a:t>wordt </a:t>
            </a:r>
            <a:r>
              <a:rPr lang="nl-NL" dirty="0" smtClean="0"/>
              <a:t>veel </a:t>
            </a:r>
            <a:r>
              <a:rPr lang="nl-NL" dirty="0" smtClean="0">
                <a:solidFill>
                  <a:srgbClr val="FF0000"/>
                </a:solidFill>
              </a:rPr>
              <a:t>gegamed.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50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Kww</a:t>
            </a:r>
            <a:r>
              <a:rPr lang="nl-NL" dirty="0" smtClean="0"/>
              <a:t> of </a:t>
            </a:r>
            <a:r>
              <a:rPr lang="nl-NL" dirty="0" err="1" smtClean="0"/>
              <a:t>hww</a:t>
            </a:r>
            <a:r>
              <a:rPr lang="nl-NL" dirty="0" smtClean="0"/>
              <a:t> of </a:t>
            </a:r>
            <a:r>
              <a:rPr lang="nl-NL" dirty="0" err="1" smtClean="0"/>
              <a:t>zww</a:t>
            </a:r>
            <a:r>
              <a:rPr lang="nl-NL" dirty="0" smtClean="0"/>
              <a:t>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Hij </a:t>
            </a:r>
            <a:r>
              <a:rPr lang="nl-NL" dirty="0" smtClean="0">
                <a:solidFill>
                  <a:srgbClr val="FF0000"/>
                </a:solidFill>
              </a:rPr>
              <a:t>is</a:t>
            </a:r>
            <a:r>
              <a:rPr lang="nl-NL" dirty="0" smtClean="0"/>
              <a:t> (</a:t>
            </a:r>
            <a:r>
              <a:rPr lang="nl-NL" dirty="0" err="1" smtClean="0"/>
              <a:t>hww</a:t>
            </a:r>
            <a:r>
              <a:rPr lang="nl-NL" dirty="0" smtClean="0"/>
              <a:t>)kampioen </a:t>
            </a:r>
            <a:r>
              <a:rPr lang="nl-NL" dirty="0" smtClean="0">
                <a:solidFill>
                  <a:srgbClr val="FF0000"/>
                </a:solidFill>
              </a:rPr>
              <a:t>geworden.(</a:t>
            </a:r>
            <a:r>
              <a:rPr lang="nl-NL" dirty="0" err="1" smtClean="0">
                <a:solidFill>
                  <a:srgbClr val="FF0000"/>
                </a:solidFill>
              </a:rPr>
              <a:t>kww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</a:p>
          <a:p>
            <a:r>
              <a:rPr lang="nl-NL" dirty="0" smtClean="0"/>
              <a:t>De jongens (</a:t>
            </a:r>
            <a:r>
              <a:rPr lang="nl-NL" dirty="0" err="1" smtClean="0"/>
              <a:t>hww</a:t>
            </a:r>
            <a:r>
              <a:rPr lang="nl-NL" dirty="0" smtClean="0"/>
              <a:t>)</a:t>
            </a:r>
            <a:r>
              <a:rPr lang="nl-NL" dirty="0" smtClean="0">
                <a:solidFill>
                  <a:srgbClr val="FF0000"/>
                </a:solidFill>
              </a:rPr>
              <a:t>kunnen</a:t>
            </a:r>
            <a:r>
              <a:rPr lang="nl-NL" dirty="0" smtClean="0"/>
              <a:t> goed </a:t>
            </a:r>
            <a:r>
              <a:rPr lang="nl-NL" dirty="0" smtClean="0">
                <a:solidFill>
                  <a:srgbClr val="FF0000"/>
                </a:solidFill>
              </a:rPr>
              <a:t>voetballen (</a:t>
            </a:r>
            <a:r>
              <a:rPr lang="nl-NL" dirty="0" err="1" smtClean="0">
                <a:solidFill>
                  <a:srgbClr val="FF0000"/>
                </a:solidFill>
              </a:rPr>
              <a:t>zww</a:t>
            </a:r>
            <a:r>
              <a:rPr lang="nl-NL" dirty="0" smtClean="0">
                <a:solidFill>
                  <a:srgbClr val="FF0000"/>
                </a:solidFill>
              </a:rPr>
              <a:t>).</a:t>
            </a:r>
          </a:p>
          <a:p>
            <a:r>
              <a:rPr lang="nl-NL" dirty="0" smtClean="0"/>
              <a:t>De lamp </a:t>
            </a:r>
            <a:r>
              <a:rPr lang="nl-NL" dirty="0" smtClean="0">
                <a:solidFill>
                  <a:srgbClr val="FF0000"/>
                </a:solidFill>
              </a:rPr>
              <a:t>schijnt (</a:t>
            </a:r>
            <a:r>
              <a:rPr lang="nl-NL" dirty="0" err="1" smtClean="0">
                <a:solidFill>
                  <a:srgbClr val="FF0000"/>
                </a:solidFill>
              </a:rPr>
              <a:t>kww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  <a:r>
              <a:rPr lang="nl-NL" dirty="0" smtClean="0"/>
              <a:t> fel.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De meester </a:t>
            </a:r>
            <a:r>
              <a:rPr lang="nl-NL" dirty="0" smtClean="0">
                <a:solidFill>
                  <a:srgbClr val="FF0000"/>
                </a:solidFill>
              </a:rPr>
              <a:t>trakteert(</a:t>
            </a:r>
            <a:r>
              <a:rPr lang="nl-NL" dirty="0" err="1" smtClean="0">
                <a:solidFill>
                  <a:srgbClr val="FF0000"/>
                </a:solidFill>
              </a:rPr>
              <a:t>zww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  <a:r>
              <a:rPr lang="nl-NL" dirty="0" smtClean="0"/>
              <a:t> de klas op taart.</a:t>
            </a:r>
          </a:p>
          <a:p>
            <a:r>
              <a:rPr lang="nl-NL" dirty="0" smtClean="0"/>
              <a:t>Klas 2b </a:t>
            </a:r>
            <a:r>
              <a:rPr lang="nl-NL" dirty="0" smtClean="0">
                <a:solidFill>
                  <a:srgbClr val="FF0000"/>
                </a:solidFill>
              </a:rPr>
              <a:t>kent (</a:t>
            </a:r>
            <a:r>
              <a:rPr lang="nl-NL" dirty="0" err="1" smtClean="0">
                <a:solidFill>
                  <a:srgbClr val="FF0000"/>
                </a:solidFill>
              </a:rPr>
              <a:t>zww</a:t>
            </a:r>
            <a:r>
              <a:rPr lang="nl-NL" dirty="0" smtClean="0">
                <a:solidFill>
                  <a:srgbClr val="FF0000"/>
                </a:solidFill>
              </a:rPr>
              <a:t>)</a:t>
            </a:r>
            <a:r>
              <a:rPr lang="nl-NL" dirty="0" smtClean="0"/>
              <a:t> de drie verschillende werkwoorden.</a:t>
            </a:r>
          </a:p>
          <a:p>
            <a:r>
              <a:rPr lang="nl-NL" dirty="0" smtClean="0"/>
              <a:t>Op de x-box </a:t>
            </a:r>
            <a:r>
              <a:rPr lang="nl-NL" dirty="0" smtClean="0">
                <a:solidFill>
                  <a:srgbClr val="FF0000"/>
                </a:solidFill>
              </a:rPr>
              <a:t>wordt(</a:t>
            </a:r>
            <a:r>
              <a:rPr lang="nl-NL" dirty="0" err="1" smtClean="0">
                <a:solidFill>
                  <a:srgbClr val="FF0000"/>
                </a:solidFill>
              </a:rPr>
              <a:t>hww</a:t>
            </a:r>
            <a:r>
              <a:rPr lang="nl-NL" dirty="0" smtClean="0">
                <a:solidFill>
                  <a:srgbClr val="FF0000"/>
                </a:solidFill>
              </a:rPr>
              <a:t>) </a:t>
            </a:r>
            <a:r>
              <a:rPr lang="nl-NL" dirty="0" smtClean="0"/>
              <a:t>veel </a:t>
            </a:r>
            <a:r>
              <a:rPr lang="nl-NL" dirty="0" smtClean="0">
                <a:solidFill>
                  <a:srgbClr val="FF0000"/>
                </a:solidFill>
              </a:rPr>
              <a:t>gegamed (</a:t>
            </a:r>
            <a:r>
              <a:rPr lang="nl-NL" dirty="0" err="1" smtClean="0">
                <a:solidFill>
                  <a:srgbClr val="FF0000"/>
                </a:solidFill>
              </a:rPr>
              <a:t>zww</a:t>
            </a:r>
            <a:r>
              <a:rPr lang="nl-NL" dirty="0" smtClean="0">
                <a:solidFill>
                  <a:srgbClr val="FF0000"/>
                </a:solidFill>
              </a:rPr>
              <a:t>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82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Nw</a:t>
            </a:r>
            <a:r>
              <a:rPr lang="nl-NL" dirty="0" smtClean="0"/>
              <a:t> gezegde of </a:t>
            </a:r>
            <a:r>
              <a:rPr lang="nl-NL" dirty="0" err="1" smtClean="0"/>
              <a:t>ww</a:t>
            </a:r>
            <a:r>
              <a:rPr lang="nl-NL" dirty="0" smtClean="0"/>
              <a:t> gezegde?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Hij geeft de man een klap.</a:t>
            </a:r>
          </a:p>
          <a:p>
            <a:endParaRPr lang="nl-NL" dirty="0"/>
          </a:p>
          <a:p>
            <a:r>
              <a:rPr lang="nl-NL" dirty="0" smtClean="0"/>
              <a:t>Hij is morgen jarig.</a:t>
            </a:r>
          </a:p>
          <a:p>
            <a:endParaRPr lang="nl-NL" dirty="0"/>
          </a:p>
          <a:p>
            <a:r>
              <a:rPr lang="nl-NL" dirty="0" smtClean="0"/>
              <a:t>Het schijnt nogal moeilijk te zijn.</a:t>
            </a:r>
          </a:p>
          <a:p>
            <a:endParaRPr lang="nl-NL" dirty="0"/>
          </a:p>
          <a:p>
            <a:r>
              <a:rPr lang="nl-NL" dirty="0" smtClean="0"/>
              <a:t>De klas werkt behoorlijk goed mee!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26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Nw</a:t>
            </a:r>
            <a:r>
              <a:rPr lang="nl-NL" dirty="0" smtClean="0"/>
              <a:t> gezegde of </a:t>
            </a:r>
            <a:r>
              <a:rPr lang="nl-NL" dirty="0" err="1" smtClean="0"/>
              <a:t>ww</a:t>
            </a:r>
            <a:r>
              <a:rPr lang="nl-NL" dirty="0" smtClean="0"/>
              <a:t> gezegde?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Hij geeft de man een klap. </a:t>
            </a:r>
            <a:r>
              <a:rPr lang="nl-NL" dirty="0" err="1" smtClean="0"/>
              <a:t>Ww</a:t>
            </a:r>
            <a:r>
              <a:rPr lang="nl-NL" dirty="0"/>
              <a:t>-</a:t>
            </a:r>
            <a:r>
              <a:rPr lang="nl-NL" dirty="0" smtClean="0"/>
              <a:t>gezegde</a:t>
            </a:r>
          </a:p>
          <a:p>
            <a:endParaRPr lang="nl-NL" dirty="0"/>
          </a:p>
          <a:p>
            <a:r>
              <a:rPr lang="nl-NL" dirty="0" smtClean="0"/>
              <a:t>Hij is morgen jarig. </a:t>
            </a:r>
            <a:r>
              <a:rPr lang="nl-NL" dirty="0" err="1" smtClean="0"/>
              <a:t>Nw</a:t>
            </a:r>
            <a:r>
              <a:rPr lang="nl-NL" dirty="0" smtClean="0"/>
              <a:t>-gezegde</a:t>
            </a:r>
          </a:p>
          <a:p>
            <a:endParaRPr lang="nl-NL" dirty="0"/>
          </a:p>
          <a:p>
            <a:r>
              <a:rPr lang="nl-NL" dirty="0" smtClean="0"/>
              <a:t>Het schijnt nogal moeilijk te zijn. (</a:t>
            </a:r>
            <a:r>
              <a:rPr lang="nl-NL" dirty="0" err="1" smtClean="0"/>
              <a:t>nw</a:t>
            </a:r>
            <a:r>
              <a:rPr lang="nl-NL" dirty="0" smtClean="0"/>
              <a:t>-gezegde)</a:t>
            </a:r>
          </a:p>
          <a:p>
            <a:endParaRPr lang="nl-NL" dirty="0"/>
          </a:p>
          <a:p>
            <a:r>
              <a:rPr lang="nl-NL" dirty="0" smtClean="0"/>
              <a:t>De klas werkt behoorlijk goed mee! (</a:t>
            </a:r>
            <a:r>
              <a:rPr lang="nl-NL" dirty="0" err="1" smtClean="0"/>
              <a:t>ww</a:t>
            </a:r>
            <a:r>
              <a:rPr lang="nl-NL" dirty="0" smtClean="0"/>
              <a:t>-gezegde)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65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OP!!!!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Bepaal eerst </a:t>
            </a:r>
            <a:r>
              <a:rPr lang="nl-NL" b="1" u="sng" dirty="0" smtClean="0"/>
              <a:t>welk soort gezegde</a:t>
            </a:r>
            <a:r>
              <a:rPr lang="nl-NL" u="sng" dirty="0" smtClean="0"/>
              <a:t> </a:t>
            </a:r>
            <a:r>
              <a:rPr lang="nl-NL" dirty="0" smtClean="0"/>
              <a:t>er in de zin staat: </a:t>
            </a:r>
            <a:r>
              <a:rPr lang="nl-NL" b="1" u="sng" dirty="0" err="1" smtClean="0"/>
              <a:t>ww</a:t>
            </a:r>
            <a:r>
              <a:rPr lang="nl-NL" b="1" u="sng" dirty="0" smtClean="0"/>
              <a:t> gezegde </a:t>
            </a:r>
            <a:r>
              <a:rPr lang="nl-NL" u="sng" dirty="0" smtClean="0"/>
              <a:t>of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nw</a:t>
            </a:r>
            <a:r>
              <a:rPr lang="nl-NL" b="1" u="sng" dirty="0" smtClean="0"/>
              <a:t>-gezegde</a:t>
            </a:r>
          </a:p>
          <a:p>
            <a:endParaRPr lang="nl-NL" b="1" dirty="0"/>
          </a:p>
          <a:p>
            <a:r>
              <a:rPr lang="nl-NL" dirty="0" smtClean="0"/>
              <a:t>Bij een </a:t>
            </a:r>
            <a:r>
              <a:rPr lang="nl-NL" b="1" u="sng" dirty="0" err="1" smtClean="0"/>
              <a:t>nw</a:t>
            </a:r>
            <a:r>
              <a:rPr lang="nl-NL" b="1" u="sng" dirty="0" smtClean="0"/>
              <a:t>-gezegde</a:t>
            </a:r>
            <a:r>
              <a:rPr lang="nl-NL" dirty="0" smtClean="0"/>
              <a:t> komt </a:t>
            </a:r>
            <a:r>
              <a:rPr lang="nl-NL" b="1" u="sng" dirty="0" smtClean="0"/>
              <a:t>nooit</a:t>
            </a:r>
            <a:r>
              <a:rPr lang="nl-NL" b="1" dirty="0" smtClean="0"/>
              <a:t> </a:t>
            </a:r>
            <a:r>
              <a:rPr lang="nl-NL" dirty="0" smtClean="0"/>
              <a:t>een </a:t>
            </a:r>
            <a:r>
              <a:rPr lang="nl-NL" b="1" u="sng" dirty="0" smtClean="0"/>
              <a:t>lijdend voorwerp!!!!</a:t>
            </a:r>
          </a:p>
          <a:p>
            <a:endParaRPr lang="nl-NL" b="1" dirty="0"/>
          </a:p>
          <a:p>
            <a:r>
              <a:rPr lang="nl-NL" dirty="0" smtClean="0"/>
              <a:t>Bij een </a:t>
            </a:r>
            <a:r>
              <a:rPr lang="nl-NL" dirty="0" err="1" smtClean="0"/>
              <a:t>nw</a:t>
            </a:r>
            <a:r>
              <a:rPr lang="nl-NL" dirty="0" smtClean="0"/>
              <a:t>-gezegde staat altijd maar </a:t>
            </a:r>
            <a:r>
              <a:rPr lang="nl-NL" b="1" u="sng" dirty="0" smtClean="0"/>
              <a:t>één </a:t>
            </a:r>
            <a:r>
              <a:rPr lang="nl-NL" b="1" u="sng" dirty="0" err="1" smtClean="0"/>
              <a:t>kww</a:t>
            </a:r>
            <a:r>
              <a:rPr lang="nl-NL" dirty="0" smtClean="0"/>
              <a:t>, als er </a:t>
            </a:r>
            <a:r>
              <a:rPr lang="nl-NL" b="1" i="1" dirty="0" smtClean="0"/>
              <a:t>meer </a:t>
            </a:r>
            <a:r>
              <a:rPr lang="nl-NL" b="1" i="1" dirty="0" err="1" smtClean="0"/>
              <a:t>ww</a:t>
            </a:r>
            <a:r>
              <a:rPr lang="nl-NL" b="1" i="1" dirty="0" smtClean="0"/>
              <a:t> </a:t>
            </a:r>
            <a:r>
              <a:rPr lang="nl-NL" dirty="0" smtClean="0"/>
              <a:t>in de zin staan is dat </a:t>
            </a:r>
            <a:r>
              <a:rPr lang="nl-NL" b="1" u="sng" dirty="0" smtClean="0"/>
              <a:t>meestal </a:t>
            </a:r>
            <a:r>
              <a:rPr lang="nl-NL" b="1" u="sng" dirty="0" smtClean="0"/>
              <a:t>het </a:t>
            </a:r>
            <a:r>
              <a:rPr lang="nl-NL" b="1" u="sng" dirty="0" smtClean="0"/>
              <a:t>laatste </a:t>
            </a:r>
            <a:r>
              <a:rPr lang="nl-NL" b="1" u="sng" dirty="0" err="1" smtClean="0"/>
              <a:t>ww</a:t>
            </a:r>
            <a:endParaRPr lang="nl-NL" b="1" u="sng" dirty="0" smtClean="0"/>
          </a:p>
          <a:p>
            <a:endParaRPr lang="nl-NL" b="1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903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naamwoordelijk gezegde is.</a:t>
            </a:r>
          </a:p>
          <a:p>
            <a:r>
              <a:rPr lang="nl-NL" dirty="0" smtClean="0"/>
              <a:t>Wat het verschil is tussen het </a:t>
            </a:r>
            <a:r>
              <a:rPr lang="nl-NL" dirty="0" err="1" smtClean="0"/>
              <a:t>ww</a:t>
            </a:r>
            <a:r>
              <a:rPr lang="nl-NL" dirty="0" smtClean="0"/>
              <a:t> en </a:t>
            </a:r>
            <a:r>
              <a:rPr lang="nl-NL" dirty="0" err="1" smtClean="0"/>
              <a:t>nw</a:t>
            </a:r>
            <a:r>
              <a:rPr lang="nl-NL" dirty="0" smtClean="0"/>
              <a:t> gezegde.</a:t>
            </a:r>
          </a:p>
          <a:p>
            <a:r>
              <a:rPr lang="nl-NL" dirty="0" smtClean="0"/>
              <a:t>Wat koppelwerkwoorden zijn.</a:t>
            </a:r>
          </a:p>
          <a:p>
            <a:r>
              <a:rPr lang="nl-NL" dirty="0" smtClean="0"/>
              <a:t>Wat hulpwerkwoorden en zelfstandige werkwoorden zijn. (herhaling)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10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Vergelijk </a:t>
            </a:r>
            <a:r>
              <a:rPr lang="nl-NL" dirty="0" smtClean="0"/>
              <a:t>gezegdes in </a:t>
            </a:r>
            <a:r>
              <a:rPr lang="nl-NL" dirty="0" smtClean="0"/>
              <a:t>de </a:t>
            </a:r>
            <a:r>
              <a:rPr lang="nl-NL" dirty="0" smtClean="0"/>
              <a:t>volgende zinnen. Wat valt je 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man </a:t>
            </a:r>
            <a:r>
              <a:rPr lang="nl-NL" b="1" dirty="0" smtClean="0">
                <a:solidFill>
                  <a:srgbClr val="00B050"/>
                </a:solidFill>
              </a:rPr>
              <a:t>is erg aardig.</a:t>
            </a:r>
          </a:p>
          <a:p>
            <a:r>
              <a:rPr lang="nl-NL" dirty="0" smtClean="0"/>
              <a:t>Meneer Vrancken </a:t>
            </a:r>
            <a:r>
              <a:rPr lang="nl-NL" b="1" dirty="0" smtClean="0">
                <a:solidFill>
                  <a:srgbClr val="00B050"/>
                </a:solidFill>
              </a:rPr>
              <a:t>wordt bijna nooit boos.</a:t>
            </a:r>
          </a:p>
          <a:p>
            <a:r>
              <a:rPr lang="nl-NL" dirty="0" smtClean="0"/>
              <a:t>De baby </a:t>
            </a:r>
            <a:r>
              <a:rPr lang="nl-NL" b="1" dirty="0" smtClean="0">
                <a:solidFill>
                  <a:srgbClr val="00B050"/>
                </a:solidFill>
              </a:rPr>
              <a:t>is net wakker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Klas 2b </a:t>
            </a:r>
            <a:r>
              <a:rPr lang="nl-NL" b="1" dirty="0" smtClean="0">
                <a:solidFill>
                  <a:srgbClr val="00B050"/>
                </a:solidFill>
              </a:rPr>
              <a:t>schijnt</a:t>
            </a:r>
            <a:r>
              <a:rPr lang="nl-NL" b="1" dirty="0" smtClean="0">
                <a:solidFill>
                  <a:srgbClr val="00B050"/>
                </a:solidFill>
              </a:rPr>
              <a:t> </a:t>
            </a:r>
            <a:r>
              <a:rPr lang="nl-NL" b="1" dirty="0" smtClean="0">
                <a:solidFill>
                  <a:srgbClr val="00B050"/>
                </a:solidFill>
              </a:rPr>
              <a:t>erg </a:t>
            </a:r>
            <a:r>
              <a:rPr lang="nl-NL" b="1" dirty="0" smtClean="0">
                <a:solidFill>
                  <a:srgbClr val="00B050"/>
                </a:solidFill>
              </a:rPr>
              <a:t>goed te zijn</a:t>
            </a:r>
            <a:endParaRPr lang="nl-NL" b="1" dirty="0" smtClean="0">
              <a:solidFill>
                <a:srgbClr val="00B05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De bal </a:t>
            </a:r>
            <a:r>
              <a:rPr lang="nl-NL" b="1" dirty="0">
                <a:solidFill>
                  <a:srgbClr val="00B050"/>
                </a:solidFill>
              </a:rPr>
              <a:t>wordt </a:t>
            </a:r>
            <a:r>
              <a:rPr lang="nl-NL" dirty="0"/>
              <a:t>ver </a:t>
            </a:r>
            <a:r>
              <a:rPr lang="nl-NL" b="1" dirty="0">
                <a:solidFill>
                  <a:srgbClr val="00B050"/>
                </a:solidFill>
              </a:rPr>
              <a:t>gegooid</a:t>
            </a:r>
            <a:r>
              <a:rPr lang="nl-NL" dirty="0"/>
              <a:t>.</a:t>
            </a:r>
          </a:p>
          <a:p>
            <a:r>
              <a:rPr lang="nl-NL" dirty="0"/>
              <a:t>Meneer Vrancken </a:t>
            </a:r>
            <a:r>
              <a:rPr lang="nl-NL" b="1" dirty="0">
                <a:solidFill>
                  <a:srgbClr val="00B050"/>
                </a:solidFill>
              </a:rPr>
              <a:t>heeft</a:t>
            </a:r>
            <a:r>
              <a:rPr lang="nl-NL" dirty="0"/>
              <a:t> het goed </a:t>
            </a:r>
            <a:r>
              <a:rPr lang="nl-NL" b="1" dirty="0">
                <a:solidFill>
                  <a:srgbClr val="00B050"/>
                </a:solidFill>
              </a:rPr>
              <a:t>uitgelegd</a:t>
            </a:r>
            <a:r>
              <a:rPr lang="nl-NL" dirty="0"/>
              <a:t>.</a:t>
            </a:r>
          </a:p>
          <a:p>
            <a:r>
              <a:rPr lang="nl-NL" dirty="0"/>
              <a:t>De klas </a:t>
            </a:r>
            <a:r>
              <a:rPr lang="nl-NL" b="1" dirty="0">
                <a:solidFill>
                  <a:srgbClr val="00B050"/>
                </a:solidFill>
              </a:rPr>
              <a:t>is </a:t>
            </a:r>
            <a:r>
              <a:rPr lang="nl-NL" dirty="0"/>
              <a:t>netjes </a:t>
            </a:r>
            <a:r>
              <a:rPr lang="nl-NL" b="1" dirty="0">
                <a:solidFill>
                  <a:srgbClr val="00B050"/>
                </a:solidFill>
              </a:rPr>
              <a:t>opgeruimd</a:t>
            </a:r>
          </a:p>
          <a:p>
            <a:r>
              <a:rPr lang="nl-NL" dirty="0" smtClean="0"/>
              <a:t>Er </a:t>
            </a:r>
            <a:r>
              <a:rPr lang="nl-NL" b="1" dirty="0" smtClean="0">
                <a:solidFill>
                  <a:srgbClr val="00B050"/>
                </a:solidFill>
              </a:rPr>
              <a:t>wordt</a:t>
            </a:r>
            <a:r>
              <a:rPr lang="nl-NL" dirty="0" smtClean="0"/>
              <a:t> iedere pauze </a:t>
            </a:r>
            <a:r>
              <a:rPr lang="nl-NL" b="1" dirty="0" smtClean="0">
                <a:solidFill>
                  <a:srgbClr val="00B050"/>
                </a:solidFill>
              </a:rPr>
              <a:t>gevoetbald.</a:t>
            </a:r>
            <a:endParaRPr lang="nl-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0972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b="1" u="sng" dirty="0" smtClean="0"/>
              <a:t>WW+ een ander zinsdeel </a:t>
            </a:r>
            <a:r>
              <a:rPr lang="nl-NL" dirty="0" smtClean="0"/>
              <a:t>maken iets duidelijk over een onderwerp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Er </a:t>
            </a:r>
            <a:r>
              <a:rPr lang="nl-NL" dirty="0" smtClean="0"/>
              <a:t>is </a:t>
            </a:r>
            <a:r>
              <a:rPr lang="nl-NL" dirty="0" smtClean="0"/>
              <a:t>geen sprake van ‘actie’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86571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b="1" u="sng" dirty="0" smtClean="0"/>
              <a:t>ALLEEN de </a:t>
            </a:r>
            <a:r>
              <a:rPr lang="nl-NL" b="1" u="sng" dirty="0" err="1" smtClean="0"/>
              <a:t>ww</a:t>
            </a:r>
            <a:r>
              <a:rPr lang="nl-NL" b="1" u="sng" dirty="0" smtClean="0"/>
              <a:t> </a:t>
            </a:r>
            <a:r>
              <a:rPr lang="nl-NL" dirty="0" smtClean="0"/>
              <a:t>maken iets duidelijk over het ow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Er is sprake van ‘actie’ 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r>
              <a:rPr lang="nl-NL" dirty="0"/>
              <a:t>De bal </a:t>
            </a:r>
            <a:r>
              <a:rPr lang="nl-NL" b="1" dirty="0">
                <a:solidFill>
                  <a:srgbClr val="00B050"/>
                </a:solidFill>
              </a:rPr>
              <a:t>wordt </a:t>
            </a:r>
            <a:r>
              <a:rPr lang="nl-NL" dirty="0"/>
              <a:t>ver </a:t>
            </a:r>
            <a:r>
              <a:rPr lang="nl-NL" b="1" dirty="0">
                <a:solidFill>
                  <a:srgbClr val="00B050"/>
                </a:solidFill>
              </a:rPr>
              <a:t>gegooid</a:t>
            </a:r>
            <a:r>
              <a:rPr lang="nl-NL" dirty="0"/>
              <a:t>.</a:t>
            </a:r>
          </a:p>
          <a:p>
            <a:r>
              <a:rPr lang="nl-NL" dirty="0"/>
              <a:t>Meneer Vrancken </a:t>
            </a:r>
            <a:r>
              <a:rPr lang="nl-NL" b="1" dirty="0">
                <a:solidFill>
                  <a:srgbClr val="00B050"/>
                </a:solidFill>
              </a:rPr>
              <a:t>heeft</a:t>
            </a:r>
            <a:r>
              <a:rPr lang="nl-NL" dirty="0"/>
              <a:t> het goed </a:t>
            </a:r>
            <a:r>
              <a:rPr lang="nl-NL" b="1" dirty="0">
                <a:solidFill>
                  <a:srgbClr val="00B050"/>
                </a:solidFill>
              </a:rPr>
              <a:t>uitgelegd</a:t>
            </a:r>
            <a:r>
              <a:rPr lang="nl-NL" dirty="0"/>
              <a:t>.</a:t>
            </a:r>
          </a:p>
          <a:p>
            <a:r>
              <a:rPr lang="nl-NL" dirty="0"/>
              <a:t>De klas </a:t>
            </a:r>
            <a:r>
              <a:rPr lang="nl-NL" b="1" dirty="0">
                <a:solidFill>
                  <a:srgbClr val="00B050"/>
                </a:solidFill>
              </a:rPr>
              <a:t>is </a:t>
            </a:r>
            <a:r>
              <a:rPr lang="nl-NL" dirty="0"/>
              <a:t>netjes </a:t>
            </a:r>
            <a:r>
              <a:rPr lang="nl-NL" b="1" dirty="0">
                <a:solidFill>
                  <a:srgbClr val="00B050"/>
                </a:solidFill>
              </a:rPr>
              <a:t>opgeruimd</a:t>
            </a:r>
          </a:p>
          <a:p>
            <a:r>
              <a:rPr lang="nl-NL" dirty="0"/>
              <a:t>Er </a:t>
            </a:r>
            <a:r>
              <a:rPr lang="nl-NL" b="1" dirty="0">
                <a:solidFill>
                  <a:srgbClr val="00B050"/>
                </a:solidFill>
              </a:rPr>
              <a:t>wordt</a:t>
            </a:r>
            <a:r>
              <a:rPr lang="nl-NL" dirty="0"/>
              <a:t> iedere pauze </a:t>
            </a:r>
            <a:r>
              <a:rPr lang="nl-NL" b="1" dirty="0">
                <a:solidFill>
                  <a:srgbClr val="00B050"/>
                </a:solidFill>
              </a:rPr>
              <a:t>gevoetbald.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95536" y="3796655"/>
            <a:ext cx="4104456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nl-NL" sz="2300" dirty="0">
                <a:solidFill>
                  <a:prstClr val="black"/>
                </a:solidFill>
              </a:rPr>
              <a:t>De man </a:t>
            </a:r>
            <a:r>
              <a:rPr lang="nl-NL" sz="2300" b="1" dirty="0">
                <a:solidFill>
                  <a:srgbClr val="00B050"/>
                </a:solidFill>
              </a:rPr>
              <a:t>is erg aardig.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nl-NL" sz="2300" dirty="0">
                <a:solidFill>
                  <a:prstClr val="black"/>
                </a:solidFill>
              </a:rPr>
              <a:t>Meneer Vrancken </a:t>
            </a:r>
            <a:r>
              <a:rPr lang="nl-NL" sz="2300" b="1" dirty="0">
                <a:solidFill>
                  <a:srgbClr val="00B050"/>
                </a:solidFill>
              </a:rPr>
              <a:t>wordt bijna nooit boos.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nl-NL" sz="2300" dirty="0">
                <a:solidFill>
                  <a:prstClr val="black"/>
                </a:solidFill>
              </a:rPr>
              <a:t>De baby </a:t>
            </a:r>
            <a:r>
              <a:rPr lang="nl-NL" sz="2300" b="1" dirty="0">
                <a:solidFill>
                  <a:srgbClr val="00B050"/>
                </a:solidFill>
              </a:rPr>
              <a:t>is net wakker</a:t>
            </a:r>
            <a:r>
              <a:rPr lang="nl-NL" sz="2300" dirty="0">
                <a:solidFill>
                  <a:prstClr val="black"/>
                </a:solidFill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nl-NL" sz="2300" dirty="0">
                <a:solidFill>
                  <a:prstClr val="black"/>
                </a:solidFill>
              </a:rPr>
              <a:t>Klas 2b </a:t>
            </a:r>
            <a:r>
              <a:rPr lang="nl-NL" sz="2300" b="1" dirty="0">
                <a:solidFill>
                  <a:srgbClr val="00B050"/>
                </a:solidFill>
              </a:rPr>
              <a:t>schijnt erg goed te zijn</a:t>
            </a:r>
          </a:p>
        </p:txBody>
      </p:sp>
    </p:spTree>
    <p:extLst>
      <p:ext uri="{BB962C8B-B14F-4D97-AF65-F5344CB8AC3E}">
        <p14:creationId xmlns:p14="http://schemas.microsoft.com/office/powerpoint/2010/main" val="26447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</a:t>
            </a:r>
            <a:r>
              <a:rPr lang="nl-NL" dirty="0" err="1" smtClean="0"/>
              <a:t>nw</a:t>
            </a:r>
            <a:r>
              <a:rPr lang="nl-NL" dirty="0" smtClean="0"/>
              <a:t>-gezegde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b="1" u="sng" dirty="0" smtClean="0"/>
              <a:t>Naamwoordelijk  gezegde (geen ‘actie’)</a:t>
            </a:r>
            <a:endParaRPr lang="nl-NL" b="1" u="sng" dirty="0"/>
          </a:p>
          <a:p>
            <a:pPr marL="0" indent="0" algn="ctr">
              <a:buNone/>
            </a:pPr>
            <a:endParaRPr lang="nl-NL" u="sng" dirty="0" smtClean="0"/>
          </a:p>
          <a:p>
            <a:pPr marL="0" indent="0" algn="ctr">
              <a:buNone/>
            </a:pPr>
            <a:endParaRPr lang="nl-NL" sz="6000" dirty="0" smtClean="0"/>
          </a:p>
        </p:txBody>
      </p:sp>
      <p:sp>
        <p:nvSpPr>
          <p:cNvPr id="7" name="PIJL-OMLAAG 6"/>
          <p:cNvSpPr/>
          <p:nvPr/>
        </p:nvSpPr>
        <p:spPr>
          <a:xfrm rot="1647907">
            <a:off x="3308812" y="2213266"/>
            <a:ext cx="432048" cy="517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OMLAAG 7"/>
          <p:cNvSpPr/>
          <p:nvPr/>
        </p:nvSpPr>
        <p:spPr>
          <a:xfrm rot="19611594">
            <a:off x="4970114" y="2217677"/>
            <a:ext cx="432048" cy="531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67465" y="2823841"/>
            <a:ext cx="3168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B050"/>
                </a:solidFill>
              </a:rPr>
              <a:t>Werkwoordelijk deel</a:t>
            </a:r>
            <a:endParaRPr lang="nl-NL" b="1" u="sng" dirty="0">
              <a:solidFill>
                <a:srgbClr val="00B050"/>
              </a:solidFill>
            </a:endParaRPr>
          </a:p>
          <a:p>
            <a:r>
              <a:rPr lang="nl-NL" dirty="0" smtClean="0"/>
              <a:t>(</a:t>
            </a:r>
            <a:r>
              <a:rPr lang="nl-NL" dirty="0" smtClean="0">
                <a:solidFill>
                  <a:srgbClr val="FF0000"/>
                </a:solidFill>
              </a:rPr>
              <a:t>koppelwerkwoord: </a:t>
            </a:r>
            <a:r>
              <a:rPr lang="nl-NL" dirty="0" smtClean="0"/>
              <a:t>zijn/worden/blijven/lijken)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875262" y="2801099"/>
            <a:ext cx="31683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rgbClr val="0070C0"/>
                </a:solidFill>
              </a:rPr>
              <a:t>Naamwoordelijk deel</a:t>
            </a:r>
          </a:p>
          <a:p>
            <a:r>
              <a:rPr lang="nl-NL" dirty="0" smtClean="0"/>
              <a:t>(zinsdeel waarin een </a:t>
            </a:r>
            <a:r>
              <a:rPr lang="nl-NL" dirty="0" smtClean="0">
                <a:solidFill>
                  <a:srgbClr val="FF0000"/>
                </a:solidFill>
              </a:rPr>
              <a:t>bijvoeglijk</a:t>
            </a:r>
            <a:r>
              <a:rPr lang="nl-NL" dirty="0" smtClean="0"/>
              <a:t> of </a:t>
            </a:r>
            <a:r>
              <a:rPr lang="nl-NL" dirty="0" smtClean="0">
                <a:solidFill>
                  <a:srgbClr val="FF0000"/>
                </a:solidFill>
              </a:rPr>
              <a:t>zelfstandig naamwoord</a:t>
            </a:r>
            <a:r>
              <a:rPr lang="nl-NL" dirty="0" smtClean="0"/>
              <a:t> staat)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792373" y="4149080"/>
            <a:ext cx="582264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De man </a:t>
            </a:r>
            <a:r>
              <a:rPr lang="nl-NL" b="1" dirty="0">
                <a:solidFill>
                  <a:srgbClr val="00B050"/>
                </a:solidFill>
              </a:rPr>
              <a:t>is </a:t>
            </a:r>
            <a:r>
              <a:rPr lang="nl-NL" b="1" dirty="0">
                <a:solidFill>
                  <a:srgbClr val="0070C0"/>
                </a:solidFill>
              </a:rPr>
              <a:t>erg aardig.</a:t>
            </a:r>
          </a:p>
          <a:p>
            <a:r>
              <a:rPr lang="nl-NL" dirty="0"/>
              <a:t>Meneer Vrancken </a:t>
            </a:r>
            <a:r>
              <a:rPr lang="nl-NL" b="1" dirty="0">
                <a:solidFill>
                  <a:srgbClr val="00B050"/>
                </a:solidFill>
              </a:rPr>
              <a:t>wordt </a:t>
            </a:r>
            <a:r>
              <a:rPr lang="nl-NL" b="1" dirty="0">
                <a:solidFill>
                  <a:srgbClr val="0070C0"/>
                </a:solidFill>
              </a:rPr>
              <a:t>bijna nooit </a:t>
            </a:r>
            <a:r>
              <a:rPr lang="nl-NL" b="1" dirty="0" smtClean="0">
                <a:solidFill>
                  <a:srgbClr val="0070C0"/>
                </a:solidFill>
              </a:rPr>
              <a:t>boos.</a:t>
            </a:r>
            <a:endParaRPr lang="nl-NL" b="1" dirty="0">
              <a:solidFill>
                <a:srgbClr val="00B050"/>
              </a:solidFill>
            </a:endParaRPr>
          </a:p>
          <a:p>
            <a:r>
              <a:rPr lang="nl-NL" dirty="0"/>
              <a:t>De baby </a:t>
            </a:r>
            <a:r>
              <a:rPr lang="nl-NL" b="1" dirty="0">
                <a:solidFill>
                  <a:srgbClr val="00B050"/>
                </a:solidFill>
              </a:rPr>
              <a:t>is </a:t>
            </a:r>
            <a:r>
              <a:rPr lang="nl-NL" b="1" dirty="0">
                <a:solidFill>
                  <a:srgbClr val="0070C0"/>
                </a:solidFill>
              </a:rPr>
              <a:t>net wakker</a:t>
            </a:r>
            <a:r>
              <a:rPr lang="nl-NL" dirty="0"/>
              <a:t>.</a:t>
            </a:r>
          </a:p>
          <a:p>
            <a:r>
              <a:rPr lang="nl-NL" dirty="0"/>
              <a:t>Klas 2b </a:t>
            </a:r>
            <a:r>
              <a:rPr lang="nl-NL" b="1" dirty="0">
                <a:solidFill>
                  <a:srgbClr val="00B050"/>
                </a:solidFill>
              </a:rPr>
              <a:t>schijnt </a:t>
            </a:r>
            <a:r>
              <a:rPr lang="nl-NL" b="1" dirty="0">
                <a:solidFill>
                  <a:srgbClr val="0070C0"/>
                </a:solidFill>
              </a:rPr>
              <a:t>erg goed</a:t>
            </a:r>
            <a:r>
              <a:rPr lang="nl-NL" b="1" dirty="0">
                <a:solidFill>
                  <a:srgbClr val="00B050"/>
                </a:solidFill>
              </a:rPr>
              <a:t> te </a:t>
            </a:r>
            <a:r>
              <a:rPr lang="nl-NL" b="1" dirty="0" smtClean="0">
                <a:solidFill>
                  <a:srgbClr val="00B050"/>
                </a:solidFill>
              </a:rPr>
              <a:t>zijn.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067944" y="2823841"/>
            <a:ext cx="5760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54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0024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werkwoordelijk gezegde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b="1" u="sng" dirty="0" smtClean="0"/>
              <a:t>Werkwoordelijk gezegde (drukt een ‘actie’ uit)</a:t>
            </a:r>
            <a:endParaRPr lang="nl-NL" b="1" u="sng" dirty="0"/>
          </a:p>
          <a:p>
            <a:pPr marL="0" indent="0" algn="ctr">
              <a:buNone/>
            </a:pPr>
            <a:endParaRPr lang="nl-NL" u="sng" dirty="0" smtClean="0"/>
          </a:p>
          <a:p>
            <a:pPr marL="0" indent="0" algn="ctr">
              <a:buNone/>
            </a:pPr>
            <a:endParaRPr lang="nl-NL" sz="6000" dirty="0" smtClean="0"/>
          </a:p>
        </p:txBody>
      </p:sp>
      <p:sp>
        <p:nvSpPr>
          <p:cNvPr id="7" name="PIJL-OMLAAG 6"/>
          <p:cNvSpPr/>
          <p:nvPr/>
        </p:nvSpPr>
        <p:spPr>
          <a:xfrm>
            <a:off x="4271645" y="2132856"/>
            <a:ext cx="432048" cy="517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903493" y="2780928"/>
            <a:ext cx="31683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Alle </a:t>
            </a:r>
            <a:r>
              <a:rPr lang="nl-NL" b="1" u="sng" dirty="0" smtClean="0">
                <a:solidFill>
                  <a:srgbClr val="00B050"/>
                </a:solidFill>
              </a:rPr>
              <a:t>werkwoorden</a:t>
            </a:r>
            <a:r>
              <a:rPr lang="nl-NL" b="1" u="sng" dirty="0" smtClean="0"/>
              <a:t> uit de zin</a:t>
            </a:r>
          </a:p>
          <a:p>
            <a:r>
              <a:rPr lang="nl-NL" b="1" u="sng" dirty="0" smtClean="0"/>
              <a:t>(minimaal 1 </a:t>
            </a:r>
            <a:r>
              <a:rPr lang="nl-NL" b="1" u="sng" dirty="0" err="1" smtClean="0"/>
              <a:t>zeflstandig</a:t>
            </a:r>
            <a:r>
              <a:rPr lang="nl-NL" b="1" u="sng" dirty="0" smtClean="0"/>
              <a:t> werkwoord)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1792373" y="4149080"/>
            <a:ext cx="582264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De bal </a:t>
            </a:r>
            <a:r>
              <a:rPr lang="nl-NL" b="1" dirty="0">
                <a:solidFill>
                  <a:srgbClr val="00B050"/>
                </a:solidFill>
              </a:rPr>
              <a:t>wordt </a:t>
            </a:r>
            <a:r>
              <a:rPr lang="nl-NL" dirty="0"/>
              <a:t>ver </a:t>
            </a:r>
            <a:r>
              <a:rPr lang="nl-NL" b="1" dirty="0">
                <a:solidFill>
                  <a:srgbClr val="00B050"/>
                </a:solidFill>
              </a:rPr>
              <a:t>gegooid</a:t>
            </a:r>
            <a:r>
              <a:rPr lang="nl-NL" dirty="0"/>
              <a:t>.</a:t>
            </a:r>
          </a:p>
          <a:p>
            <a:r>
              <a:rPr lang="nl-NL" dirty="0"/>
              <a:t>Meneer Vrancken </a:t>
            </a:r>
            <a:r>
              <a:rPr lang="nl-NL" b="1" dirty="0">
                <a:solidFill>
                  <a:srgbClr val="00B050"/>
                </a:solidFill>
              </a:rPr>
              <a:t>heeft</a:t>
            </a:r>
            <a:r>
              <a:rPr lang="nl-NL" dirty="0"/>
              <a:t> het goed </a:t>
            </a:r>
            <a:r>
              <a:rPr lang="nl-NL" b="1" dirty="0">
                <a:solidFill>
                  <a:srgbClr val="00B050"/>
                </a:solidFill>
              </a:rPr>
              <a:t>uitgelegd</a:t>
            </a:r>
            <a:r>
              <a:rPr lang="nl-NL" dirty="0"/>
              <a:t>.</a:t>
            </a:r>
          </a:p>
          <a:p>
            <a:r>
              <a:rPr lang="nl-NL" dirty="0"/>
              <a:t>De klas </a:t>
            </a:r>
            <a:r>
              <a:rPr lang="nl-NL" b="1" dirty="0">
                <a:solidFill>
                  <a:srgbClr val="00B050"/>
                </a:solidFill>
              </a:rPr>
              <a:t>is </a:t>
            </a:r>
            <a:r>
              <a:rPr lang="nl-NL" dirty="0"/>
              <a:t>netjes </a:t>
            </a:r>
            <a:r>
              <a:rPr lang="nl-NL" b="1" dirty="0">
                <a:solidFill>
                  <a:srgbClr val="00B050"/>
                </a:solidFill>
              </a:rPr>
              <a:t>opgeruimd</a:t>
            </a:r>
          </a:p>
          <a:p>
            <a:r>
              <a:rPr lang="nl-NL" dirty="0"/>
              <a:t>Er </a:t>
            </a:r>
            <a:r>
              <a:rPr lang="nl-NL" b="1" dirty="0">
                <a:solidFill>
                  <a:srgbClr val="00B050"/>
                </a:solidFill>
              </a:rPr>
              <a:t>wordt</a:t>
            </a:r>
            <a:r>
              <a:rPr lang="nl-NL" dirty="0"/>
              <a:t> iedere pauze </a:t>
            </a:r>
            <a:r>
              <a:rPr lang="nl-NL" b="1" dirty="0">
                <a:solidFill>
                  <a:srgbClr val="00B050"/>
                </a:solidFill>
              </a:rPr>
              <a:t>gevoetbald.</a:t>
            </a:r>
            <a:endParaRPr lang="nl-NL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6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z</a:t>
            </a:r>
            <a:r>
              <a:rPr lang="nl-NL" dirty="0" err="1" smtClean="0"/>
              <a:t>ww</a:t>
            </a:r>
            <a:r>
              <a:rPr lang="nl-NL" dirty="0" smtClean="0"/>
              <a:t> </a:t>
            </a:r>
            <a:r>
              <a:rPr lang="nl-NL" dirty="0" err="1" smtClean="0"/>
              <a:t>hww</a:t>
            </a:r>
            <a:r>
              <a:rPr lang="nl-NL" dirty="0" smtClean="0"/>
              <a:t> </a:t>
            </a:r>
            <a:r>
              <a:rPr lang="nl-NL" dirty="0" err="1" smtClean="0"/>
              <a:t>kww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8662737" cy="4572000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Een zin heeft </a:t>
            </a:r>
            <a:r>
              <a:rPr lang="nl-NL" b="1" dirty="0" smtClean="0"/>
              <a:t>ALTIJD </a:t>
            </a:r>
            <a:r>
              <a:rPr lang="nl-NL" dirty="0" smtClean="0"/>
              <a:t>één </a:t>
            </a:r>
            <a:r>
              <a:rPr lang="nl-NL" b="1" dirty="0" smtClean="0"/>
              <a:t>KWW </a:t>
            </a:r>
            <a:r>
              <a:rPr lang="nl-NL" dirty="0" smtClean="0"/>
              <a:t>of </a:t>
            </a:r>
            <a:r>
              <a:rPr lang="nl-NL" b="1" dirty="0" smtClean="0"/>
              <a:t>ZWW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47192" y="2755027"/>
            <a:ext cx="25686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Één</a:t>
            </a:r>
            <a:r>
              <a:rPr lang="nl-NL" dirty="0" smtClean="0"/>
              <a:t> </a:t>
            </a:r>
            <a:r>
              <a:rPr lang="nl-NL" dirty="0" err="1" smtClean="0"/>
              <a:t>ww</a:t>
            </a:r>
            <a:r>
              <a:rPr lang="nl-NL" dirty="0" smtClean="0"/>
              <a:t> in de zin?</a:t>
            </a:r>
            <a:endParaRPr lang="nl-NL" dirty="0"/>
          </a:p>
        </p:txBody>
      </p:sp>
      <p:sp>
        <p:nvSpPr>
          <p:cNvPr id="8" name="PIJL-RECHTS 7"/>
          <p:cNvSpPr/>
          <p:nvPr/>
        </p:nvSpPr>
        <p:spPr>
          <a:xfrm rot="19850403">
            <a:off x="2946475" y="2509945"/>
            <a:ext cx="93610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 rot="1445238">
            <a:off x="2950427" y="3161786"/>
            <a:ext cx="93610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955998" y="2063510"/>
            <a:ext cx="257467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Zelfstandig werkwoord </a:t>
            </a:r>
            <a:endParaRPr lang="nl-NL" dirty="0" smtClean="0"/>
          </a:p>
          <a:p>
            <a:r>
              <a:rPr lang="nl-NL" sz="1200" dirty="0" smtClean="0"/>
              <a:t>(</a:t>
            </a:r>
            <a:r>
              <a:rPr lang="nl-NL" sz="1200" dirty="0" err="1" smtClean="0"/>
              <a:t>Ww</a:t>
            </a:r>
            <a:r>
              <a:rPr lang="nl-NL" sz="1200" dirty="0" smtClean="0"/>
              <a:t> met een </a:t>
            </a:r>
            <a:r>
              <a:rPr lang="nl-NL" sz="1200" b="1" u="sng" dirty="0" smtClean="0"/>
              <a:t>duidelijke betekenis)</a:t>
            </a:r>
            <a:r>
              <a:rPr lang="nl-NL" sz="1200" dirty="0" smtClean="0"/>
              <a:t> </a:t>
            </a:r>
            <a:endParaRPr lang="nl-NL" sz="1200" dirty="0"/>
          </a:p>
        </p:txBody>
      </p:sp>
      <p:sp>
        <p:nvSpPr>
          <p:cNvPr id="12" name="Tekstvak 11"/>
          <p:cNvSpPr txBox="1"/>
          <p:nvPr/>
        </p:nvSpPr>
        <p:spPr>
          <a:xfrm>
            <a:off x="3941537" y="3346452"/>
            <a:ext cx="221463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Koppelwerkwoord</a:t>
            </a:r>
          </a:p>
          <a:p>
            <a:r>
              <a:rPr lang="nl-NL" sz="1200" dirty="0" smtClean="0"/>
              <a:t>(zijn/worden/blijven/lijken/</a:t>
            </a:r>
          </a:p>
          <a:p>
            <a:r>
              <a:rPr lang="nl-NL" sz="1200" dirty="0" smtClean="0"/>
              <a:t>schijnen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4715229" y="2899266"/>
            <a:ext cx="630463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ÓF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347192" y="5157192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Meer dan één </a:t>
            </a:r>
            <a:r>
              <a:rPr lang="nl-NL" dirty="0" err="1" smtClean="0"/>
              <a:t>ww</a:t>
            </a:r>
            <a:r>
              <a:rPr lang="nl-NL" dirty="0" smtClean="0"/>
              <a:t> in de zin?</a:t>
            </a:r>
            <a:endParaRPr lang="nl-NL" dirty="0"/>
          </a:p>
        </p:txBody>
      </p:sp>
      <p:sp>
        <p:nvSpPr>
          <p:cNvPr id="15" name="PIJL-RECHTS 14"/>
          <p:cNvSpPr/>
          <p:nvPr/>
        </p:nvSpPr>
        <p:spPr>
          <a:xfrm rot="19850403">
            <a:off x="2887462" y="4713775"/>
            <a:ext cx="93610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 rot="1445238">
            <a:off x="2883509" y="5618856"/>
            <a:ext cx="93610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815915" y="4534789"/>
            <a:ext cx="34387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Één</a:t>
            </a:r>
            <a:r>
              <a:rPr lang="nl-NL" dirty="0" smtClean="0"/>
              <a:t> </a:t>
            </a:r>
            <a:r>
              <a:rPr lang="nl-NL" b="1" dirty="0" smtClean="0"/>
              <a:t>zelfstandig werkwoord </a:t>
            </a:r>
            <a:r>
              <a:rPr lang="nl-NL" dirty="0" smtClean="0"/>
              <a:t>, rest zijn hulpwerkwoord(en) 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815914" y="5535010"/>
            <a:ext cx="34387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Één</a:t>
            </a:r>
            <a:r>
              <a:rPr lang="nl-NL" dirty="0" smtClean="0"/>
              <a:t> </a:t>
            </a:r>
            <a:r>
              <a:rPr lang="nl-NL" b="1" dirty="0" smtClean="0"/>
              <a:t>koppelwerkwoord, </a:t>
            </a:r>
            <a:r>
              <a:rPr lang="nl-NL" dirty="0" smtClean="0"/>
              <a:t>rest zijn hulpwerkwoord(en) </a:t>
            </a:r>
            <a:endParaRPr lang="nl-NL" dirty="0"/>
          </a:p>
        </p:txBody>
      </p:sp>
      <p:sp>
        <p:nvSpPr>
          <p:cNvPr id="19" name="PIJL-RECHTS 18"/>
          <p:cNvSpPr/>
          <p:nvPr/>
        </p:nvSpPr>
        <p:spPr>
          <a:xfrm rot="16200000">
            <a:off x="1220913" y="4669703"/>
            <a:ext cx="65350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400625" y="3911406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PV</a:t>
            </a:r>
            <a:r>
              <a:rPr lang="nl-NL" dirty="0" smtClean="0"/>
              <a:t> is </a:t>
            </a:r>
            <a:r>
              <a:rPr lang="nl-NL" b="1" dirty="0" smtClean="0"/>
              <a:t>ALTIJD</a:t>
            </a:r>
            <a:r>
              <a:rPr lang="nl-NL" dirty="0" smtClean="0"/>
              <a:t> een hulpwerkwoord</a:t>
            </a:r>
            <a:endParaRPr lang="nl-NL" dirty="0"/>
          </a:p>
        </p:txBody>
      </p:sp>
      <p:sp>
        <p:nvSpPr>
          <p:cNvPr id="22" name="PIJL-RECHTS 21"/>
          <p:cNvSpPr/>
          <p:nvPr/>
        </p:nvSpPr>
        <p:spPr>
          <a:xfrm>
            <a:off x="6516216" y="2325279"/>
            <a:ext cx="46805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RECHTS 22"/>
          <p:cNvSpPr/>
          <p:nvPr/>
        </p:nvSpPr>
        <p:spPr>
          <a:xfrm>
            <a:off x="6156176" y="3342168"/>
            <a:ext cx="46805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7008229" y="2157938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Werkwoordelijk gezegde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6767785" y="3203668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Naamwoordelijk gezegde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54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haal je het </a:t>
            </a:r>
            <a:r>
              <a:rPr lang="nl-NL" dirty="0" err="1" smtClean="0"/>
              <a:t>nw</a:t>
            </a:r>
            <a:r>
              <a:rPr lang="nl-NL" dirty="0" smtClean="0"/>
              <a:t> </a:t>
            </a:r>
            <a:r>
              <a:rPr lang="nl-NL" dirty="0" err="1" smtClean="0"/>
              <a:t>gez</a:t>
            </a:r>
            <a:r>
              <a:rPr lang="nl-NL" dirty="0" smtClean="0"/>
              <a:t> uit een zin?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782272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Stap 1: haal </a:t>
            </a:r>
            <a:r>
              <a:rPr lang="nl-NL" b="1" u="sng" dirty="0" smtClean="0"/>
              <a:t>ALLE </a:t>
            </a:r>
            <a:r>
              <a:rPr lang="nl-NL" b="1" u="sng" dirty="0" err="1" smtClean="0"/>
              <a:t>ww</a:t>
            </a:r>
            <a:r>
              <a:rPr lang="nl-NL" b="1" u="sng" dirty="0" smtClean="0"/>
              <a:t> </a:t>
            </a:r>
            <a:r>
              <a:rPr lang="nl-NL" dirty="0" smtClean="0"/>
              <a:t>uit de zin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smtClean="0"/>
              <a:t>Stap </a:t>
            </a:r>
            <a:r>
              <a:rPr lang="nl-NL" dirty="0"/>
              <a:t>2: haal </a:t>
            </a:r>
            <a:r>
              <a:rPr lang="nl-NL" b="1" u="sng" dirty="0"/>
              <a:t>het ow </a:t>
            </a:r>
            <a:r>
              <a:rPr lang="nl-NL" dirty="0"/>
              <a:t>uit de </a:t>
            </a:r>
            <a:r>
              <a:rPr lang="nl-NL" dirty="0" smtClean="0"/>
              <a:t>zin.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sz="2100" dirty="0" smtClean="0"/>
              <a:t>Vraag jezelf af: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100" dirty="0" smtClean="0"/>
              <a:t> of er ‘actie’ is of niet. NEE?&gt; stap 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100" dirty="0" smtClean="0"/>
              <a:t>Maken de </a:t>
            </a:r>
            <a:r>
              <a:rPr lang="nl-NL" sz="2100" dirty="0" err="1" smtClean="0"/>
              <a:t>ww</a:t>
            </a:r>
            <a:r>
              <a:rPr lang="nl-NL" sz="2100" dirty="0" smtClean="0"/>
              <a:t> iets duidelijk over het ow? NEE?&gt;stap 3</a:t>
            </a:r>
            <a:endParaRPr lang="nl-NL" sz="2100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Stap </a:t>
            </a:r>
            <a:r>
              <a:rPr lang="nl-NL" dirty="0" smtClean="0"/>
              <a:t>3: </a:t>
            </a:r>
            <a:r>
              <a:rPr lang="nl-NL" dirty="0" smtClean="0"/>
              <a:t>stel de vraag: </a:t>
            </a:r>
            <a:r>
              <a:rPr lang="nl-NL" b="1" u="sng" dirty="0" err="1" smtClean="0"/>
              <a:t>wat+ww+onderwerp</a:t>
            </a:r>
            <a:r>
              <a:rPr lang="nl-NL" b="1" u="sng" dirty="0" smtClean="0"/>
              <a:t>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De man is erg aardig.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Hij wordt vermoedelijk later werknemer van Google.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Blijft meneer Vrancken de leukste leerkracht?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84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De man is erg aardig</a:t>
            </a:r>
            <a:r>
              <a:rPr lang="nl-NL" b="1" dirty="0" smtClean="0"/>
              <a:t>.</a:t>
            </a:r>
          </a:p>
          <a:p>
            <a:pPr marL="0" indent="0">
              <a:buNone/>
            </a:pPr>
            <a:r>
              <a:rPr lang="nl-NL" b="1" dirty="0" smtClean="0"/>
              <a:t>Stap 1: </a:t>
            </a:r>
            <a:r>
              <a:rPr lang="nl-NL" dirty="0" smtClean="0"/>
              <a:t>is</a:t>
            </a:r>
          </a:p>
          <a:p>
            <a:pPr marL="0" indent="0">
              <a:buNone/>
            </a:pPr>
            <a:r>
              <a:rPr lang="nl-NL" b="1" dirty="0" smtClean="0"/>
              <a:t>Stap 2: </a:t>
            </a:r>
            <a:r>
              <a:rPr lang="nl-NL" dirty="0" smtClean="0"/>
              <a:t>de </a:t>
            </a:r>
            <a:r>
              <a:rPr lang="nl-NL" dirty="0" smtClean="0"/>
              <a:t>man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 smtClean="0"/>
              <a:t>Geen actie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 err="1" smtClean="0"/>
              <a:t>Ww</a:t>
            </a:r>
            <a:r>
              <a:rPr lang="nl-NL" sz="2000" dirty="0" smtClean="0"/>
              <a:t> maken niets duidelijk over ‘de man’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Stap </a:t>
            </a:r>
            <a:r>
              <a:rPr lang="nl-NL" b="1" dirty="0" smtClean="0"/>
              <a:t>3</a:t>
            </a:r>
            <a:r>
              <a:rPr lang="nl-NL" b="1" dirty="0" smtClean="0"/>
              <a:t>: </a:t>
            </a:r>
            <a:r>
              <a:rPr lang="nl-NL" dirty="0" smtClean="0"/>
              <a:t>wat is de man? Erg aardig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err="1" smtClean="0"/>
              <a:t>Nw</a:t>
            </a:r>
            <a:r>
              <a:rPr lang="nl-NL" b="1" dirty="0" smtClean="0"/>
              <a:t> gezegde: </a:t>
            </a:r>
            <a:r>
              <a:rPr lang="nl-NL" dirty="0" smtClean="0"/>
              <a:t>is (erg aardig)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02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</TotalTime>
  <Words>832</Words>
  <Application>Microsoft Office PowerPoint</Application>
  <PresentationFormat>Diavoorstelling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Civiel</vt:lpstr>
      <vt:lpstr>Het naamwoordelijk gezegde en koppelwerkwoord</vt:lpstr>
      <vt:lpstr>Wat ga je leren deze les?</vt:lpstr>
      <vt:lpstr>Vergelijk gezegdes in de volgende zinnen. Wat valt je op?</vt:lpstr>
      <vt:lpstr>PowerPoint-presentatie</vt:lpstr>
      <vt:lpstr>Wat is het nw-gezegde</vt:lpstr>
      <vt:lpstr>Wat is het werkwoordelijk gezegde</vt:lpstr>
      <vt:lpstr>zww hww kww?</vt:lpstr>
      <vt:lpstr>Hoe haal je het nw gez uit een zin?</vt:lpstr>
      <vt:lpstr>Zin 1</vt:lpstr>
      <vt:lpstr>Zin 2</vt:lpstr>
      <vt:lpstr>Zin 3</vt:lpstr>
      <vt:lpstr>Kww of hww of zww??</vt:lpstr>
      <vt:lpstr>Kww of hww of zww??</vt:lpstr>
      <vt:lpstr>Nw gezegde of ww gezegde?</vt:lpstr>
      <vt:lpstr>Nw gezegde of ww gezegde?</vt:lpstr>
      <vt:lpstr>LET OP!!!!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gezegde</dc:title>
  <dc:creator>Vrancken, Remco</dc:creator>
  <cp:lastModifiedBy>Vrancken, Remco</cp:lastModifiedBy>
  <cp:revision>31</cp:revision>
  <dcterms:created xsi:type="dcterms:W3CDTF">2012-11-13T07:10:54Z</dcterms:created>
  <dcterms:modified xsi:type="dcterms:W3CDTF">2016-04-05T12:35:11Z</dcterms:modified>
</cp:coreProperties>
</file>