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  <p:sldId id="268" r:id="rId3"/>
    <p:sldId id="257" r:id="rId4"/>
    <p:sldId id="272" r:id="rId5"/>
    <p:sldId id="267" r:id="rId6"/>
    <p:sldId id="269" r:id="rId7"/>
    <p:sldId id="276" r:id="rId8"/>
    <p:sldId id="273" r:id="rId9"/>
    <p:sldId id="274" r:id="rId10"/>
    <p:sldId id="275" r:id="rId11"/>
    <p:sldId id="262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ardsectie" id="{84FC76B4-5C74-9A48-BCD7-B123623E2F1D}">
          <p14:sldIdLst>
            <p14:sldId id="256"/>
            <p14:sldId id="268"/>
            <p14:sldId id="257"/>
            <p14:sldId id="272"/>
            <p14:sldId id="267"/>
            <p14:sldId id="269"/>
            <p14:sldId id="276"/>
            <p14:sldId id="273"/>
            <p14:sldId id="274"/>
            <p14:sldId id="275"/>
            <p14:sldId id="262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ijl, gemiddeld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ijl, gemiddeld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tijl, gemiddeld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Klik om de 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EABC-D766-4322-8E78-B830FAE35C72}" type="datetime4">
              <a:rPr lang="en-US" smtClean="0"/>
              <a:pPr/>
              <a:t>March 13, 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1F9E-604E-4343-9F29-EF72E8231CAD}" type="datetime4">
              <a:rPr lang="en-US" smtClean="0"/>
              <a:pPr/>
              <a:t>March 13,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E1CE-37F8-4102-8DF9-852A0A51F293}" type="datetime4">
              <a:rPr lang="en-US" smtClean="0"/>
              <a:pPr/>
              <a:t>March 13,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3F43-3E86-47E4-BFBB-2476D384E1C6}" type="datetime4">
              <a:rPr lang="en-US" smtClean="0"/>
              <a:pPr/>
              <a:t>March 13,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63BA-01FC-4367-B6F3-ABB2645D55F1}" type="datetime4">
              <a:rPr lang="en-US" smtClean="0"/>
              <a:pPr/>
              <a:t>March 13, 2017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19C71-EC74-44AF-B27E-FC7DC3C3A61D}" type="datetime4">
              <a:rPr lang="en-US" smtClean="0"/>
              <a:pPr/>
              <a:t>March 13,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Klik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DA29-3CBE-48EA-92AE-A996835462BA}" type="datetime4">
              <a:rPr lang="en-US" smtClean="0"/>
              <a:pPr/>
              <a:t>March 13, 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C054-3869-4501-B163-1BBFDE8DCE04}" type="datetime4">
              <a:rPr lang="en-US" smtClean="0"/>
              <a:pPr/>
              <a:t>March 13, 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D831-56C1-49CF-8EF7-8B9A98402BCD}" type="datetime4">
              <a:rPr lang="en-US" smtClean="0"/>
              <a:pPr/>
              <a:t>March 13, 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5615-7F4F-4584-84D5-CC95918C321F}" type="datetime4">
              <a:rPr lang="en-US" smtClean="0"/>
              <a:pPr/>
              <a:t>March 13,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Sleep de afbeelding naar de tijdelijke aanduiding of klik op het pictogram als u een afbeelding wilt toevoegen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A923-9BEE-48CE-9F28-5B525F399BAD}" type="datetime4">
              <a:rPr lang="en-US" smtClean="0"/>
              <a:pPr/>
              <a:t>March 13,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7D0EFEE-2756-4A20-BF2A-63F0A94F99AC}" type="datetime4">
              <a:rPr lang="en-US" smtClean="0"/>
              <a:pPr/>
              <a:t>March 13, 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sz="7200" dirty="0" smtClean="0"/>
              <a:t>Grammatica</a:t>
            </a:r>
            <a:endParaRPr lang="nl-NL" sz="7200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l-NL" dirty="0" err="1" smtClean="0"/>
              <a:t>Wedekerend</a:t>
            </a:r>
            <a:r>
              <a:rPr lang="nl-NL" dirty="0" smtClean="0"/>
              <a:t> </a:t>
            </a:r>
            <a:r>
              <a:rPr lang="nl-NL" dirty="0" err="1" smtClean="0"/>
              <a:t>ww</a:t>
            </a:r>
            <a:r>
              <a:rPr lang="nl-NL" dirty="0" smtClean="0"/>
              <a:t> en </a:t>
            </a:r>
            <a:r>
              <a:rPr lang="nl-NL" dirty="0" err="1" smtClean="0"/>
              <a:t>vnw</a:t>
            </a:r>
            <a:endParaRPr lang="nl-NL" dirty="0" smtClean="0"/>
          </a:p>
          <a:p>
            <a:r>
              <a:rPr lang="nl-NL" dirty="0" smtClean="0"/>
              <a:t>Wederkerig </a:t>
            </a:r>
            <a:r>
              <a:rPr lang="nl-NL" dirty="0" err="1" smtClean="0"/>
              <a:t>vnw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24323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uitleg</a:t>
            </a:r>
            <a:endParaRPr lang="nl-NL" dirty="0"/>
          </a:p>
        </p:txBody>
      </p:sp>
      <p:sp>
        <p:nvSpPr>
          <p:cNvPr id="9" name="Tijdelijke aanduiding voor inhoud 8"/>
          <p:cNvSpPr>
            <a:spLocks noGrp="1"/>
          </p:cNvSpPr>
          <p:nvPr>
            <p:ph idx="4294967295"/>
          </p:nvPr>
        </p:nvSpPr>
        <p:spPr>
          <a:xfrm>
            <a:off x="0" y="1681163"/>
            <a:ext cx="8870950" cy="4467225"/>
          </a:xfrm>
        </p:spPr>
        <p:txBody>
          <a:bodyPr>
            <a:normAutofit/>
          </a:bodyPr>
          <a:lstStyle/>
          <a:p>
            <a:r>
              <a:rPr lang="nl-NL" sz="1600" dirty="0">
                <a:solidFill>
                  <a:srgbClr val="FF0000"/>
                </a:solidFill>
              </a:rPr>
              <a:t>Wederkerig voornaamwoord</a:t>
            </a:r>
          </a:p>
          <a:p>
            <a:r>
              <a:rPr lang="nl-NL" sz="1600" b="0" i="1" dirty="0"/>
              <a:t>Er is maar één wederkerig voornaamwoord: elkaar!'</a:t>
            </a:r>
            <a:endParaRPr lang="nl-NL" sz="1600" dirty="0" smtClean="0">
              <a:solidFill>
                <a:srgbClr val="002060"/>
              </a:solidFill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-323165"/>
            <a:ext cx="1847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nl-NL" altLang="nl-N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nl-NL" altLang="nl-N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Tip: Om het wederkerende voornaamwoord in een zin te vinden, bestaat een handig trucje. Als je de zin in de derde persoon enkelvoud zet (de hij-vorm) dan verandert het wederkerend voornaamwoord in 'zich' en dat is wel makkelijk te herkennen. </a:t>
            </a:r>
            <a:br>
              <a: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Dus: Ik verveel </a:t>
            </a:r>
            <a:r>
              <a:rPr kumimoji="0" lang="nl-NL" altLang="nl-NL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me</a:t>
            </a:r>
            <a:r>
              <a: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 wordt dan: Hij verveelt </a:t>
            </a:r>
            <a:r>
              <a:rPr kumimoji="0" lang="nl-NL" altLang="nl-NL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zich</a:t>
            </a:r>
            <a:r>
              <a: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</a:t>
            </a:r>
            <a:br>
              <a: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nl-NL" altLang="nl-N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nl-NL" altLang="nl-N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9616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Tijdelijke aanduiding voor inhoud 4" descr="huiswerk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19" b="5247"/>
          <a:stretch/>
        </p:blipFill>
        <p:spPr>
          <a:xfrm>
            <a:off x="3575050" y="824924"/>
            <a:ext cx="5111750" cy="5342366"/>
          </a:xfrm>
        </p:spPr>
      </p:pic>
      <p:sp>
        <p:nvSpPr>
          <p:cNvPr id="3" name="Tijdelijke aanduiding voor tekst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nl-NL" dirty="0" smtClean="0"/>
              <a:t>Maken opdrachten grammatica  2.4 opdracht 8 </a:t>
            </a:r>
            <a:r>
              <a:rPr lang="nl-NL" dirty="0" err="1" smtClean="0"/>
              <a:t>tm</a:t>
            </a:r>
            <a:r>
              <a:rPr lang="nl-NL" dirty="0" smtClean="0"/>
              <a:t> 13</a:t>
            </a:r>
            <a:endParaRPr lang="nl-NL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Huiswerk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82367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gaan we deze les leren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smtClean="0"/>
              <a:t>Wat een wederkerend voornaamwoord/werkwoord is.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/>
              <a:t>Wanneer het wederkerend voornaamwoord lijdend voorwerp of gezegde is</a:t>
            </a:r>
            <a:r>
              <a:rPr lang="nl-NL" dirty="0" smtClean="0"/>
              <a:t>.</a:t>
            </a:r>
            <a:endParaRPr lang="nl-NL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smtClean="0"/>
              <a:t>Wat een wederkerig voornaamwoord is.</a:t>
            </a:r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34187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Wat gaan we doen deze les?</a:t>
            </a:r>
            <a:br>
              <a:rPr lang="nl-NL" dirty="0"/>
            </a:br>
            <a:endParaRPr lang="nl-NL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idx="1"/>
          </p:nvPr>
        </p:nvSpPr>
        <p:spPr>
          <a:xfrm>
            <a:off x="830425" y="1379375"/>
            <a:ext cx="7620000" cy="4373563"/>
          </a:xfrm>
        </p:spPr>
        <p:txBody>
          <a:bodyPr>
            <a:normAutofit fontScale="85000" lnSpcReduction="20000"/>
          </a:bodyPr>
          <a:lstStyle/>
          <a:p>
            <a:endParaRPr lang="nl-NL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smtClean="0"/>
              <a:t>Instructie </a:t>
            </a:r>
            <a:r>
              <a:rPr lang="nl-NL" dirty="0" smtClean="0"/>
              <a:t>wederkerend werkwoord/voornaamwoord</a:t>
            </a:r>
            <a:r>
              <a:rPr lang="nl-NL" dirty="0" smtClean="0"/>
              <a:t> (</a:t>
            </a:r>
            <a:r>
              <a:rPr lang="nl-NL" dirty="0" smtClean="0"/>
              <a:t>10m)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smtClean="0"/>
              <a:t>Maken </a:t>
            </a:r>
            <a:r>
              <a:rPr lang="nl-NL" dirty="0" err="1" smtClean="0"/>
              <a:t>opdr</a:t>
            </a:r>
            <a:r>
              <a:rPr lang="nl-NL" dirty="0" smtClean="0"/>
              <a:t> </a:t>
            </a:r>
            <a:r>
              <a:rPr lang="nl-NL" dirty="0" smtClean="0"/>
              <a:t>8 en op  9(20m-30m)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smtClean="0"/>
              <a:t>Maken opdrachten grammatica zinsdelen oefenboek </a:t>
            </a:r>
            <a:r>
              <a:rPr lang="nl-NL" dirty="0" err="1" smtClean="0"/>
              <a:t>blz</a:t>
            </a:r>
            <a:r>
              <a:rPr lang="nl-NL" dirty="0" smtClean="0"/>
              <a:t> 63,64,65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smtClean="0"/>
              <a:t>Pauze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smtClean="0"/>
              <a:t>Instructie woordsoorten h4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smtClean="0"/>
              <a:t>Maken opdrachten 1,2,3,4</a:t>
            </a:r>
            <a:endParaRPr lang="nl-NL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84465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Weder+kerend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Wat betekent</a:t>
            </a:r>
            <a:r>
              <a:rPr lang="nl-NL" dirty="0" smtClean="0">
                <a:solidFill>
                  <a:srgbClr val="FF0000"/>
                </a:solidFill>
              </a:rPr>
              <a:t> wederkerend </a:t>
            </a:r>
            <a:r>
              <a:rPr lang="nl-NL" dirty="0" smtClean="0"/>
              <a:t>nou eigenlijk?</a:t>
            </a:r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147" y="2317944"/>
            <a:ext cx="7241358" cy="4145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2285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97501" cy="1371600"/>
          </a:xfrm>
        </p:spPr>
        <p:txBody>
          <a:bodyPr>
            <a:normAutofit/>
          </a:bodyPr>
          <a:lstStyle/>
          <a:p>
            <a:r>
              <a:rPr lang="nl-NL" sz="2800" dirty="0" smtClean="0"/>
              <a:t>Dik gedrukte woorden zijn wederkerende voornaamwoorden</a:t>
            </a:r>
            <a:br>
              <a:rPr lang="nl-NL" sz="2800" dirty="0" smtClean="0"/>
            </a:br>
            <a:r>
              <a:rPr lang="nl-NL" sz="2800" dirty="0" smtClean="0"/>
              <a:t>leg de naam uit!</a:t>
            </a:r>
            <a:endParaRPr lang="nl-NL" sz="2800" dirty="0"/>
          </a:p>
        </p:txBody>
      </p:sp>
      <p:sp>
        <p:nvSpPr>
          <p:cNvPr id="9" name="Tijdelijke aanduiding voor inhoud 8"/>
          <p:cNvSpPr>
            <a:spLocks noGrp="1"/>
          </p:cNvSpPr>
          <p:nvPr>
            <p:ph idx="1"/>
          </p:nvPr>
        </p:nvSpPr>
        <p:spPr>
          <a:xfrm>
            <a:off x="506962" y="1752600"/>
            <a:ext cx="7620000" cy="4373563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nl-NL" b="0" dirty="0" smtClean="0"/>
              <a:t>Hij scheert </a:t>
            </a:r>
            <a:r>
              <a:rPr lang="nl-NL" dirty="0" smtClean="0"/>
              <a:t>zich.</a:t>
            </a:r>
          </a:p>
          <a:p>
            <a:pPr marL="457200" indent="-457200">
              <a:buFont typeface="+mj-lt"/>
              <a:buAutoNum type="arabicPeriod"/>
            </a:pPr>
            <a:endParaRPr lang="nl-NL" dirty="0" smtClean="0"/>
          </a:p>
          <a:p>
            <a:pPr marL="457200" indent="-457200">
              <a:buFont typeface="+mj-lt"/>
              <a:buAutoNum type="arabicPeriod"/>
            </a:pPr>
            <a:r>
              <a:rPr lang="nl-NL" b="0" dirty="0" smtClean="0"/>
              <a:t>Jullie scheren </a:t>
            </a:r>
            <a:r>
              <a:rPr lang="nl-NL" dirty="0" smtClean="0"/>
              <a:t>je!</a:t>
            </a:r>
          </a:p>
          <a:p>
            <a:pPr marL="457200" indent="-457200">
              <a:buFont typeface="+mj-lt"/>
              <a:buAutoNum type="arabicPeriod"/>
            </a:pPr>
            <a:endParaRPr lang="nl-NL" dirty="0" smtClean="0"/>
          </a:p>
          <a:p>
            <a:pPr marL="457200" indent="-457200">
              <a:buFont typeface="+mj-lt"/>
              <a:buAutoNum type="arabicPeriod"/>
            </a:pPr>
            <a:r>
              <a:rPr lang="nl-NL" b="0" dirty="0" smtClean="0"/>
              <a:t>Ik scheer </a:t>
            </a:r>
            <a:r>
              <a:rPr lang="nl-NL" dirty="0" smtClean="0"/>
              <a:t>me.</a:t>
            </a:r>
          </a:p>
          <a:p>
            <a:pPr marL="457200" indent="-457200">
              <a:buFont typeface="+mj-lt"/>
              <a:buAutoNum type="arabicPeriod"/>
            </a:pPr>
            <a:endParaRPr lang="nl-NL" dirty="0" smtClean="0"/>
          </a:p>
          <a:p>
            <a:pPr marL="457200" indent="-457200">
              <a:buFont typeface="+mj-lt"/>
              <a:buAutoNum type="arabicPeriod"/>
            </a:pPr>
            <a:r>
              <a:rPr lang="nl-NL" b="0" dirty="0" smtClean="0"/>
              <a:t>Jij scheert </a:t>
            </a:r>
            <a:r>
              <a:rPr lang="nl-NL" dirty="0" smtClean="0"/>
              <a:t>je.</a:t>
            </a:r>
          </a:p>
          <a:p>
            <a:pPr marL="457200" indent="-457200">
              <a:buFont typeface="+mj-lt"/>
              <a:buAutoNum type="arabicPeriod"/>
            </a:pPr>
            <a:endParaRPr lang="nl-NL" dirty="0" smtClean="0"/>
          </a:p>
          <a:p>
            <a:pPr marL="457200" indent="-457200">
              <a:buFont typeface="+mj-lt"/>
              <a:buAutoNum type="arabicPeriod"/>
            </a:pPr>
            <a:r>
              <a:rPr lang="nl-NL" b="0" dirty="0" smtClean="0"/>
              <a:t>Wij scheren </a:t>
            </a:r>
            <a:r>
              <a:rPr lang="nl-NL" dirty="0" smtClean="0"/>
              <a:t>ons.</a:t>
            </a:r>
          </a:p>
          <a:p>
            <a:pPr marL="457200" indent="-457200">
              <a:buFont typeface="+mj-lt"/>
              <a:buAutoNum type="arabicPeriod"/>
            </a:pPr>
            <a:endParaRPr lang="nl-NL" dirty="0"/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8749" y="1945127"/>
            <a:ext cx="3343323" cy="1889704"/>
          </a:xfrm>
          <a:prstGeom prst="rect">
            <a:avLst/>
          </a:prstGeom>
        </p:spPr>
      </p:pic>
      <p:sp>
        <p:nvSpPr>
          <p:cNvPr id="4" name="Tekstvak 3"/>
          <p:cNvSpPr txBox="1"/>
          <p:nvPr/>
        </p:nvSpPr>
        <p:spPr>
          <a:xfrm>
            <a:off x="4091288" y="4519694"/>
            <a:ext cx="3738243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 smtClean="0"/>
              <a:t>Het </a:t>
            </a:r>
            <a:r>
              <a:rPr lang="nl-NL" b="1" u="sng" dirty="0" smtClean="0"/>
              <a:t>onderwerp</a:t>
            </a:r>
            <a:r>
              <a:rPr lang="nl-NL" dirty="0" smtClean="0"/>
              <a:t> ‘keert terug’ in het </a:t>
            </a:r>
            <a:r>
              <a:rPr lang="nl-NL" b="1" u="sng" dirty="0" smtClean="0"/>
              <a:t>wederkerend voornaamwoord</a:t>
            </a:r>
            <a:r>
              <a:rPr lang="nl-NL" dirty="0" smtClean="0"/>
              <a:t>.</a:t>
            </a:r>
            <a:endParaRPr lang="nl-NL" dirty="0"/>
          </a:p>
        </p:txBody>
      </p:sp>
      <p:sp>
        <p:nvSpPr>
          <p:cNvPr id="5" name="Gekromde PIJL-OMHOOG 4"/>
          <p:cNvSpPr/>
          <p:nvPr/>
        </p:nvSpPr>
        <p:spPr>
          <a:xfrm>
            <a:off x="1057469" y="3910630"/>
            <a:ext cx="1349830" cy="373224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10" name="Gekromde PIJL-OMHOOG 9"/>
          <p:cNvSpPr/>
          <p:nvPr/>
        </p:nvSpPr>
        <p:spPr>
          <a:xfrm>
            <a:off x="1057468" y="4724759"/>
            <a:ext cx="1349831" cy="373224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11" name="Gekromde PIJL-OMHOOG 10"/>
          <p:cNvSpPr/>
          <p:nvPr/>
        </p:nvSpPr>
        <p:spPr>
          <a:xfrm>
            <a:off x="1189542" y="5647515"/>
            <a:ext cx="1483567" cy="373224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12" name="Gekromde PIJL-OMHOOG 11"/>
          <p:cNvSpPr/>
          <p:nvPr/>
        </p:nvSpPr>
        <p:spPr>
          <a:xfrm>
            <a:off x="1057469" y="2153494"/>
            <a:ext cx="1483567" cy="373224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13" name="Gekromde PIJL-OMHOOG 12"/>
          <p:cNvSpPr/>
          <p:nvPr/>
        </p:nvSpPr>
        <p:spPr>
          <a:xfrm>
            <a:off x="1201982" y="3015149"/>
            <a:ext cx="1483567" cy="373224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3637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uitleg</a:t>
            </a:r>
            <a:endParaRPr lang="nl-NL" dirty="0"/>
          </a:p>
        </p:txBody>
      </p:sp>
      <p:sp>
        <p:nvSpPr>
          <p:cNvPr id="9" name="Tijdelijke aanduiding voor inhoud 8"/>
          <p:cNvSpPr>
            <a:spLocks noGrp="1"/>
          </p:cNvSpPr>
          <p:nvPr>
            <p:ph idx="4294967295"/>
          </p:nvPr>
        </p:nvSpPr>
        <p:spPr>
          <a:xfrm>
            <a:off x="0" y="1681163"/>
            <a:ext cx="8870950" cy="4467225"/>
          </a:xfrm>
        </p:spPr>
        <p:txBody>
          <a:bodyPr>
            <a:normAutofit/>
          </a:bodyPr>
          <a:lstStyle/>
          <a:p>
            <a:r>
              <a:rPr lang="nl-NL" sz="1600" dirty="0" smtClean="0">
                <a:solidFill>
                  <a:srgbClr val="FF0000"/>
                </a:solidFill>
              </a:rPr>
              <a:t>Wederkerend werkwoord (</a:t>
            </a:r>
            <a:r>
              <a:rPr lang="nl-NL" sz="1600" dirty="0" err="1" smtClean="0">
                <a:solidFill>
                  <a:srgbClr val="FF0000"/>
                </a:solidFill>
              </a:rPr>
              <a:t>wkww</a:t>
            </a:r>
            <a:r>
              <a:rPr lang="nl-NL" sz="1600" dirty="0" smtClean="0">
                <a:solidFill>
                  <a:srgbClr val="FF0000"/>
                </a:solidFill>
              </a:rPr>
              <a:t>)</a:t>
            </a:r>
            <a:endParaRPr lang="nl-NL" sz="1600" dirty="0">
              <a:solidFill>
                <a:srgbClr val="FF0000"/>
              </a:solidFill>
            </a:endParaRPr>
          </a:p>
          <a:p>
            <a:r>
              <a:rPr lang="nl-NL" sz="1600" b="0" i="1" dirty="0" smtClean="0"/>
              <a:t>‘Werkwoorden die in de infinitief altijd ‘zich’ krijgen.’</a:t>
            </a:r>
          </a:p>
          <a:p>
            <a:r>
              <a:rPr lang="nl-NL" sz="1600" dirty="0" smtClean="0"/>
              <a:t>Zich vergissen, zich ergeren, zich wassen, zich vervelen, </a:t>
            </a:r>
            <a:r>
              <a:rPr lang="nl-NL" sz="1600" dirty="0" err="1" smtClean="0"/>
              <a:t>enz</a:t>
            </a:r>
            <a:endParaRPr lang="nl-NL" sz="1600" dirty="0" smtClean="0"/>
          </a:p>
          <a:p>
            <a:endParaRPr lang="nl-NL" sz="1600" dirty="0"/>
          </a:p>
          <a:p>
            <a:r>
              <a:rPr lang="nl-NL" sz="1600" dirty="0" smtClean="0">
                <a:solidFill>
                  <a:srgbClr val="FF0000"/>
                </a:solidFill>
              </a:rPr>
              <a:t>Wederkerend voornaamwoord (</a:t>
            </a:r>
            <a:r>
              <a:rPr lang="nl-NL" sz="1600" dirty="0" err="1" smtClean="0">
                <a:solidFill>
                  <a:srgbClr val="FF0000"/>
                </a:solidFill>
              </a:rPr>
              <a:t>wkvnw</a:t>
            </a:r>
            <a:r>
              <a:rPr lang="nl-NL" sz="1600" dirty="0" smtClean="0">
                <a:solidFill>
                  <a:srgbClr val="FF0000"/>
                </a:solidFill>
              </a:rPr>
              <a:t>)</a:t>
            </a:r>
          </a:p>
          <a:p>
            <a:r>
              <a:rPr lang="nl-NL" sz="1600" b="0" i="1" dirty="0" smtClean="0"/>
              <a:t>‘Een </a:t>
            </a:r>
            <a:r>
              <a:rPr lang="nl-NL" sz="1600" b="0" i="1" dirty="0" err="1" smtClean="0"/>
              <a:t>wkww</a:t>
            </a:r>
            <a:r>
              <a:rPr lang="nl-NL" sz="1600" b="0" i="1" dirty="0" smtClean="0"/>
              <a:t> heeft een </a:t>
            </a:r>
            <a:r>
              <a:rPr lang="nl-NL" sz="1600" b="0" i="1" dirty="0" err="1" smtClean="0"/>
              <a:t>wkvnw</a:t>
            </a:r>
            <a:r>
              <a:rPr lang="nl-NL" sz="1600" b="0" i="1" dirty="0" smtClean="0"/>
              <a:t> bij zich. Het </a:t>
            </a:r>
            <a:r>
              <a:rPr lang="nl-NL" sz="1600" b="0" i="1" dirty="0" err="1" smtClean="0"/>
              <a:t>wkvnw</a:t>
            </a:r>
            <a:r>
              <a:rPr lang="nl-NL" sz="1600" b="0" i="1" dirty="0" smtClean="0"/>
              <a:t> past zich steeds aan het onderwerp aan.’</a:t>
            </a:r>
          </a:p>
          <a:p>
            <a:r>
              <a:rPr lang="nl-NL" sz="1600" dirty="0" smtClean="0">
                <a:solidFill>
                  <a:srgbClr val="002060"/>
                </a:solidFill>
              </a:rPr>
              <a:t>Ik</a:t>
            </a:r>
            <a:r>
              <a:rPr lang="nl-NL" sz="1600" dirty="0" smtClean="0"/>
              <a:t> vergis </a:t>
            </a:r>
            <a:r>
              <a:rPr lang="nl-NL" sz="1600" dirty="0" smtClean="0">
                <a:solidFill>
                  <a:srgbClr val="002060"/>
                </a:solidFill>
              </a:rPr>
              <a:t>me</a:t>
            </a:r>
          </a:p>
          <a:p>
            <a:r>
              <a:rPr lang="nl-NL" sz="1600" dirty="0" smtClean="0">
                <a:solidFill>
                  <a:srgbClr val="002060"/>
                </a:solidFill>
              </a:rPr>
              <a:t>Hij</a:t>
            </a:r>
            <a:r>
              <a:rPr lang="nl-NL" sz="1600" dirty="0" smtClean="0"/>
              <a:t> vergist </a:t>
            </a:r>
            <a:r>
              <a:rPr lang="nl-NL" sz="1600" dirty="0" smtClean="0">
                <a:solidFill>
                  <a:srgbClr val="002060"/>
                </a:solidFill>
              </a:rPr>
              <a:t>zich</a:t>
            </a:r>
          </a:p>
          <a:p>
            <a:r>
              <a:rPr lang="nl-NL" sz="1600" dirty="0" smtClean="0">
                <a:solidFill>
                  <a:srgbClr val="002060"/>
                </a:solidFill>
              </a:rPr>
              <a:t>Wij</a:t>
            </a:r>
            <a:r>
              <a:rPr lang="nl-NL" sz="1600" dirty="0" smtClean="0"/>
              <a:t> vergissen </a:t>
            </a:r>
            <a:r>
              <a:rPr lang="nl-NL" sz="1600" dirty="0" smtClean="0">
                <a:solidFill>
                  <a:srgbClr val="002060"/>
                </a:solidFill>
              </a:rPr>
              <a:t>ons</a:t>
            </a:r>
            <a:r>
              <a:rPr lang="nl-NL" sz="1600" dirty="0" smtClean="0"/>
              <a:t>.</a:t>
            </a:r>
          </a:p>
          <a:p>
            <a:r>
              <a:rPr lang="nl-NL" sz="1600" dirty="0" smtClean="0">
                <a:solidFill>
                  <a:srgbClr val="002060"/>
                </a:solidFill>
              </a:rPr>
              <a:t>Jullie</a:t>
            </a:r>
            <a:r>
              <a:rPr lang="nl-NL" sz="1600" dirty="0" smtClean="0"/>
              <a:t> vergissen </a:t>
            </a:r>
            <a:r>
              <a:rPr lang="nl-NL" sz="1600" dirty="0" smtClean="0">
                <a:solidFill>
                  <a:srgbClr val="002060"/>
                </a:solidFill>
              </a:rPr>
              <a:t>je</a:t>
            </a: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-323165"/>
            <a:ext cx="1847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nl-NL" altLang="nl-N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nl-NL" altLang="nl-N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Tip: Om het wederkerende voornaamwoord in een zin te vinden, bestaat een handig trucje. Als je de zin in de derde persoon enkelvoud zet (de hij-vorm) dan verandert het wederkerend voornaamwoord in 'zich' en dat is wel makkelijk te herkennen. </a:t>
            </a:r>
            <a:br>
              <a: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Dus: Ik verveel </a:t>
            </a:r>
            <a:r>
              <a:rPr kumimoji="0" lang="nl-NL" altLang="nl-NL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me</a:t>
            </a:r>
            <a:r>
              <a: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 wordt dan: Hij verveelt </a:t>
            </a:r>
            <a:r>
              <a:rPr kumimoji="0" lang="nl-NL" altLang="nl-NL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zich</a:t>
            </a:r>
            <a:r>
              <a: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</a:t>
            </a:r>
            <a:br>
              <a: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nl-NL" altLang="nl-N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nl-NL" altLang="nl-N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Tekstvak 15"/>
          <p:cNvSpPr txBox="1"/>
          <p:nvPr/>
        </p:nvSpPr>
        <p:spPr>
          <a:xfrm>
            <a:off x="3574472" y="4045529"/>
            <a:ext cx="5181600" cy="286232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nl-NL" altLang="nl-NL" b="1" dirty="0" err="1" smtClean="0">
                <a:latin typeface="Arial" panose="020B0604020202020204" pitchFamily="34" charset="0"/>
              </a:rPr>
              <a:t>Wk</a:t>
            </a:r>
            <a:r>
              <a:rPr lang="nl-NL" altLang="nl-NL" b="1" dirty="0" err="1" smtClean="0">
                <a:latin typeface="Arial" panose="020B0604020202020204" pitchFamily="34" charset="0"/>
              </a:rPr>
              <a:t>vnw</a:t>
            </a:r>
            <a:r>
              <a:rPr lang="nl-NL" altLang="nl-NL" b="1" dirty="0" smtClean="0">
                <a:latin typeface="Arial" panose="020B0604020202020204" pitchFamily="34" charset="0"/>
              </a:rPr>
              <a:t> herkennen?</a:t>
            </a:r>
            <a:endParaRPr lang="nl-NL" altLang="nl-NL" b="1" dirty="0" smtClean="0">
              <a:latin typeface="Arial" panose="020B0604020202020204" pitchFamily="34" charset="0"/>
            </a:endParaRPr>
          </a:p>
          <a:p>
            <a:pPr lvl="0"/>
            <a:endParaRPr lang="nl-NL" altLang="nl-NL" b="1" dirty="0">
              <a:latin typeface="Arial" panose="020B0604020202020204" pitchFamily="34" charset="0"/>
            </a:endParaRPr>
          </a:p>
          <a:p>
            <a:pPr lvl="0"/>
            <a:r>
              <a:rPr lang="nl-NL" altLang="nl-NL" b="1" dirty="0" smtClean="0">
                <a:latin typeface="Arial" panose="020B0604020202020204" pitchFamily="34" charset="0"/>
              </a:rPr>
              <a:t>Als </a:t>
            </a:r>
            <a:r>
              <a:rPr lang="nl-NL" altLang="nl-NL" b="1" dirty="0">
                <a:latin typeface="Arial" panose="020B0604020202020204" pitchFamily="34" charset="0"/>
              </a:rPr>
              <a:t>je de zin in de </a:t>
            </a:r>
            <a:r>
              <a:rPr lang="nl-NL" altLang="nl-NL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hij-vorm </a:t>
            </a:r>
            <a:r>
              <a:rPr lang="nl-NL" altLang="nl-NL" b="1" dirty="0" smtClean="0">
                <a:latin typeface="Arial" panose="020B0604020202020204" pitchFamily="34" charset="0"/>
              </a:rPr>
              <a:t>zet, </a:t>
            </a:r>
            <a:r>
              <a:rPr lang="nl-NL" altLang="nl-NL" b="1" dirty="0">
                <a:latin typeface="Arial" panose="020B0604020202020204" pitchFamily="34" charset="0"/>
              </a:rPr>
              <a:t>dan</a:t>
            </a:r>
            <a:r>
              <a:rPr lang="nl-NL" altLang="nl-NL" b="1" dirty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nl-NL" altLang="nl-NL" b="1" dirty="0">
                <a:solidFill>
                  <a:srgbClr val="FF0000"/>
                </a:solidFill>
                <a:latin typeface="Arial" panose="020B0604020202020204" pitchFamily="34" charset="0"/>
              </a:rPr>
              <a:t>verandert het wederkerend voornaamwoord </a:t>
            </a:r>
            <a:r>
              <a:rPr lang="nl-NL" altLang="nl-NL" b="1" dirty="0">
                <a:solidFill>
                  <a:srgbClr val="002060"/>
                </a:solidFill>
                <a:latin typeface="Arial" panose="020B0604020202020204" pitchFamily="34" charset="0"/>
              </a:rPr>
              <a:t>in 'zich' </a:t>
            </a:r>
            <a:r>
              <a:rPr lang="nl-NL" altLang="nl-NL" b="1" dirty="0">
                <a:latin typeface="Arial" panose="020B0604020202020204" pitchFamily="34" charset="0"/>
              </a:rPr>
              <a:t>en dat is wel makkelijk te herkennen. </a:t>
            </a:r>
            <a:endParaRPr lang="nl-NL" altLang="nl-NL" b="1" dirty="0" smtClean="0">
              <a:latin typeface="Arial" panose="020B0604020202020204" pitchFamily="34" charset="0"/>
            </a:endParaRPr>
          </a:p>
          <a:p>
            <a:pPr lvl="0"/>
            <a:r>
              <a:rPr lang="nl-NL" altLang="nl-NL" b="1" dirty="0">
                <a:latin typeface="Arial" panose="020B0604020202020204" pitchFamily="34" charset="0"/>
              </a:rPr>
              <a:t/>
            </a:r>
            <a:br>
              <a:rPr lang="nl-NL" altLang="nl-NL" b="1" dirty="0">
                <a:latin typeface="Arial" panose="020B0604020202020204" pitchFamily="34" charset="0"/>
              </a:rPr>
            </a:br>
            <a:r>
              <a:rPr lang="nl-NL" altLang="nl-NL" b="1" dirty="0">
                <a:latin typeface="Arial" panose="020B0604020202020204" pitchFamily="34" charset="0"/>
              </a:rPr>
              <a:t>Dus:</a:t>
            </a:r>
            <a:r>
              <a:rPr lang="nl-NL" altLang="nl-NL" b="1" dirty="0">
                <a:solidFill>
                  <a:srgbClr val="FF0000"/>
                </a:solidFill>
                <a:latin typeface="Arial" panose="020B0604020202020204" pitchFamily="34" charset="0"/>
              </a:rPr>
              <a:t> Ik </a:t>
            </a:r>
            <a:r>
              <a:rPr lang="nl-NL" altLang="nl-NL" b="1" dirty="0">
                <a:latin typeface="Arial" panose="020B0604020202020204" pitchFamily="34" charset="0"/>
              </a:rPr>
              <a:t>verveel me. wordt dan: </a:t>
            </a:r>
            <a:r>
              <a:rPr lang="nl-NL" altLang="nl-NL" b="1" dirty="0">
                <a:solidFill>
                  <a:srgbClr val="FF0000"/>
                </a:solidFill>
                <a:latin typeface="Arial" panose="020B0604020202020204" pitchFamily="34" charset="0"/>
              </a:rPr>
              <a:t>Hij</a:t>
            </a:r>
            <a:r>
              <a:rPr lang="nl-NL" altLang="nl-NL" b="1" dirty="0">
                <a:latin typeface="Arial" panose="020B0604020202020204" pitchFamily="34" charset="0"/>
              </a:rPr>
              <a:t> verveelt zich.</a:t>
            </a:r>
            <a:br>
              <a:rPr lang="nl-NL" altLang="nl-NL" b="1" dirty="0">
                <a:latin typeface="Arial" panose="020B0604020202020204" pitchFamily="34" charset="0"/>
              </a:rPr>
            </a:br>
            <a:endParaRPr lang="nl-NL" altLang="nl-NL" b="1" dirty="0">
              <a:latin typeface="Arial" panose="020B0604020202020204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98869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title"/>
          </p:nvPr>
        </p:nvSpPr>
        <p:spPr>
          <a:xfrm>
            <a:off x="88405" y="152718"/>
            <a:ext cx="8411783" cy="782175"/>
          </a:xfrm>
        </p:spPr>
        <p:txBody>
          <a:bodyPr>
            <a:normAutofit/>
          </a:bodyPr>
          <a:lstStyle/>
          <a:p>
            <a:pPr algn="ctr"/>
            <a:r>
              <a:rPr lang="nl-NL" sz="3200" dirty="0" smtClean="0"/>
              <a:t>Lijdenvoorwerp of gezegde?</a:t>
            </a:r>
            <a:endParaRPr lang="nl-NL" sz="3200" dirty="0"/>
          </a:p>
        </p:txBody>
      </p:sp>
      <p:sp>
        <p:nvSpPr>
          <p:cNvPr id="9" name="Tijdelijke aanduiding voor inhoud 8"/>
          <p:cNvSpPr>
            <a:spLocks noGrp="1"/>
          </p:cNvSpPr>
          <p:nvPr>
            <p:ph idx="4294967295"/>
          </p:nvPr>
        </p:nvSpPr>
        <p:spPr>
          <a:xfrm>
            <a:off x="0" y="1681163"/>
            <a:ext cx="8870950" cy="4467225"/>
          </a:xfrm>
        </p:spPr>
        <p:txBody>
          <a:bodyPr>
            <a:normAutofit/>
          </a:bodyPr>
          <a:lstStyle/>
          <a:p>
            <a:endParaRPr lang="nl-NL" sz="1600" dirty="0"/>
          </a:p>
          <a:p>
            <a:endParaRPr lang="nl-NL" sz="1600" dirty="0" smtClean="0"/>
          </a:p>
          <a:p>
            <a:endParaRPr lang="nl-NL" sz="1600" dirty="0"/>
          </a:p>
          <a:p>
            <a:endParaRPr lang="nl-NL" sz="1600" dirty="0" smtClean="0"/>
          </a:p>
          <a:p>
            <a:endParaRPr lang="nl-NL" sz="1600" dirty="0"/>
          </a:p>
          <a:p>
            <a:endParaRPr lang="nl-NL" sz="1600" dirty="0" smtClean="0"/>
          </a:p>
          <a:p>
            <a:endParaRPr lang="nl-NL" sz="1600" dirty="0"/>
          </a:p>
          <a:p>
            <a:endParaRPr lang="nl-NL" sz="1600" dirty="0" smtClean="0"/>
          </a:p>
          <a:p>
            <a:endParaRPr lang="nl-NL" sz="1600" dirty="0"/>
          </a:p>
          <a:p>
            <a:endParaRPr lang="nl-NL" sz="1600" dirty="0" smtClean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-323165"/>
            <a:ext cx="1847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nl-NL" altLang="nl-N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nl-NL" altLang="nl-N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PIJL-RECHTS 1"/>
          <p:cNvSpPr/>
          <p:nvPr/>
        </p:nvSpPr>
        <p:spPr>
          <a:xfrm rot="5400000">
            <a:off x="334487" y="2780715"/>
            <a:ext cx="701964" cy="203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PIJL-RECHTS 6"/>
          <p:cNvSpPr/>
          <p:nvPr/>
        </p:nvSpPr>
        <p:spPr>
          <a:xfrm rot="5400000">
            <a:off x="5872529" y="2418436"/>
            <a:ext cx="548541" cy="203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" name="Tekstvak 2"/>
          <p:cNvSpPr txBox="1"/>
          <p:nvPr/>
        </p:nvSpPr>
        <p:spPr>
          <a:xfrm>
            <a:off x="116116" y="1533128"/>
            <a:ext cx="286968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b="1" u="sng" dirty="0" smtClean="0"/>
              <a:t>Verplicht </a:t>
            </a:r>
            <a:r>
              <a:rPr lang="nl-NL" dirty="0" smtClean="0"/>
              <a:t>wederkerend </a:t>
            </a:r>
            <a:r>
              <a:rPr lang="nl-NL" dirty="0" err="1" smtClean="0"/>
              <a:t>ww</a:t>
            </a:r>
            <a:r>
              <a:rPr lang="nl-NL" dirty="0" smtClean="0"/>
              <a:t> (schamen, vergissen, </a:t>
            </a:r>
            <a:r>
              <a:rPr lang="nl-NL" dirty="0" err="1" smtClean="0"/>
              <a:t>enz</a:t>
            </a:r>
            <a:r>
              <a:rPr lang="nl-NL" dirty="0" smtClean="0"/>
              <a:t>)</a:t>
            </a:r>
            <a:endParaRPr lang="nl-NL" dirty="0"/>
          </a:p>
        </p:txBody>
      </p:sp>
      <p:sp>
        <p:nvSpPr>
          <p:cNvPr id="11" name="Tekstvak 10"/>
          <p:cNvSpPr txBox="1"/>
          <p:nvPr/>
        </p:nvSpPr>
        <p:spPr>
          <a:xfrm>
            <a:off x="4973216" y="1563528"/>
            <a:ext cx="3921551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b="1" dirty="0" smtClean="0"/>
              <a:t>Toevallig</a:t>
            </a:r>
            <a:r>
              <a:rPr lang="nl-NL" dirty="0" smtClean="0"/>
              <a:t> wederkerend </a:t>
            </a:r>
            <a:r>
              <a:rPr lang="nl-NL" dirty="0" err="1" smtClean="0"/>
              <a:t>ww</a:t>
            </a:r>
            <a:r>
              <a:rPr lang="nl-NL" dirty="0" smtClean="0"/>
              <a:t> (wassen, scheren, vermaken, </a:t>
            </a:r>
            <a:r>
              <a:rPr lang="nl-NL" dirty="0" err="1" smtClean="0"/>
              <a:t>enz</a:t>
            </a:r>
            <a:r>
              <a:rPr lang="nl-NL" dirty="0" smtClean="0"/>
              <a:t>)</a:t>
            </a:r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92365" y="3308172"/>
            <a:ext cx="2893431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 smtClean="0"/>
              <a:t>Hier hoort </a:t>
            </a:r>
            <a:r>
              <a:rPr lang="nl-NL" b="1" u="sng" dirty="0" smtClean="0"/>
              <a:t>altijd</a:t>
            </a:r>
            <a:r>
              <a:rPr lang="nl-NL" dirty="0" smtClean="0"/>
              <a:t> een </a:t>
            </a:r>
            <a:r>
              <a:rPr lang="nl-NL" dirty="0" err="1" smtClean="0"/>
              <a:t>wkvnw</a:t>
            </a:r>
            <a:r>
              <a:rPr lang="nl-NL" dirty="0" smtClean="0"/>
              <a:t> (me, je, zich, ons) bij! Je kunt </a:t>
            </a:r>
            <a:r>
              <a:rPr lang="nl-NL" b="1" u="sng" dirty="0" smtClean="0"/>
              <a:t>niet een ander </a:t>
            </a:r>
            <a:r>
              <a:rPr lang="nl-NL" dirty="0" smtClean="0"/>
              <a:t>schamen of vergissen!</a:t>
            </a:r>
            <a:endParaRPr lang="nl-NL" dirty="0"/>
          </a:p>
        </p:txBody>
      </p:sp>
      <p:sp>
        <p:nvSpPr>
          <p:cNvPr id="13" name="PIJL-RECHTS 12"/>
          <p:cNvSpPr/>
          <p:nvPr/>
        </p:nvSpPr>
        <p:spPr>
          <a:xfrm rot="5400000">
            <a:off x="334487" y="4846459"/>
            <a:ext cx="701964" cy="203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14"/>
          <p:cNvSpPr txBox="1"/>
          <p:nvPr/>
        </p:nvSpPr>
        <p:spPr>
          <a:xfrm>
            <a:off x="88405" y="5387617"/>
            <a:ext cx="1576873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 smtClean="0"/>
              <a:t>Het </a:t>
            </a:r>
            <a:r>
              <a:rPr lang="nl-NL" dirty="0" err="1" smtClean="0"/>
              <a:t>wkvnw</a:t>
            </a:r>
            <a:r>
              <a:rPr lang="nl-NL" dirty="0" smtClean="0"/>
              <a:t> hoor dan altijd </a:t>
            </a:r>
            <a:r>
              <a:rPr lang="nl-NL" b="1" u="sng" dirty="0" smtClean="0"/>
              <a:t>bij het gezegde!</a:t>
            </a:r>
            <a:endParaRPr lang="nl-NL" b="1" u="sng" dirty="0"/>
          </a:p>
        </p:txBody>
      </p:sp>
      <p:sp>
        <p:nvSpPr>
          <p:cNvPr id="16" name="Tekstvak 15"/>
          <p:cNvSpPr txBox="1"/>
          <p:nvPr/>
        </p:nvSpPr>
        <p:spPr>
          <a:xfrm>
            <a:off x="2087986" y="4963496"/>
            <a:ext cx="1576873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 smtClean="0"/>
              <a:t>Voorbeeld:</a:t>
            </a:r>
          </a:p>
          <a:p>
            <a:r>
              <a:rPr lang="nl-NL" dirty="0" smtClean="0"/>
              <a:t>Hij schaamt zich voor zijn werk.</a:t>
            </a:r>
          </a:p>
          <a:p>
            <a:r>
              <a:rPr lang="nl-NL" dirty="0" err="1" smtClean="0"/>
              <a:t>Wg</a:t>
            </a:r>
            <a:r>
              <a:rPr lang="nl-NL" dirty="0" smtClean="0"/>
              <a:t>: schaamt zich</a:t>
            </a:r>
          </a:p>
        </p:txBody>
      </p:sp>
      <p:sp>
        <p:nvSpPr>
          <p:cNvPr id="17" name="Tekstvak 16"/>
          <p:cNvSpPr txBox="1"/>
          <p:nvPr/>
        </p:nvSpPr>
        <p:spPr>
          <a:xfrm>
            <a:off x="4973216" y="2849815"/>
            <a:ext cx="3320144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 smtClean="0"/>
              <a:t>Hier hoeft niet </a:t>
            </a:r>
            <a:r>
              <a:rPr lang="nl-NL" b="1" u="sng" dirty="0" smtClean="0"/>
              <a:t>altijd</a:t>
            </a:r>
            <a:r>
              <a:rPr lang="nl-NL" dirty="0" smtClean="0"/>
              <a:t> een </a:t>
            </a:r>
            <a:r>
              <a:rPr lang="nl-NL" dirty="0" err="1" smtClean="0"/>
              <a:t>wkvnw</a:t>
            </a:r>
            <a:r>
              <a:rPr lang="nl-NL" dirty="0" smtClean="0"/>
              <a:t> (me, je, zich, ons) bij! </a:t>
            </a:r>
          </a:p>
          <a:p>
            <a:r>
              <a:rPr lang="nl-NL" dirty="0" smtClean="0"/>
              <a:t>Je kunt namelijk </a:t>
            </a:r>
            <a:r>
              <a:rPr lang="nl-NL" b="1" u="sng" dirty="0" smtClean="0"/>
              <a:t>wel een ander </a:t>
            </a:r>
            <a:r>
              <a:rPr lang="nl-NL" dirty="0" smtClean="0"/>
              <a:t>wassen, scheren, vermaken</a:t>
            </a:r>
            <a:endParaRPr lang="nl-NL" dirty="0"/>
          </a:p>
        </p:txBody>
      </p:sp>
      <p:sp>
        <p:nvSpPr>
          <p:cNvPr id="18" name="PIJL-RECHTS 17"/>
          <p:cNvSpPr/>
          <p:nvPr/>
        </p:nvSpPr>
        <p:spPr>
          <a:xfrm rot="5400000">
            <a:off x="5872528" y="4587625"/>
            <a:ext cx="548541" cy="203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Tekstvak 18"/>
          <p:cNvSpPr txBox="1"/>
          <p:nvPr/>
        </p:nvSpPr>
        <p:spPr>
          <a:xfrm>
            <a:off x="4896780" y="4955778"/>
            <a:ext cx="1576873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 smtClean="0"/>
              <a:t>Het </a:t>
            </a:r>
            <a:r>
              <a:rPr lang="nl-NL" dirty="0" err="1" smtClean="0"/>
              <a:t>wkvnw</a:t>
            </a:r>
            <a:r>
              <a:rPr lang="nl-NL" dirty="0" smtClean="0"/>
              <a:t> hoor dan altijd </a:t>
            </a:r>
            <a:r>
              <a:rPr lang="nl-NL" b="1" u="sng" dirty="0" smtClean="0"/>
              <a:t>bij het lijdend voorwerp</a:t>
            </a:r>
            <a:endParaRPr lang="nl-NL" b="1" u="sng" dirty="0"/>
          </a:p>
        </p:txBody>
      </p:sp>
      <p:sp>
        <p:nvSpPr>
          <p:cNvPr id="20" name="Tekstvak 19"/>
          <p:cNvSpPr txBox="1"/>
          <p:nvPr/>
        </p:nvSpPr>
        <p:spPr>
          <a:xfrm>
            <a:off x="6996492" y="4941449"/>
            <a:ext cx="1576873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 smtClean="0"/>
              <a:t>Voorbeeld:</a:t>
            </a:r>
          </a:p>
          <a:p>
            <a:r>
              <a:rPr lang="nl-NL" dirty="0" smtClean="0"/>
              <a:t>Ik was me `s ochtend altijd.</a:t>
            </a:r>
          </a:p>
          <a:p>
            <a:r>
              <a:rPr lang="nl-NL" dirty="0" err="1" smtClean="0"/>
              <a:t>Wg</a:t>
            </a:r>
            <a:r>
              <a:rPr lang="nl-NL" dirty="0" smtClean="0"/>
              <a:t>: was</a:t>
            </a:r>
          </a:p>
          <a:p>
            <a:r>
              <a:rPr lang="nl-NL" dirty="0" err="1" smtClean="0"/>
              <a:t>Lv</a:t>
            </a:r>
            <a:r>
              <a:rPr lang="nl-NL" dirty="0" smtClean="0"/>
              <a:t>: me</a:t>
            </a:r>
          </a:p>
        </p:txBody>
      </p:sp>
      <p:sp>
        <p:nvSpPr>
          <p:cNvPr id="21" name="PIJL-RECHTS 20"/>
          <p:cNvSpPr/>
          <p:nvPr/>
        </p:nvSpPr>
        <p:spPr>
          <a:xfrm>
            <a:off x="1479412" y="6363809"/>
            <a:ext cx="548541" cy="203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PIJL-RECHTS 21"/>
          <p:cNvSpPr/>
          <p:nvPr/>
        </p:nvSpPr>
        <p:spPr>
          <a:xfrm>
            <a:off x="6460802" y="6160609"/>
            <a:ext cx="548541" cy="203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3" name="PIJL-RECHTS 22"/>
          <p:cNvSpPr/>
          <p:nvPr/>
        </p:nvSpPr>
        <p:spPr>
          <a:xfrm rot="5400000">
            <a:off x="5859317" y="4587625"/>
            <a:ext cx="548541" cy="203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4" name="Tekstvak 23"/>
          <p:cNvSpPr txBox="1"/>
          <p:nvPr/>
        </p:nvSpPr>
        <p:spPr>
          <a:xfrm>
            <a:off x="4883569" y="4955778"/>
            <a:ext cx="1576873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 smtClean="0"/>
              <a:t>Het </a:t>
            </a:r>
            <a:r>
              <a:rPr lang="nl-NL" dirty="0" err="1" smtClean="0"/>
              <a:t>wkvnw</a:t>
            </a:r>
            <a:r>
              <a:rPr lang="nl-NL" dirty="0" smtClean="0"/>
              <a:t> hoor dan altijd </a:t>
            </a:r>
            <a:r>
              <a:rPr lang="nl-NL" b="1" u="sng" dirty="0" smtClean="0"/>
              <a:t>bij het lijdend voorwerp</a:t>
            </a:r>
            <a:endParaRPr lang="nl-NL" b="1" u="sng" dirty="0"/>
          </a:p>
        </p:txBody>
      </p:sp>
    </p:spTree>
    <p:extLst>
      <p:ext uri="{BB962C8B-B14F-4D97-AF65-F5344CB8AC3E}">
        <p14:creationId xmlns:p14="http://schemas.microsoft.com/office/powerpoint/2010/main" val="3489722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3" grpId="0" animBg="1"/>
      <p:bldP spid="11" grpId="0" animBg="1"/>
      <p:bldP spid="12" grpId="0" animBg="1"/>
      <p:bldP spid="13" grpId="0" animBg="1"/>
      <p:bldP spid="15" grpId="0" animBg="1"/>
      <p:bldP spid="16" grpId="0" animBg="1"/>
      <p:bldP spid="17" grpId="0" animBg="1"/>
      <p:bldP spid="20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Wederkerig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Wat betekent</a:t>
            </a:r>
            <a:r>
              <a:rPr lang="nl-NL" dirty="0" smtClean="0">
                <a:solidFill>
                  <a:srgbClr val="FF0000"/>
                </a:solidFill>
              </a:rPr>
              <a:t> wederkerig </a:t>
            </a:r>
            <a:r>
              <a:rPr lang="nl-NL" dirty="0" smtClean="0"/>
              <a:t>nou eigenlijk?</a:t>
            </a:r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1112" y="2219940"/>
            <a:ext cx="7080215" cy="417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4047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97501" cy="1371600"/>
          </a:xfrm>
        </p:spPr>
        <p:txBody>
          <a:bodyPr>
            <a:normAutofit/>
          </a:bodyPr>
          <a:lstStyle/>
          <a:p>
            <a:r>
              <a:rPr lang="nl-NL" sz="2800" dirty="0" smtClean="0"/>
              <a:t>Dik gedrukte woorden zijn wederkerige voornaamwoorden</a:t>
            </a:r>
            <a:br>
              <a:rPr lang="nl-NL" sz="2800" dirty="0" smtClean="0"/>
            </a:br>
            <a:r>
              <a:rPr lang="nl-NL" sz="2800" dirty="0" smtClean="0"/>
              <a:t>leg de naam uit!</a:t>
            </a:r>
            <a:endParaRPr lang="nl-NL" sz="2800" dirty="0"/>
          </a:p>
        </p:txBody>
      </p:sp>
      <p:sp>
        <p:nvSpPr>
          <p:cNvPr id="9" name="Tijdelijke aanduiding voor inhoud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nl-NL" b="0" dirty="0" smtClean="0"/>
              <a:t>Zij zagen </a:t>
            </a:r>
            <a:r>
              <a:rPr lang="nl-NL" dirty="0" smtClean="0"/>
              <a:t>elkaar</a:t>
            </a:r>
          </a:p>
          <a:p>
            <a:pPr marL="457200" indent="-457200">
              <a:buFont typeface="+mj-lt"/>
              <a:buAutoNum type="arabicPeriod"/>
            </a:pPr>
            <a:r>
              <a:rPr lang="nl-NL" b="0" dirty="0" smtClean="0"/>
              <a:t>Zij kussen </a:t>
            </a:r>
            <a:r>
              <a:rPr lang="nl-NL" dirty="0" smtClean="0"/>
              <a:t>elkaar!</a:t>
            </a:r>
          </a:p>
          <a:p>
            <a:pPr marL="457200" indent="-457200">
              <a:buFont typeface="+mj-lt"/>
              <a:buAutoNum type="arabicPeriod"/>
            </a:pPr>
            <a:r>
              <a:rPr lang="nl-NL" b="0" dirty="0" smtClean="0"/>
              <a:t>Zij misten </a:t>
            </a:r>
            <a:r>
              <a:rPr lang="nl-NL" dirty="0" smtClean="0"/>
              <a:t>elkaar.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67200" y="1752600"/>
            <a:ext cx="3951099" cy="2629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6100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ee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Essentieel.thmx</Template>
  <TotalTime>294</TotalTime>
  <Words>483</Words>
  <Application>Microsoft Office PowerPoint</Application>
  <PresentationFormat>Diavoorstelling (4:3)</PresentationFormat>
  <Paragraphs>97</Paragraphs>
  <Slides>11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2" baseType="lpstr">
      <vt:lpstr>Essentieel</vt:lpstr>
      <vt:lpstr>Grammatica</vt:lpstr>
      <vt:lpstr>Wat gaan we deze les leren</vt:lpstr>
      <vt:lpstr>Wat gaan we doen deze les? </vt:lpstr>
      <vt:lpstr>Weder+kerend</vt:lpstr>
      <vt:lpstr>Dik gedrukte woorden zijn wederkerende voornaamwoorden leg de naam uit!</vt:lpstr>
      <vt:lpstr>uitleg</vt:lpstr>
      <vt:lpstr>Lijdenvoorwerp of gezegde?</vt:lpstr>
      <vt:lpstr>Wederkerig</vt:lpstr>
      <vt:lpstr>Dik gedrukte woorden zijn wederkerige voornaamwoorden leg de naam uit!</vt:lpstr>
      <vt:lpstr>uitleg</vt:lpstr>
      <vt:lpstr>Huiswerk</vt:lpstr>
    </vt:vector>
  </TitlesOfParts>
  <Company>Remco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Fictie 1.1</dc:title>
  <dc:creator>VNRE Vrancken</dc:creator>
  <cp:lastModifiedBy>Vrancken, R.</cp:lastModifiedBy>
  <cp:revision>40</cp:revision>
  <dcterms:created xsi:type="dcterms:W3CDTF">2015-08-26T11:58:10Z</dcterms:created>
  <dcterms:modified xsi:type="dcterms:W3CDTF">2017-03-13T08:03:38Z</dcterms:modified>
</cp:coreProperties>
</file>