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4" r:id="rId4"/>
    <p:sldId id="265" r:id="rId5"/>
    <p:sldId id="266" r:id="rId6"/>
    <p:sldId id="259" r:id="rId7"/>
    <p:sldId id="258" r:id="rId8"/>
    <p:sldId id="260" r:id="rId9"/>
    <p:sldId id="261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31-01-16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31-01-16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31-01-16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31-01-16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31-01-16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ABC8FA-434A-4C06-8468-72ED89BDA4C0}" type="datetimeFigureOut">
              <a:rPr lang="nl-NL" smtClean="0"/>
              <a:t>31-01-16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31-01-16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31-01-16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31-01-16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31-01-16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ABC8FA-434A-4C06-8468-72ED89BDA4C0}" type="datetimeFigureOut">
              <a:rPr lang="nl-NL" smtClean="0"/>
              <a:t>31-01-16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ABC8FA-434A-4C06-8468-72ED89BDA4C0}" type="datetimeFigureOut">
              <a:rPr lang="nl-NL" smtClean="0"/>
              <a:t>31-01-16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Samengestelde zinnen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Hoofdzin en bijzin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7746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deze les leren?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Wat zijn samengestelde zinnen?</a:t>
            </a:r>
          </a:p>
          <a:p>
            <a:r>
              <a:rPr lang="nl-NL" dirty="0" smtClean="0"/>
              <a:t>Wat is een bijzin?</a:t>
            </a:r>
          </a:p>
          <a:p>
            <a:r>
              <a:rPr lang="nl-NL" dirty="0" smtClean="0"/>
              <a:t>Wat is hoofdzin?</a:t>
            </a:r>
          </a:p>
        </p:txBody>
      </p:sp>
    </p:spTree>
    <p:extLst>
      <p:ext uri="{BB962C8B-B14F-4D97-AF65-F5344CB8AC3E}">
        <p14:creationId xmlns:p14="http://schemas.microsoft.com/office/powerpoint/2010/main" val="3570071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Vergelijk beide rijen: wat valt op? </a:t>
            </a:r>
            <a:br>
              <a:rPr lang="nl-NL" dirty="0" smtClean="0"/>
            </a:br>
            <a:r>
              <a:rPr lang="nl-NL" sz="1800" dirty="0" smtClean="0"/>
              <a:t>(tip: let op de persoonsvorm)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Ik eet graag patat.</a:t>
            </a:r>
          </a:p>
          <a:p>
            <a:r>
              <a:rPr lang="nl-NL" dirty="0" smtClean="0"/>
              <a:t>Hij fietst graag.</a:t>
            </a:r>
          </a:p>
          <a:p>
            <a:r>
              <a:rPr lang="nl-NL" dirty="0" smtClean="0"/>
              <a:t>Samenwerken scheelt de leerlingen veel werk.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Ik eet graag patat, maar ik lust ook pannenkoeken.</a:t>
            </a:r>
          </a:p>
          <a:p>
            <a:r>
              <a:rPr lang="nl-NL" dirty="0" smtClean="0"/>
              <a:t>Hij fietst graag, omdat hij lopen saai vindt.</a:t>
            </a:r>
          </a:p>
          <a:p>
            <a:r>
              <a:rPr lang="nl-NL" dirty="0" smtClean="0"/>
              <a:t>Samenwerken scheelt de leerlingen een hoop werk en meestal gaat het goed.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7698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Juist! Meer dan één persoonsvorm!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Ik </a:t>
            </a:r>
            <a:r>
              <a:rPr lang="nl-NL" dirty="0" smtClean="0">
                <a:solidFill>
                  <a:srgbClr val="FF0000"/>
                </a:solidFill>
              </a:rPr>
              <a:t>eet</a:t>
            </a:r>
            <a:r>
              <a:rPr lang="nl-NL" dirty="0" smtClean="0"/>
              <a:t> graag patat.</a:t>
            </a:r>
          </a:p>
          <a:p>
            <a:r>
              <a:rPr lang="nl-NL" dirty="0" smtClean="0"/>
              <a:t>Hij </a:t>
            </a:r>
            <a:r>
              <a:rPr lang="nl-NL" dirty="0" smtClean="0">
                <a:solidFill>
                  <a:srgbClr val="FF0000"/>
                </a:solidFill>
              </a:rPr>
              <a:t>fietst </a:t>
            </a:r>
            <a:r>
              <a:rPr lang="nl-NL" dirty="0" smtClean="0"/>
              <a:t>graag.</a:t>
            </a:r>
          </a:p>
          <a:p>
            <a:r>
              <a:rPr lang="nl-NL" dirty="0" smtClean="0"/>
              <a:t>Samenwerken </a:t>
            </a:r>
            <a:r>
              <a:rPr lang="nl-NL" dirty="0" smtClean="0">
                <a:solidFill>
                  <a:srgbClr val="FF0000"/>
                </a:solidFill>
              </a:rPr>
              <a:t>scheelt</a:t>
            </a:r>
            <a:r>
              <a:rPr lang="nl-NL" dirty="0" smtClean="0"/>
              <a:t> de leerlingen veel werk.</a:t>
            </a:r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Zinnen in de rij noemen we </a:t>
            </a:r>
            <a:r>
              <a:rPr lang="nl-NL" dirty="0" smtClean="0">
                <a:solidFill>
                  <a:srgbClr val="FF0000"/>
                </a:solidFill>
              </a:rPr>
              <a:t>enkelvoudige zinnen.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Ik </a:t>
            </a:r>
            <a:r>
              <a:rPr lang="nl-NL" dirty="0" smtClean="0">
                <a:solidFill>
                  <a:srgbClr val="FF0000"/>
                </a:solidFill>
              </a:rPr>
              <a:t>eet</a:t>
            </a:r>
            <a:r>
              <a:rPr lang="nl-NL" dirty="0" smtClean="0"/>
              <a:t> graag patat, maar ik </a:t>
            </a:r>
            <a:r>
              <a:rPr lang="nl-NL" dirty="0" smtClean="0">
                <a:solidFill>
                  <a:srgbClr val="FF0000"/>
                </a:solidFill>
              </a:rPr>
              <a:t>lust </a:t>
            </a:r>
            <a:r>
              <a:rPr lang="nl-NL" dirty="0" smtClean="0"/>
              <a:t>ook pannenkoeken.</a:t>
            </a:r>
          </a:p>
          <a:p>
            <a:r>
              <a:rPr lang="nl-NL" dirty="0" smtClean="0"/>
              <a:t>Hij </a:t>
            </a:r>
            <a:r>
              <a:rPr lang="nl-NL" dirty="0" smtClean="0">
                <a:solidFill>
                  <a:srgbClr val="FF0000"/>
                </a:solidFill>
              </a:rPr>
              <a:t>fietst</a:t>
            </a:r>
            <a:r>
              <a:rPr lang="nl-NL" dirty="0" smtClean="0"/>
              <a:t> graag, omdat hij lopen saai </a:t>
            </a:r>
            <a:r>
              <a:rPr lang="nl-NL" dirty="0" smtClean="0">
                <a:solidFill>
                  <a:srgbClr val="FF0000"/>
                </a:solidFill>
              </a:rPr>
              <a:t>vindt.</a:t>
            </a:r>
          </a:p>
          <a:p>
            <a:r>
              <a:rPr lang="nl-NL" dirty="0" smtClean="0"/>
              <a:t>Samenwerken </a:t>
            </a:r>
            <a:r>
              <a:rPr lang="nl-NL" dirty="0" smtClean="0">
                <a:solidFill>
                  <a:srgbClr val="FF0000"/>
                </a:solidFill>
              </a:rPr>
              <a:t>scheelt</a:t>
            </a:r>
            <a:r>
              <a:rPr lang="nl-NL" dirty="0" smtClean="0"/>
              <a:t> de leerlingen een hoop werk en meestal </a:t>
            </a:r>
            <a:r>
              <a:rPr lang="nl-NL" dirty="0" smtClean="0">
                <a:solidFill>
                  <a:srgbClr val="FF0000"/>
                </a:solidFill>
              </a:rPr>
              <a:t>gaat </a:t>
            </a:r>
            <a:r>
              <a:rPr lang="nl-NL" dirty="0" smtClean="0"/>
              <a:t>het goed.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Zinnen in deze rij noemen we </a:t>
            </a:r>
            <a:r>
              <a:rPr lang="nl-NL" dirty="0" smtClean="0">
                <a:solidFill>
                  <a:srgbClr val="FF0000"/>
                </a:solidFill>
              </a:rPr>
              <a:t>samengestelde zinnen.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912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Hoe bepaal ik of het een enkelvoudige of samengestelde zin is?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Stap 1: Zoek alle persoonsvormen.</a:t>
            </a:r>
          </a:p>
          <a:p>
            <a:r>
              <a:rPr lang="nl-NL" dirty="0" smtClean="0"/>
              <a:t>Stap 2: Is er meer dan één persoonsvorm? Dan is het een </a:t>
            </a:r>
            <a:r>
              <a:rPr lang="nl-NL" dirty="0" smtClean="0">
                <a:solidFill>
                  <a:srgbClr val="FF0000"/>
                </a:solidFill>
              </a:rPr>
              <a:t>samengestelde zin</a:t>
            </a:r>
            <a:r>
              <a:rPr lang="nl-NL" dirty="0" smtClean="0"/>
              <a:t>, is er maar één, dan is het een </a:t>
            </a:r>
            <a:r>
              <a:rPr lang="nl-NL" dirty="0" smtClean="0">
                <a:solidFill>
                  <a:srgbClr val="FF0000"/>
                </a:solidFill>
              </a:rPr>
              <a:t>enkelvoudige zin.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792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Een zin heeft twee persoonsvormen, en nu?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Mogelijkheid 1</a:t>
            </a:r>
          </a:p>
          <a:p>
            <a:pPr marL="0" indent="0">
              <a:buNone/>
            </a:pPr>
            <a:r>
              <a:rPr lang="nl-NL" dirty="0" smtClean="0"/>
              <a:t>De zin bestaat uit twee hoofdzinnen</a:t>
            </a:r>
          </a:p>
          <a:p>
            <a:pPr marL="0" indent="0">
              <a:buNone/>
            </a:pPr>
            <a:r>
              <a:rPr lang="nl-NL" dirty="0" smtClean="0"/>
              <a:t>(</a:t>
            </a:r>
            <a:r>
              <a:rPr lang="nl-NL" sz="2000" i="1" dirty="0" smtClean="0"/>
              <a:t>hoofdzin-hoofdzin)</a:t>
            </a:r>
          </a:p>
          <a:p>
            <a:pPr marL="0" indent="0">
              <a:buNone/>
            </a:pPr>
            <a:r>
              <a:rPr lang="nl-NL" sz="2400" i="1" dirty="0">
                <a:solidFill>
                  <a:srgbClr val="FF0000"/>
                </a:solidFill>
              </a:rPr>
              <a:t>Ik eet </a:t>
            </a:r>
            <a:r>
              <a:rPr lang="nl-NL" sz="2400" i="1" dirty="0"/>
              <a:t>graag </a:t>
            </a:r>
            <a:r>
              <a:rPr lang="nl-NL" sz="2400" i="1" dirty="0" smtClean="0"/>
              <a:t>patat</a:t>
            </a:r>
            <a:r>
              <a:rPr lang="nl-NL" sz="2400" i="1" dirty="0"/>
              <a:t> </a:t>
            </a:r>
            <a:r>
              <a:rPr lang="nl-NL" sz="2400" i="1" dirty="0" smtClean="0"/>
              <a:t>en </a:t>
            </a:r>
            <a:r>
              <a:rPr lang="nl-NL" sz="2400" i="1" dirty="0">
                <a:solidFill>
                  <a:srgbClr val="0070C0"/>
                </a:solidFill>
              </a:rPr>
              <a:t>ik</a:t>
            </a:r>
            <a:r>
              <a:rPr lang="nl-NL" sz="2400" i="1" dirty="0"/>
              <a:t> </a:t>
            </a:r>
            <a:r>
              <a:rPr lang="nl-NL" sz="2400" i="1" dirty="0" smtClean="0">
                <a:solidFill>
                  <a:srgbClr val="0070C0"/>
                </a:solidFill>
              </a:rPr>
              <a:t>eet </a:t>
            </a:r>
            <a:r>
              <a:rPr lang="nl-NL" sz="2400" i="1" smtClean="0"/>
              <a:t>ook graag</a:t>
            </a:r>
            <a:r>
              <a:rPr lang="nl-NL" sz="2400" i="1" smtClean="0">
                <a:solidFill>
                  <a:srgbClr val="0070C0"/>
                </a:solidFill>
              </a:rPr>
              <a:t> </a:t>
            </a:r>
            <a:r>
              <a:rPr lang="nl-NL" sz="2400" i="1" dirty="0"/>
              <a:t>pannenkoeken</a:t>
            </a:r>
            <a:r>
              <a:rPr lang="nl-NL" sz="2400" i="1" dirty="0" smtClean="0"/>
              <a:t>.</a:t>
            </a:r>
          </a:p>
          <a:p>
            <a:pPr marL="0" indent="0">
              <a:buNone/>
            </a:pPr>
            <a:endParaRPr lang="nl-NL" i="1" dirty="0" smtClean="0"/>
          </a:p>
          <a:p>
            <a:pPr marL="0" indent="0">
              <a:buNone/>
            </a:pPr>
            <a:r>
              <a:rPr lang="nl-NL" b="1" dirty="0" smtClean="0"/>
              <a:t>Mogelijkheid 2</a:t>
            </a:r>
          </a:p>
          <a:p>
            <a:pPr marL="0" indent="0">
              <a:buNone/>
            </a:pPr>
            <a:r>
              <a:rPr lang="nl-NL" dirty="0" smtClean="0"/>
              <a:t>De zin bestaat uit een hoofdzin en een bijzin </a:t>
            </a:r>
          </a:p>
          <a:p>
            <a:pPr marL="0" indent="0">
              <a:buNone/>
            </a:pPr>
            <a:r>
              <a:rPr lang="nl-NL" sz="2000" dirty="0" smtClean="0"/>
              <a:t>(hoofdzin-bijzin, óf, bijzin-hoofdzin)</a:t>
            </a:r>
            <a:r>
              <a:rPr lang="nl-NL" dirty="0" smtClean="0"/>
              <a:t>:</a:t>
            </a:r>
          </a:p>
          <a:p>
            <a:pPr marL="0" indent="0">
              <a:buNone/>
            </a:pPr>
            <a:r>
              <a:rPr lang="nl-NL" sz="2400" i="1" dirty="0">
                <a:solidFill>
                  <a:srgbClr val="FF0000"/>
                </a:solidFill>
              </a:rPr>
              <a:t>Ik eet </a:t>
            </a:r>
            <a:r>
              <a:rPr lang="nl-NL" sz="2400" i="1" dirty="0"/>
              <a:t>graag patat, hoewel </a:t>
            </a:r>
            <a:r>
              <a:rPr lang="nl-NL" sz="2400" i="1" dirty="0">
                <a:solidFill>
                  <a:srgbClr val="0070C0"/>
                </a:solidFill>
              </a:rPr>
              <a:t>pannenkoeken</a:t>
            </a:r>
            <a:r>
              <a:rPr lang="nl-NL" sz="2400" i="1" dirty="0"/>
              <a:t> ook wel lekker </a:t>
            </a:r>
            <a:r>
              <a:rPr lang="nl-NL" sz="2400" i="1" dirty="0">
                <a:solidFill>
                  <a:srgbClr val="0070C0"/>
                </a:solidFill>
              </a:rPr>
              <a:t>zijn.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7203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een hoofd- of bijzin?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Hoofdzin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De pv en ow staan onlosmakelijk naast elkaar</a:t>
            </a:r>
          </a:p>
          <a:p>
            <a:r>
              <a:rPr lang="nl-NL" dirty="0" smtClean="0"/>
              <a:t>De persoonsvorm staat voorin de zin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Bijzin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Een bijzin is een onderdeel (zinsdeel) van een hoofdzin</a:t>
            </a:r>
          </a:p>
          <a:p>
            <a:r>
              <a:rPr lang="nl-NL" dirty="0" smtClean="0"/>
              <a:t>Meestal staan het ow en de pv niet naast elkaar</a:t>
            </a:r>
          </a:p>
          <a:p>
            <a:r>
              <a:rPr lang="nl-NL" dirty="0" smtClean="0"/>
              <a:t>De persoonsvorm staat vaak achteraan in de </a:t>
            </a:r>
            <a:r>
              <a:rPr lang="nl-NL" dirty="0" smtClean="0"/>
              <a:t>zin</a:t>
            </a:r>
          </a:p>
          <a:p>
            <a:r>
              <a:rPr lang="nl-NL" dirty="0" smtClean="0"/>
              <a:t>Kun je vervangen door een of enkele woorden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914683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oefenen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 leerlingen vinden deze les wel makkelijk, omdat zij zo slim zijn.</a:t>
            </a:r>
          </a:p>
          <a:p>
            <a:r>
              <a:rPr lang="nl-NL" dirty="0">
                <a:solidFill>
                  <a:srgbClr val="FF0000"/>
                </a:solidFill>
              </a:rPr>
              <a:t>De leerlingen </a:t>
            </a:r>
            <a:r>
              <a:rPr lang="nl-NL" dirty="0" smtClean="0">
                <a:solidFill>
                  <a:srgbClr val="FF0000"/>
                </a:solidFill>
              </a:rPr>
              <a:t>vinden (</a:t>
            </a:r>
            <a:r>
              <a:rPr lang="nl-NL" dirty="0" err="1" smtClean="0">
                <a:solidFill>
                  <a:srgbClr val="FF0000"/>
                </a:solidFill>
              </a:rPr>
              <a:t>hz</a:t>
            </a:r>
            <a:r>
              <a:rPr lang="nl-NL" dirty="0" smtClean="0">
                <a:solidFill>
                  <a:srgbClr val="FF0000"/>
                </a:solidFill>
              </a:rPr>
              <a:t>) </a:t>
            </a:r>
            <a:r>
              <a:rPr lang="nl-NL" dirty="0"/>
              <a:t>deze les wel </a:t>
            </a:r>
            <a:r>
              <a:rPr lang="nl-NL" dirty="0" smtClean="0"/>
              <a:t>makkelijk, </a:t>
            </a:r>
            <a:r>
              <a:rPr lang="nl-NL" dirty="0"/>
              <a:t>omdat </a:t>
            </a:r>
            <a:r>
              <a:rPr lang="nl-NL" dirty="0">
                <a:solidFill>
                  <a:srgbClr val="FF0000"/>
                </a:solidFill>
              </a:rPr>
              <a:t>zij</a:t>
            </a:r>
            <a:r>
              <a:rPr lang="nl-NL" dirty="0"/>
              <a:t> zo slim </a:t>
            </a:r>
            <a:r>
              <a:rPr lang="nl-NL" dirty="0">
                <a:solidFill>
                  <a:srgbClr val="FF0000"/>
                </a:solidFill>
              </a:rPr>
              <a:t>zijn</a:t>
            </a:r>
            <a:r>
              <a:rPr lang="nl-NL" dirty="0" smtClean="0">
                <a:solidFill>
                  <a:srgbClr val="FF0000"/>
                </a:solidFill>
              </a:rPr>
              <a:t>.(</a:t>
            </a:r>
            <a:r>
              <a:rPr lang="nl-NL" dirty="0" err="1" smtClean="0">
                <a:solidFill>
                  <a:srgbClr val="FF0000"/>
                </a:solidFill>
              </a:rPr>
              <a:t>bz</a:t>
            </a:r>
            <a:r>
              <a:rPr lang="nl-NL" dirty="0" smtClean="0">
                <a:solidFill>
                  <a:srgbClr val="FF0000"/>
                </a:solidFill>
              </a:rPr>
              <a:t>)</a:t>
            </a:r>
            <a:endParaRPr lang="nl-NL" dirty="0" smtClean="0"/>
          </a:p>
          <a:p>
            <a:r>
              <a:rPr lang="nl-NL" dirty="0" smtClean="0"/>
              <a:t>Hij leek behoorlijk zeker van zijn zaak, toch had hij het antwoord fout.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Hij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FF0000"/>
                </a:solidFill>
              </a:rPr>
              <a:t>leek (</a:t>
            </a:r>
            <a:r>
              <a:rPr lang="nl-NL" dirty="0" err="1" smtClean="0">
                <a:solidFill>
                  <a:srgbClr val="FF0000"/>
                </a:solidFill>
              </a:rPr>
              <a:t>hz</a:t>
            </a:r>
            <a:r>
              <a:rPr lang="nl-NL" dirty="0" smtClean="0">
                <a:solidFill>
                  <a:srgbClr val="FF0000"/>
                </a:solidFill>
              </a:rPr>
              <a:t>)</a:t>
            </a:r>
            <a:r>
              <a:rPr lang="nl-NL" dirty="0" smtClean="0"/>
              <a:t>behoorlijk zeker van zijn zaak, toch </a:t>
            </a:r>
            <a:r>
              <a:rPr lang="nl-NL" dirty="0" smtClean="0">
                <a:solidFill>
                  <a:srgbClr val="FF0000"/>
                </a:solidFill>
              </a:rPr>
              <a:t>had hij (</a:t>
            </a:r>
            <a:r>
              <a:rPr lang="nl-NL" dirty="0" err="1" smtClean="0">
                <a:solidFill>
                  <a:srgbClr val="FF0000"/>
                </a:solidFill>
              </a:rPr>
              <a:t>hz</a:t>
            </a:r>
            <a:r>
              <a:rPr lang="nl-NL" dirty="0" smtClean="0">
                <a:solidFill>
                  <a:srgbClr val="FF0000"/>
                </a:solidFill>
              </a:rPr>
              <a:t>)</a:t>
            </a:r>
            <a:r>
              <a:rPr lang="nl-NL" dirty="0" smtClean="0"/>
              <a:t> het antwoord fout.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2739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Belangrijke begrippen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Persoonsvorm</a:t>
            </a:r>
          </a:p>
          <a:p>
            <a:r>
              <a:rPr lang="nl-NL" dirty="0" smtClean="0"/>
              <a:t>Onderwerp</a:t>
            </a:r>
          </a:p>
          <a:p>
            <a:r>
              <a:rPr lang="nl-NL" dirty="0" smtClean="0"/>
              <a:t>Samengestelde zin</a:t>
            </a:r>
          </a:p>
          <a:p>
            <a:r>
              <a:rPr lang="nl-NL" dirty="0" smtClean="0"/>
              <a:t>Hoofdzin </a:t>
            </a:r>
          </a:p>
          <a:p>
            <a:r>
              <a:rPr lang="nl-NL"/>
              <a:t>B</a:t>
            </a:r>
            <a:r>
              <a:rPr lang="nl-NL" smtClean="0"/>
              <a:t>ijzin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0501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145</TotalTime>
  <Words>416</Words>
  <Application>Microsoft Macintosh PowerPoint</Application>
  <PresentationFormat>Diavoorstelling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Civiel</vt:lpstr>
      <vt:lpstr>Hoofdzin en bijzin</vt:lpstr>
      <vt:lpstr>Wat gaan we deze les leren?</vt:lpstr>
      <vt:lpstr>Vergelijk beide rijen: wat valt op?  (tip: let op de persoonsvorm)</vt:lpstr>
      <vt:lpstr>Juist! Meer dan één persoonsvorm!</vt:lpstr>
      <vt:lpstr>Hoe bepaal ik of het een enkelvoudige of samengestelde zin is?</vt:lpstr>
      <vt:lpstr>Een zin heeft twee persoonsvormen, en nu?</vt:lpstr>
      <vt:lpstr>Wat is een hoofd- of bijzin?</vt:lpstr>
      <vt:lpstr>Even oefenen</vt:lpstr>
      <vt:lpstr>Belangrijke begrippen</vt:lpstr>
    </vt:vector>
  </TitlesOfParts>
  <Company>De Onderwijsspecialisten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Enkelvoudige en samengestelde zinnen</dc:title>
  <dc:creator>Vrancken, Remco</dc:creator>
  <cp:lastModifiedBy>VNRE Vrancken</cp:lastModifiedBy>
  <cp:revision>18</cp:revision>
  <dcterms:created xsi:type="dcterms:W3CDTF">2014-04-19T10:34:32Z</dcterms:created>
  <dcterms:modified xsi:type="dcterms:W3CDTF">2016-01-31T17:33:58Z</dcterms:modified>
</cp:coreProperties>
</file>