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1" r:id="rId3"/>
    <p:sldId id="280" r:id="rId4"/>
    <p:sldId id="277" r:id="rId5"/>
    <p:sldId id="257" r:id="rId6"/>
    <p:sldId id="267" r:id="rId7"/>
    <p:sldId id="278" r:id="rId8"/>
    <p:sldId id="274" r:id="rId9"/>
    <p:sldId id="279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1"/>
            <p14:sldId id="280"/>
            <p14:sldId id="277"/>
            <p14:sldId id="257"/>
            <p14:sldId id="267"/>
            <p14:sldId id="278"/>
            <p14:sldId id="274"/>
            <p14:sldId id="279"/>
            <p14:sldId id="27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december 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december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december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december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december 4,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december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december 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december 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december 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december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december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december 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Lezen 3.4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Functies van tekstgedeelten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Paragraaf lezen 3.4  </a:t>
            </a:r>
            <a:r>
              <a:rPr lang="nl-NL" dirty="0" err="1" smtClean="0"/>
              <a:t>blz</a:t>
            </a:r>
            <a:r>
              <a:rPr lang="nl-NL" dirty="0" smtClean="0"/>
              <a:t> 104 t/m 107 </a:t>
            </a:r>
            <a:r>
              <a:rPr lang="nl-NL" dirty="0" err="1" smtClean="0"/>
              <a:t>Opdr</a:t>
            </a:r>
            <a:r>
              <a:rPr lang="nl-NL" dirty="0" smtClean="0"/>
              <a:t> </a:t>
            </a:r>
            <a:r>
              <a:rPr lang="nl-NL" smtClean="0"/>
              <a:t>2 t/m </a:t>
            </a:r>
            <a:r>
              <a:rPr lang="nl-NL" dirty="0" smtClean="0"/>
              <a:t>6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064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Klaar met de toets?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Kijk de paragraaf lezen 3.4 na (zie antwoorden in je e-mail)</a:t>
            </a:r>
          </a:p>
          <a:p>
            <a:endParaRPr lang="nl-NL" sz="3600" dirty="0"/>
          </a:p>
          <a:p>
            <a:r>
              <a:rPr lang="nl-NL" sz="3600" dirty="0" smtClean="0"/>
              <a:t>Meld jezelf aan op Google Classroom (zie e-mail)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414070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functiewoorden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Lees de tekst ‘ De klok een uur terug’ 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Pak blz. 106 erbij, daar vind je een overzicht van de functies die alinea’ s kunnen hebben.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Benoem de functies van de alinea’ s in deze tekst! Schrijf dit achter elke alinea op de tekst zelf.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Maak nu de overige opdrachten bij deze tekst op Google Classroom!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029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 gaan we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de functies van verschillende tekstdelen zijn.</a:t>
            </a:r>
          </a:p>
          <a:p>
            <a:endParaRPr lang="nl-NL" dirty="0" smtClean="0"/>
          </a:p>
          <a:p>
            <a:r>
              <a:rPr lang="nl-NL" dirty="0" smtClean="0"/>
              <a:t>Wat signaalwoorden met functies van tekstdelen te maken hebben.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195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>
          <a:xfrm>
            <a:off x="457200" y="1205626"/>
            <a:ext cx="8458200" cy="5449427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sz="2400" dirty="0" smtClean="0"/>
              <a:t>Startopdracht paragraaf 3.4 lezen met opdracht signaalwoorden (10m)</a:t>
            </a:r>
          </a:p>
          <a:p>
            <a:endParaRPr lang="nl-NL" sz="2400" dirty="0"/>
          </a:p>
          <a:p>
            <a:r>
              <a:rPr lang="nl-NL" sz="2400" dirty="0" smtClean="0"/>
              <a:t>Theorie ‘functies van  tekstgedeelten’ (10m)</a:t>
            </a:r>
            <a:endParaRPr lang="nl-NL" sz="2400" dirty="0"/>
          </a:p>
          <a:p>
            <a:endParaRPr lang="nl-NL" dirty="0" smtClean="0"/>
          </a:p>
          <a:p>
            <a:r>
              <a:rPr lang="nl-NL" sz="2400" dirty="0" smtClean="0"/>
              <a:t>Lezen 3.4 maken </a:t>
            </a:r>
            <a:r>
              <a:rPr lang="nl-NL" sz="2400" dirty="0" err="1" smtClean="0"/>
              <a:t>opdr</a:t>
            </a:r>
            <a:r>
              <a:rPr lang="nl-NL" sz="2400" dirty="0" smtClean="0"/>
              <a:t> 1 t/m 6 (30m)</a:t>
            </a:r>
          </a:p>
          <a:p>
            <a:endParaRPr lang="nl-NL" sz="2400" dirty="0"/>
          </a:p>
          <a:p>
            <a:endParaRPr lang="nl-NL" sz="2400" dirty="0" smtClean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25154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De </a:t>
            </a:r>
            <a:r>
              <a:rPr lang="nl-NL" dirty="0" err="1" smtClean="0"/>
              <a:t>rembrandtschilderijen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Lees de tekst (zie mail) door en </a:t>
            </a:r>
            <a:r>
              <a:rPr lang="nl-NL" dirty="0" smtClean="0">
                <a:solidFill>
                  <a:srgbClr val="FF0000"/>
                </a:solidFill>
              </a:rPr>
              <a:t>markeer de signaalwoorden; </a:t>
            </a:r>
            <a:r>
              <a:rPr lang="nl-NL" dirty="0" smtClean="0"/>
              <a:t>gebruik blz. 104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Benoem </a:t>
            </a:r>
            <a:r>
              <a:rPr lang="nl-NL" dirty="0" smtClean="0"/>
              <a:t>de gemarkeerde </a:t>
            </a:r>
            <a:r>
              <a:rPr lang="nl-NL" dirty="0" smtClean="0">
                <a:solidFill>
                  <a:srgbClr val="FF0000"/>
                </a:solidFill>
              </a:rPr>
              <a:t>signaalwoorden</a:t>
            </a:r>
            <a:r>
              <a:rPr lang="nl-NL" dirty="0" smtClean="0"/>
              <a:t> en </a:t>
            </a:r>
            <a:r>
              <a:rPr lang="nl-NL" dirty="0" smtClean="0">
                <a:solidFill>
                  <a:srgbClr val="FF0000"/>
                </a:solidFill>
              </a:rPr>
              <a:t>leg ze uit.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Wissel</a:t>
            </a:r>
            <a:r>
              <a:rPr lang="nl-NL" dirty="0" smtClean="0"/>
              <a:t> jouw </a:t>
            </a:r>
            <a:r>
              <a:rPr lang="nl-NL" dirty="0" smtClean="0">
                <a:solidFill>
                  <a:srgbClr val="FF0000"/>
                </a:solidFill>
              </a:rPr>
              <a:t>antwoorden</a:t>
            </a:r>
            <a:r>
              <a:rPr lang="nl-NL" dirty="0" smtClean="0"/>
              <a:t> uit met degene die </a:t>
            </a:r>
            <a:r>
              <a:rPr lang="nl-NL" dirty="0" smtClean="0">
                <a:solidFill>
                  <a:srgbClr val="FF0000"/>
                </a:solidFill>
              </a:rPr>
              <a:t>naast je </a:t>
            </a:r>
            <a:r>
              <a:rPr lang="nl-NL" dirty="0" smtClean="0"/>
              <a:t>zit en kijk of er verschil in de antwoorden zit.</a:t>
            </a:r>
          </a:p>
        </p:txBody>
      </p:sp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 word document </a:t>
            </a:r>
            <a:r>
              <a:rPr lang="nl-NL" dirty="0" err="1" smtClean="0"/>
              <a:t>digibord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1238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140677" y="1524317"/>
            <a:ext cx="8475785" cy="5129145"/>
          </a:xfrm>
        </p:spPr>
        <p:txBody>
          <a:bodyPr>
            <a:normAutofit/>
          </a:bodyPr>
          <a:lstStyle/>
          <a:p>
            <a:r>
              <a:rPr lang="nl-NL" sz="1800" dirty="0" smtClean="0">
                <a:solidFill>
                  <a:srgbClr val="FF0000"/>
                </a:solidFill>
              </a:rPr>
              <a:t>Alinea`s</a:t>
            </a:r>
            <a:r>
              <a:rPr lang="nl-NL" sz="1800" dirty="0" smtClean="0"/>
              <a:t> in een tekst hebben hun </a:t>
            </a:r>
            <a:r>
              <a:rPr lang="nl-NL" sz="1800" dirty="0" smtClean="0">
                <a:solidFill>
                  <a:srgbClr val="FF0000"/>
                </a:solidFill>
              </a:rPr>
              <a:t>eigen functie/rol </a:t>
            </a:r>
            <a:r>
              <a:rPr lang="nl-NL" sz="1800" dirty="0" smtClean="0"/>
              <a:t>binnen de </a:t>
            </a:r>
            <a:r>
              <a:rPr lang="nl-NL" sz="1800" dirty="0" smtClean="0">
                <a:solidFill>
                  <a:srgbClr val="FF0000"/>
                </a:solidFill>
              </a:rPr>
              <a:t>hele tekst</a:t>
            </a:r>
            <a:endParaRPr lang="nl-NL" sz="1800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Functies tekstgedeelten</a:t>
            </a:r>
            <a:endParaRPr lang="nl-NL" dirty="0"/>
          </a:p>
        </p:txBody>
      </p:sp>
      <p:sp>
        <p:nvSpPr>
          <p:cNvPr id="4" name="PIJL-OMLAAG 3"/>
          <p:cNvSpPr/>
          <p:nvPr/>
        </p:nvSpPr>
        <p:spPr>
          <a:xfrm>
            <a:off x="1107831" y="1916723"/>
            <a:ext cx="527538" cy="1459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OMLAAG 7"/>
          <p:cNvSpPr/>
          <p:nvPr/>
        </p:nvSpPr>
        <p:spPr>
          <a:xfrm>
            <a:off x="3862754" y="1978269"/>
            <a:ext cx="527538" cy="1459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334108" y="3587262"/>
            <a:ext cx="2198077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Inleiding (meestal): </a:t>
            </a:r>
            <a:r>
              <a:rPr lang="nl-NL" dirty="0" smtClean="0"/>
              <a:t>aanleiding, mening benoemen, vraagstelling, probleemstelling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027484" y="3598986"/>
            <a:ext cx="219807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Slot (meestal):</a:t>
            </a:r>
          </a:p>
          <a:p>
            <a:r>
              <a:rPr lang="nl-NL" dirty="0" smtClean="0"/>
              <a:t>Conclusie, beantwoording, oplossing,  advies</a:t>
            </a:r>
            <a:endParaRPr lang="nl-NL" dirty="0"/>
          </a:p>
        </p:txBody>
      </p:sp>
      <p:sp>
        <p:nvSpPr>
          <p:cNvPr id="11" name="PIJL-OMLAAG 10"/>
          <p:cNvSpPr/>
          <p:nvPr/>
        </p:nvSpPr>
        <p:spPr>
          <a:xfrm>
            <a:off x="6248400" y="1984285"/>
            <a:ext cx="527538" cy="1459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5501979" y="3620583"/>
            <a:ext cx="2198077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Overige alinea`s</a:t>
            </a:r>
          </a:p>
          <a:p>
            <a:r>
              <a:rPr lang="nl-NL" dirty="0" smtClean="0"/>
              <a:t>Argument, constatering, definitie, oplossing, stelling, tegenstelling, toelichting, verklaring, weerlegging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707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  <p:bldP spid="9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133347" cy="1371600"/>
          </a:xfrm>
        </p:spPr>
        <p:txBody>
          <a:bodyPr/>
          <a:lstStyle/>
          <a:p>
            <a:r>
              <a:rPr lang="nl-NL" dirty="0" smtClean="0"/>
              <a:t>Signaalwoorden/functies alinea`s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Signaalwoorden</a:t>
            </a:r>
            <a:r>
              <a:rPr lang="nl-NL" dirty="0" smtClean="0"/>
              <a:t> geven een </a:t>
            </a:r>
            <a:r>
              <a:rPr lang="nl-NL" dirty="0" smtClean="0">
                <a:solidFill>
                  <a:srgbClr val="FF0000"/>
                </a:solidFill>
              </a:rPr>
              <a:t>tekstverband </a:t>
            </a:r>
            <a:r>
              <a:rPr lang="nl-NL" dirty="0" smtClean="0"/>
              <a:t>aan, maar </a:t>
            </a:r>
            <a:r>
              <a:rPr lang="nl-NL" dirty="0" smtClean="0">
                <a:solidFill>
                  <a:srgbClr val="FF0000"/>
                </a:solidFill>
              </a:rPr>
              <a:t>helpen </a:t>
            </a:r>
            <a:r>
              <a:rPr lang="nl-NL" dirty="0" smtClean="0"/>
              <a:t>ook om de </a:t>
            </a:r>
            <a:r>
              <a:rPr lang="nl-NL" dirty="0" smtClean="0">
                <a:solidFill>
                  <a:srgbClr val="FF0000"/>
                </a:solidFill>
              </a:rPr>
              <a:t>functie</a:t>
            </a:r>
            <a:r>
              <a:rPr lang="nl-NL" dirty="0" smtClean="0"/>
              <a:t> van een </a:t>
            </a:r>
            <a:r>
              <a:rPr lang="nl-NL" dirty="0" smtClean="0">
                <a:solidFill>
                  <a:srgbClr val="FF0000"/>
                </a:solidFill>
              </a:rPr>
              <a:t>alinea</a:t>
            </a:r>
            <a:r>
              <a:rPr lang="nl-NL" dirty="0" smtClean="0"/>
              <a:t> te </a:t>
            </a:r>
            <a:r>
              <a:rPr lang="nl-NL" dirty="0" smtClean="0">
                <a:solidFill>
                  <a:srgbClr val="FF0000"/>
                </a:solidFill>
              </a:rPr>
              <a:t>vinden.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Bijvoorbeeld:</a:t>
            </a: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882791"/>
              </p:ext>
            </p:extLst>
          </p:nvPr>
        </p:nvGraphicFramePr>
        <p:xfrm>
          <a:off x="1235242" y="3736473"/>
          <a:ext cx="6096000" cy="167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signaalwoord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tekstfunctie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Maar, echter, toch, enerzijds…anderzijds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tegenstelling</a:t>
                      </a:r>
                      <a:endParaRPr lang="nl-NL" dirty="0"/>
                    </a:p>
                  </a:txBody>
                  <a:tcPr/>
                </a:tc>
              </a:tr>
              <a:tr h="660133">
                <a:tc>
                  <a:txBody>
                    <a:bodyPr/>
                    <a:lstStyle/>
                    <a:p>
                      <a:r>
                        <a:rPr lang="nl-NL" dirty="0" smtClean="0"/>
                        <a:t>Dus, concluderend, de slotsom is…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beantwoording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256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774</TotalTime>
  <Words>346</Words>
  <Application>Microsoft Macintosh PowerPoint</Application>
  <PresentationFormat>Diavoorstelling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Essentieel</vt:lpstr>
      <vt:lpstr>Lezen 3.4</vt:lpstr>
      <vt:lpstr>Klaar met de toets?</vt:lpstr>
      <vt:lpstr>Opdracht functiewoorden</vt:lpstr>
      <vt:lpstr>Deze les gaan we leren</vt:lpstr>
      <vt:lpstr>Wat gaan we doen deze les? </vt:lpstr>
      <vt:lpstr>De rembrandtschilderijen</vt:lpstr>
      <vt:lpstr>De antwoorden</vt:lpstr>
      <vt:lpstr>Functies tekstgedeelten</vt:lpstr>
      <vt:lpstr>Signaalwoorden/functies alinea`s</vt:lpstr>
      <vt:lpstr>Huiswerk 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VNRE Vrancken</cp:lastModifiedBy>
  <cp:revision>53</cp:revision>
  <dcterms:created xsi:type="dcterms:W3CDTF">2015-08-26T11:58:10Z</dcterms:created>
  <dcterms:modified xsi:type="dcterms:W3CDTF">2015-12-04T12:09:04Z</dcterms:modified>
</cp:coreProperties>
</file>