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2" autoAdjust="0"/>
    <p:restoredTop sz="86425" autoAdjust="0"/>
  </p:normalViewPr>
  <p:slideViewPr>
    <p:cSldViewPr snapToGrid="0" snapToObjects="1">
      <p:cViewPr>
        <p:scale>
          <a:sx n="78" d="100"/>
          <a:sy n="78" d="100"/>
        </p:scale>
        <p:origin x="-153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bov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Klik op het pictogram als u een afbeelding wilt toevoegen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1C4ED-8267-484A-8128-61642BF319DC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951BD-6527-A74F-9D7F-56B94A08A5B9}" type="datetimeFigureOut">
              <a:rPr lang="nl-NL" smtClean="0"/>
              <a:t>7-6-2016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Verkeerde verwijswoorden/dubbel op/foutieve samentrekkingen/foutief beknopte bijzinnen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l-NL" dirty="0"/>
              <a:t>De volgende zinnen bevatten zinsbouwfouten.</a:t>
            </a:r>
            <a:endParaRPr lang="en-GB" dirty="0"/>
          </a:p>
          <a:p>
            <a:r>
              <a:rPr lang="nl-NL" b="1" dirty="0"/>
              <a:t>A</a:t>
            </a:r>
            <a:r>
              <a:rPr lang="nl-NL" dirty="0"/>
              <a:t> Noteer van elke zin om welke fout het gaat; noteer alleen het nummer van de zin en de letter van de fout. Kies uit:</a:t>
            </a:r>
            <a:endParaRPr lang="en-GB" dirty="0"/>
          </a:p>
          <a:p>
            <a:r>
              <a:rPr lang="nl-NL" dirty="0"/>
              <a:t>A incongruentie</a:t>
            </a:r>
            <a:endParaRPr lang="en-GB" dirty="0"/>
          </a:p>
          <a:p>
            <a:r>
              <a:rPr lang="nl-NL" dirty="0"/>
              <a:t>B dat/</a:t>
            </a:r>
            <a:r>
              <a:rPr lang="nl-NL" dirty="0" err="1"/>
              <a:t>als-constructie</a:t>
            </a:r>
            <a:endParaRPr lang="en-GB" dirty="0"/>
          </a:p>
          <a:p>
            <a:r>
              <a:rPr lang="nl-NL" dirty="0"/>
              <a:t>C foutieve samentrekking</a:t>
            </a:r>
            <a:endParaRPr lang="en-GB" dirty="0"/>
          </a:p>
          <a:p>
            <a:r>
              <a:rPr lang="nl-NL" dirty="0"/>
              <a:t>D foutieve beknopte bijzin</a:t>
            </a:r>
            <a:endParaRPr lang="en-GB" dirty="0"/>
          </a:p>
          <a:p>
            <a:r>
              <a:rPr lang="nl-NL" dirty="0"/>
              <a:t>E losstaand </a:t>
            </a:r>
            <a:r>
              <a:rPr lang="nl-NL" dirty="0" err="1"/>
              <a:t>zinsgedeelte</a:t>
            </a:r>
            <a:r>
              <a:rPr lang="nl-NL" dirty="0"/>
              <a:t>.</a:t>
            </a:r>
            <a:endParaRPr lang="en-GB" dirty="0"/>
          </a:p>
          <a:p>
            <a:r>
              <a:rPr lang="nl-NL" dirty="0"/>
              <a:t>Let op: niet alle zinnen zijn fout. Noteer bij correcte zinnen ‘Correct’.</a:t>
            </a:r>
            <a:endParaRPr lang="en-GB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vertrouwensdocent heb ik alle details over het misbruik verteld, maar heb ik niet kunnen overtuigen van de ernst van de situatie.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Menig </a:t>
            </a:r>
            <a:r>
              <a:rPr lang="nl-NL" dirty="0"/>
              <a:t>Nederlander vindt het een goed idee dat wanneer jongeren met alcoholvergiftiging in het ziekenhuis belanden, de ouders daarvoor verantwoordelijk gesteld worden.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Wist </a:t>
            </a:r>
            <a:r>
              <a:rPr lang="nl-NL" dirty="0"/>
              <a:t>je dat de Jonge Socialisten, de jongerenbeweging van de PvdA, met regelmaat moppert over de slappe politieke standpunten die de partijbonzen innemen?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Na </a:t>
            </a:r>
            <a:r>
              <a:rPr lang="nl-NL" dirty="0"/>
              <a:t>nog eens een avond stevig onderhandeld te hebben lijkt de kloof tussen de politieagenten en de minister nu eindelijk overbrugbaar.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‘</a:t>
            </a:r>
            <a:r>
              <a:rPr lang="nl-NL" dirty="0"/>
              <a:t>De maand mei is altijd prachtig in Italië en breng ik dan ook graag in Toscane door,’ zei mijn zus voor ze naar Florence vertrok.</a:t>
            </a:r>
            <a:endParaRPr lang="en-GB" dirty="0" smtClean="0"/>
          </a:p>
          <a:p>
            <a:pPr marL="514350" indent="-514350"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nl-NL" b="1" dirty="0" smtClean="0"/>
              <a:t>Opgave 1</a:t>
            </a:r>
          </a:p>
          <a:p>
            <a:r>
              <a:rPr lang="nl-NL" dirty="0" smtClean="0"/>
              <a:t>1.  de moed in de schoenen lieten zakken (contaminatie van ‘de moed lieten zakken’ en ‘de moed zonk hen in de schoenen’)</a:t>
            </a:r>
            <a:endParaRPr lang="en-GB" dirty="0" smtClean="0"/>
          </a:p>
          <a:p>
            <a:r>
              <a:rPr lang="nl-NL" dirty="0" smtClean="0"/>
              <a:t>2. achteraf een evaluatie (pleonasme, een evaluatie is altijd achteraf)</a:t>
            </a:r>
            <a:r>
              <a:rPr lang="en-US" dirty="0" smtClean="0"/>
              <a:t>3. </a:t>
            </a:r>
            <a:endParaRPr lang="en-GB" dirty="0" smtClean="0"/>
          </a:p>
          <a:p>
            <a:r>
              <a:rPr lang="nl-NL" b="1" dirty="0" smtClean="0"/>
              <a:t>3</a:t>
            </a:r>
            <a:r>
              <a:rPr lang="nl-NL" dirty="0" smtClean="0"/>
              <a:t> (a) Op ... </a:t>
            </a:r>
            <a:r>
              <a:rPr lang="nl-NL" u="sng" dirty="0" smtClean="0"/>
              <a:t>op</a:t>
            </a:r>
            <a:r>
              <a:rPr lang="nl-NL" dirty="0" smtClean="0"/>
              <a:t> te rekenen. (onjuiste herhaling van ‘op’)</a:t>
            </a:r>
            <a:endParaRPr lang="en-GB" dirty="0" smtClean="0"/>
          </a:p>
          <a:p>
            <a:r>
              <a:rPr lang="nl-NL" b="1" dirty="0" smtClean="0"/>
              <a:t>4</a:t>
            </a:r>
            <a:r>
              <a:rPr lang="nl-NL" dirty="0" smtClean="0"/>
              <a:t> (a) </a:t>
            </a:r>
            <a:r>
              <a:rPr lang="nl-NL" u="sng" dirty="0" smtClean="0"/>
              <a:t>laten</a:t>
            </a:r>
            <a:r>
              <a:rPr lang="nl-NL" dirty="0" smtClean="0"/>
              <a:t> om </a:t>
            </a:r>
            <a:r>
              <a:rPr lang="nl-NL" u="sng" dirty="0" smtClean="0"/>
              <a:t>geen</a:t>
            </a:r>
            <a:r>
              <a:rPr lang="nl-NL" dirty="0" smtClean="0"/>
              <a:t> hond of kat (dubbele ontkenning)</a:t>
            </a:r>
            <a:endParaRPr lang="en-GB" dirty="0" smtClean="0"/>
          </a:p>
          <a:p>
            <a:r>
              <a:rPr lang="nl-NL" b="1" dirty="0" smtClean="0"/>
              <a:t>Opgave 2</a:t>
            </a:r>
            <a:endParaRPr lang="en-GB" b="1" dirty="0" smtClean="0"/>
          </a:p>
          <a:p>
            <a:r>
              <a:rPr lang="nl-NL" dirty="0" smtClean="0"/>
              <a:t>1 ze</a:t>
            </a:r>
            <a:endParaRPr lang="en-GB" dirty="0" smtClean="0"/>
          </a:p>
          <a:p>
            <a:r>
              <a:rPr lang="nl-NL" b="1" dirty="0" smtClean="0"/>
              <a:t>2</a:t>
            </a:r>
            <a:r>
              <a:rPr lang="nl-NL" dirty="0" smtClean="0"/>
              <a:t> haar</a:t>
            </a:r>
            <a:endParaRPr lang="en-GB" dirty="0" smtClean="0"/>
          </a:p>
          <a:p>
            <a:r>
              <a:rPr lang="nl-NL" b="1" dirty="0" smtClean="0"/>
              <a:t>3. </a:t>
            </a:r>
            <a:r>
              <a:rPr lang="nl-NL" dirty="0" smtClean="0"/>
              <a:t>het, zijn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259840"/>
            <a:ext cx="7770813" cy="8271132"/>
          </a:xfrm>
        </p:spPr>
        <p:txBody>
          <a:bodyPr>
            <a:noAutofit/>
          </a:bodyPr>
          <a:lstStyle/>
          <a:p>
            <a:pPr rtl="0" eaLnBrk="1" latinLnBrk="0" hangingPunct="1"/>
            <a:r>
              <a:rPr lang="nl-NL" sz="12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Opdracht 3</a:t>
            </a:r>
            <a:endParaRPr lang="en-GB" sz="12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b="1" dirty="0" smtClean="0"/>
              <a:t>1</a:t>
            </a:r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hun</a:t>
            </a:r>
          </a:p>
          <a:p>
            <a:pPr rtl="0" eaLnBrk="1" latinLnBrk="0" hangingPunct="1"/>
            <a:r>
              <a:rPr lang="en-US" sz="12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 hen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 ze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 </a:t>
            </a:r>
            <a:r>
              <a:rPr lang="nl-NL" sz="12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Opdracht 4</a:t>
            </a:r>
            <a:endParaRPr lang="en-GB" sz="12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 die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 dat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b="1" dirty="0" smtClean="0"/>
              <a:t>3</a:t>
            </a:r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wat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Opdracht 5</a:t>
            </a:r>
            <a:endParaRPr lang="en-GB" sz="1200" b="1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1 over wie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 aan wie</a:t>
            </a:r>
          </a:p>
          <a:p>
            <a:pPr rtl="0" eaLnBrk="1" latinLnBrk="0" hangingPunct="1"/>
            <a:r>
              <a:rPr lang="nl-NL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3 waaraan</a:t>
            </a:r>
            <a:endParaRPr lang="en-GB" sz="1200" kern="120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  <a:p>
            <a:endParaRPr lang="en-GB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438836"/>
            <a:ext cx="7770813" cy="4428564"/>
          </a:xfrm>
        </p:spPr>
        <p:txBody>
          <a:bodyPr>
            <a:normAutofit fontScale="25000" lnSpcReduction="20000"/>
          </a:bodyPr>
          <a:lstStyle/>
          <a:p>
            <a:r>
              <a:rPr lang="nl-NL" sz="4400" dirty="0" smtClean="0"/>
              <a:t> </a:t>
            </a:r>
            <a:r>
              <a:rPr lang="nl-NL" sz="4400" b="1" dirty="0" smtClean="0"/>
              <a:t>Opdracht 6</a:t>
            </a:r>
            <a:endParaRPr lang="en-GB" sz="4400" dirty="0" smtClean="0"/>
          </a:p>
          <a:p>
            <a:r>
              <a:rPr lang="nl-NL" sz="4400" dirty="0" smtClean="0"/>
              <a:t>1 ‘hij’ moet zijn ‘het’</a:t>
            </a:r>
            <a:endParaRPr lang="en-GB" sz="4400" dirty="0" smtClean="0"/>
          </a:p>
          <a:p>
            <a:r>
              <a:rPr lang="nl-NL" sz="4400" dirty="0" smtClean="0"/>
              <a:t>2‘dat’ moet zijn ‘wat’</a:t>
            </a:r>
            <a:endParaRPr lang="en-GB" sz="4400" dirty="0" smtClean="0"/>
          </a:p>
          <a:p>
            <a:r>
              <a:rPr lang="nl-NL" sz="4400" dirty="0" smtClean="0"/>
              <a:t>3 ‘haar’ verwijst onduidelijk: naar Eline of naar Kirsten.</a:t>
            </a:r>
            <a:endParaRPr lang="en-GB" sz="4400" dirty="0" smtClean="0"/>
          </a:p>
          <a:p>
            <a:r>
              <a:rPr lang="nl-NL" sz="4400" dirty="0" smtClean="0"/>
              <a:t>4 ‘wat’ moet zijn ‘dat’</a:t>
            </a:r>
            <a:endParaRPr lang="en-GB" sz="4400" dirty="0" smtClean="0"/>
          </a:p>
          <a:p>
            <a:r>
              <a:rPr lang="en-GB" sz="4400" b="1" dirty="0" err="1" smtClean="0"/>
              <a:t>Opdracht</a:t>
            </a:r>
            <a:r>
              <a:rPr lang="en-GB" sz="4400" b="1" dirty="0" smtClean="0"/>
              <a:t> 7</a:t>
            </a:r>
          </a:p>
          <a:p>
            <a:r>
              <a:rPr lang="nl-NL" sz="4400" dirty="0" smtClean="0"/>
              <a:t>1 C (foutieve samentrekking):  de vertrouwensdocent </a:t>
            </a:r>
            <a:r>
              <a:rPr lang="nl-NL" sz="4400" dirty="0" err="1" smtClean="0"/>
              <a:t>Meew</a:t>
            </a:r>
            <a:r>
              <a:rPr lang="nl-NL" sz="4400" dirty="0" smtClean="0"/>
              <a:t> </a:t>
            </a:r>
            <a:r>
              <a:rPr lang="nl-NL" sz="4400" dirty="0" err="1" smtClean="0"/>
              <a:t>Vw</a:t>
            </a:r>
            <a:r>
              <a:rPr lang="nl-NL" sz="4400" dirty="0" smtClean="0"/>
              <a:t> &amp; Lijd </a:t>
            </a:r>
            <a:r>
              <a:rPr lang="nl-NL" sz="4400" dirty="0" err="1" smtClean="0"/>
              <a:t>Vw</a:t>
            </a:r>
            <a:endParaRPr lang="en-GB" sz="4400" dirty="0" smtClean="0"/>
          </a:p>
          <a:p>
            <a:r>
              <a:rPr lang="nl-NL" sz="4400" b="1" dirty="0" smtClean="0"/>
              <a:t>2</a:t>
            </a:r>
            <a:r>
              <a:rPr lang="nl-NL" sz="4400" dirty="0" smtClean="0"/>
              <a:t> B (dat/</a:t>
            </a:r>
            <a:r>
              <a:rPr lang="nl-NL" sz="4400" dirty="0" err="1" smtClean="0"/>
              <a:t>als-constructie</a:t>
            </a:r>
            <a:r>
              <a:rPr lang="nl-NL" sz="4400" dirty="0" smtClean="0"/>
              <a:t>)</a:t>
            </a:r>
            <a:endParaRPr lang="en-GB" sz="4400" dirty="0" smtClean="0"/>
          </a:p>
          <a:p>
            <a:r>
              <a:rPr lang="nl-NL" sz="4400" dirty="0" smtClean="0"/>
              <a:t>3 A (incongruentie): Jonge Socialisten = </a:t>
            </a:r>
            <a:r>
              <a:rPr lang="nl-NL" sz="4400" dirty="0" err="1" smtClean="0"/>
              <a:t>mv</a:t>
            </a:r>
            <a:endParaRPr lang="en-GB" sz="4400" dirty="0" smtClean="0"/>
          </a:p>
          <a:p>
            <a:r>
              <a:rPr lang="nl-NL" sz="4400" dirty="0" smtClean="0"/>
              <a:t>4 D (foutieve beknopte bijzin): de kloof heeft niet onderhandeld</a:t>
            </a:r>
            <a:endParaRPr lang="en-GB" sz="4400" dirty="0" smtClean="0"/>
          </a:p>
          <a:p>
            <a:r>
              <a:rPr lang="nl-NL" sz="4400" dirty="0" smtClean="0"/>
              <a:t> 5 C (foutieve samentrekking): de maand mei Onderwerp in eerste zin en niet in tweede (ik </a:t>
            </a:r>
            <a:r>
              <a:rPr lang="nl-NL" sz="4400" smtClean="0"/>
              <a:t>is onderwerp)</a:t>
            </a:r>
            <a:endParaRPr lang="en-GB" sz="440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de oefeningen in tweetallen;</a:t>
            </a:r>
          </a:p>
          <a:p>
            <a:r>
              <a:rPr lang="nl-NL" dirty="0" smtClean="0"/>
              <a:t>Noteer je antwoorden  op een blaadje;</a:t>
            </a:r>
          </a:p>
          <a:p>
            <a:r>
              <a:rPr lang="nl-NL" dirty="0" smtClean="0"/>
              <a:t>Kijk samen </a:t>
            </a:r>
            <a:r>
              <a:rPr lang="nl-NL" smtClean="0"/>
              <a:t>na wanneer het af is.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8713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b="1" dirty="0"/>
              <a:t>A</a:t>
            </a:r>
            <a:r>
              <a:rPr lang="nl-NL" dirty="0"/>
              <a:t> Neem de woorden over die een geval van dubbelop vormen.</a:t>
            </a:r>
            <a:r>
              <a:rPr lang="nl-NL" dirty="0" smtClean="0"/>
              <a:t> </a:t>
            </a:r>
          </a:p>
          <a:p>
            <a:endParaRPr lang="en-GB" dirty="0" smtClean="0"/>
          </a:p>
          <a:p>
            <a:r>
              <a:rPr lang="nl-NL" b="1" dirty="0"/>
              <a:t>B</a:t>
            </a:r>
            <a:r>
              <a:rPr lang="nl-NL" dirty="0"/>
              <a:t> Noteer achter de woorden het type dubbelop; kies uit:</a:t>
            </a:r>
            <a:endParaRPr lang="en-GB" dirty="0" smtClean="0"/>
          </a:p>
          <a:p>
            <a:r>
              <a:rPr lang="nl-NL" dirty="0" smtClean="0"/>
              <a:t>A </a:t>
            </a:r>
            <a:r>
              <a:rPr lang="nl-NL" dirty="0"/>
              <a:t>onjuiste herhaling</a:t>
            </a:r>
            <a:endParaRPr lang="en-GB" dirty="0" smtClean="0"/>
          </a:p>
          <a:p>
            <a:r>
              <a:rPr lang="nl-NL" dirty="0" smtClean="0"/>
              <a:t>B tautologie</a:t>
            </a:r>
            <a:endParaRPr lang="en-GB" dirty="0" smtClean="0"/>
          </a:p>
          <a:p>
            <a:r>
              <a:rPr lang="nl-NL" dirty="0" smtClean="0"/>
              <a:t>C pleonasme</a:t>
            </a:r>
            <a:endParaRPr lang="en-GB" dirty="0" smtClean="0"/>
          </a:p>
          <a:p>
            <a:r>
              <a:rPr lang="nl-NL" dirty="0" smtClean="0"/>
              <a:t>D </a:t>
            </a:r>
            <a:r>
              <a:rPr lang="nl-NL" dirty="0"/>
              <a:t>contaminatie</a:t>
            </a:r>
            <a:endParaRPr lang="en-GB" dirty="0" smtClean="0"/>
          </a:p>
          <a:p>
            <a:r>
              <a:rPr lang="nl-NL" dirty="0" smtClean="0"/>
              <a:t>E </a:t>
            </a:r>
            <a:r>
              <a:rPr lang="nl-NL" dirty="0"/>
              <a:t>dubbele ontkenning</a:t>
            </a:r>
            <a:endParaRPr lang="en-GB" dirty="0" smtClean="0"/>
          </a:p>
          <a:p>
            <a:pPr>
              <a:buNone/>
            </a:pPr>
            <a:r>
              <a:rPr lang="nl-NL" b="1" dirty="0" smtClean="0"/>
              <a:t> </a:t>
            </a:r>
            <a:endParaRPr lang="en-GB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Omdat de bondscoach zag dat zijn spelers na de 3-0 de moed in de schoenen lieten zakken, probeerde hij hen in de rust wat op te beuren.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 kunnen dit nieuwe middel proberen onder de voorwaarde dat achteraf een evaluatie zal plaatsvinden.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Op de steun van de linkse partijen durfde de vakbondsleider ondanks nadrukkelijke toezeggingen van de fractievoorzitters niet meer op te rekenen.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Soms zijn huisdieren natuurlijk lastig, maar moet je het daarom laten om geen hond of kat te nemen?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Vul het juiste persoonlijke voornaamwoord (</a:t>
            </a:r>
            <a:r>
              <a:rPr lang="nl-NL" i="1" dirty="0"/>
              <a:t>hij, zij, ze, het, hem </a:t>
            </a:r>
            <a:r>
              <a:rPr lang="nl-NL" dirty="0"/>
              <a:t>of</a:t>
            </a:r>
            <a:r>
              <a:rPr lang="nl-NL" i="1" dirty="0"/>
              <a:t> haar</a:t>
            </a:r>
            <a:r>
              <a:rPr lang="nl-NL" dirty="0"/>
              <a:t>) of bezittelijke voornaamwoord (</a:t>
            </a:r>
            <a:r>
              <a:rPr lang="nl-NL" i="1" dirty="0"/>
              <a:t>zijn</a:t>
            </a:r>
            <a:r>
              <a:rPr lang="nl-NL" dirty="0"/>
              <a:t> of </a:t>
            </a:r>
            <a:r>
              <a:rPr lang="nl-NL" i="1" dirty="0"/>
              <a:t>haar</a:t>
            </a:r>
            <a:r>
              <a:rPr lang="nl-NL" dirty="0"/>
              <a:t>) in</a:t>
            </a:r>
            <a:r>
              <a:rPr lang="nl-NL" dirty="0" smtClean="0"/>
              <a:t>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gemeente Zwolle zegt dat het besluit vaststaat en dat ... voorlopig geen kunstijsbaan zal laten aanleggen.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dictator eiste van de bevolking dat die de bouw van zijn paleizen zou betalen en legde ... daarom hoge belastingen </a:t>
            </a:r>
            <a:r>
              <a:rPr lang="nl-NL" dirty="0" err="1"/>
              <a:t>op.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Dit </a:t>
            </a:r>
            <a:r>
              <a:rPr lang="nl-NL" dirty="0"/>
              <a:t>hervormingscomité heeft bijzonder snel gewerkt, maar daardoor heeft ... een aantal van ... beslissingen wel enigszins overhaast genomen.</a:t>
            </a:r>
            <a:endParaRPr lang="en-GB" dirty="0" smtClean="0"/>
          </a:p>
          <a:p>
            <a:endParaRPr lang="en-GB" b="1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Kies het beste verwijswoord (</a:t>
            </a:r>
            <a:r>
              <a:rPr lang="nl-NL" i="1" dirty="0"/>
              <a:t>hen, hun, ze, zij</a:t>
            </a:r>
            <a:r>
              <a:rPr lang="nl-NL" dirty="0"/>
              <a:t>)</a:t>
            </a:r>
            <a:r>
              <a:rPr lang="nl-NL" dirty="0" smtClean="0"/>
              <a:t>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Omdat </a:t>
            </a:r>
            <a:r>
              <a:rPr lang="nl-NL" dirty="0"/>
              <a:t>de agenten eisten dat ik mij zou legitimeren, toonde ik</a:t>
            </a:r>
            <a:r>
              <a:rPr lang="nl-NL" dirty="0" smtClean="0"/>
              <a:t> … mijn </a:t>
            </a:r>
            <a:r>
              <a:rPr lang="nl-NL" dirty="0"/>
              <a:t>rijbewijs.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Mijn </a:t>
            </a:r>
            <a:r>
              <a:rPr lang="nl-NL" dirty="0"/>
              <a:t>zussen zijn prima meiden, maar ik zou nooit drie weken met</a:t>
            </a:r>
            <a:r>
              <a:rPr lang="nl-NL" dirty="0" smtClean="0"/>
              <a:t> … op </a:t>
            </a:r>
            <a:r>
              <a:rPr lang="nl-NL" dirty="0"/>
              <a:t>vakantie gaan</a:t>
            </a:r>
            <a:r>
              <a:rPr lang="nl-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Je kunt erop rekenen dat</a:t>
            </a:r>
            <a:r>
              <a:rPr lang="nl-NL" dirty="0" smtClean="0"/>
              <a:t> … ook </a:t>
            </a:r>
            <a:r>
              <a:rPr lang="nl-NL" dirty="0"/>
              <a:t>nu zullen doen waar ze zelf zin in hebben.</a:t>
            </a:r>
            <a:r>
              <a:rPr lang="en-GB" dirty="0" smtClean="0"/>
              <a:t> </a:t>
            </a: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/>
              <a:t>Vul het juiste aanwijzende voornaamwoord (</a:t>
            </a:r>
            <a:r>
              <a:rPr lang="nl-NL" i="1" dirty="0"/>
              <a:t>deze, die, dit, dat</a:t>
            </a:r>
            <a:r>
              <a:rPr lang="nl-NL" dirty="0"/>
              <a:t>) of betrekkelijke voornaamwoord (</a:t>
            </a:r>
            <a:r>
              <a:rPr lang="nl-NL" i="1" dirty="0"/>
              <a:t>wie, dit, dat </a:t>
            </a:r>
            <a:r>
              <a:rPr lang="nl-NL" dirty="0"/>
              <a:t>of</a:t>
            </a:r>
            <a:r>
              <a:rPr lang="nl-NL" i="1" dirty="0"/>
              <a:t> wat</a:t>
            </a:r>
            <a:r>
              <a:rPr lang="nl-NL" dirty="0"/>
              <a:t>) in</a:t>
            </a:r>
            <a:r>
              <a:rPr lang="nl-NL" dirty="0" smtClean="0"/>
              <a:t>.</a:t>
            </a:r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Veel </a:t>
            </a:r>
            <a:r>
              <a:rPr lang="nl-NL" dirty="0"/>
              <a:t>mensen hebben een jaarlijkse bijdrage over voor </a:t>
            </a:r>
            <a:r>
              <a:rPr lang="nl-NL" dirty="0" err="1"/>
              <a:t>Amnesty</a:t>
            </a:r>
            <a:r>
              <a:rPr lang="nl-NL" dirty="0"/>
              <a:t> International, een organisatie ... al jarenlang opkomt voor gevangenen over de hele wereld.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Het </a:t>
            </a:r>
            <a:r>
              <a:rPr lang="nl-NL" dirty="0"/>
              <a:t>bedrijf ... de invoering van het rekeningrijden mogelijk moet maken, is op zoek naar veel nieuw personeel.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Naar </a:t>
            </a:r>
            <a:r>
              <a:rPr lang="nl-NL" dirty="0"/>
              <a:t>mijn mening is het beste ... je in geval van inbraak kunt doen, meteen de politie inschakelen.</a:t>
            </a:r>
            <a:endParaRPr lang="en-GB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Vul in: aan wie of waaraan, op wie of waarop, </a:t>
            </a:r>
            <a:r>
              <a:rPr lang="nl-NL" dirty="0" err="1"/>
              <a:t>enz</a:t>
            </a:r>
            <a:r>
              <a:rPr lang="nl-NL" dirty="0" err="1" smtClean="0"/>
              <a:t>.</a:t>
            </a:r>
            <a:endParaRPr lang="nl-NL" dirty="0" smtClean="0"/>
          </a:p>
          <a:p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Die </a:t>
            </a:r>
            <a:r>
              <a:rPr lang="nl-NL" dirty="0"/>
              <a:t>leuke jongen ... ik je laatst vertelde, zit nu bij mij op dansles.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 </a:t>
            </a:r>
            <a:r>
              <a:rPr lang="nl-NL" dirty="0"/>
              <a:t>zoeken een nieuwe penningmeester ... we de financiële administratie kunnen toevertrouwen.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Dat </a:t>
            </a:r>
            <a:r>
              <a:rPr lang="nl-NL" dirty="0"/>
              <a:t>storende gedrag van Esther, ... steeds meer mensen zich ergeren, moet maar eens afgelopen zijn.</a:t>
            </a:r>
            <a:endParaRPr lang="en-GB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Verbeter de onduidelijke of foute verwijzingen.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/>
              <a:t>goed rijpaard kost vaak erg veel geld, omdat hij eerst getraind moet worden en dat trainen is een tijdrovende zaak.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De </a:t>
            </a:r>
            <a:r>
              <a:rPr lang="nl-NL" dirty="0"/>
              <a:t>roman ‘Honderd jaar eenzaamheid’ van Gabriel Garcia </a:t>
            </a:r>
            <a:r>
              <a:rPr lang="nl-NL" dirty="0" err="1"/>
              <a:t>Marquez</a:t>
            </a:r>
            <a:r>
              <a:rPr lang="nl-NL" dirty="0"/>
              <a:t> is het mooiste dat ik ooit gelezen heb.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Eline </a:t>
            </a:r>
            <a:r>
              <a:rPr lang="nl-NL" dirty="0"/>
              <a:t>vertelde aan Kirsten dat haar moeder op school was geweest voor een gesprek met de rector.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‘</a:t>
            </a:r>
            <a:r>
              <a:rPr lang="nl-NL" dirty="0"/>
              <a:t>Honderd jaar eenzaamheid’ is een prachtig boek, wat helaas tegenwoordig nauwelijks nog gelezen wordt.</a:t>
            </a:r>
            <a:endParaRPr lang="en-GB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64</TotalTime>
  <Words>853</Words>
  <Application>Microsoft Office PowerPoint</Application>
  <PresentationFormat>Diavoorstelling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Folio</vt:lpstr>
      <vt:lpstr> Formuleren</vt:lpstr>
      <vt:lpstr>Formuleren</vt:lpstr>
      <vt:lpstr>Opgave 1</vt:lpstr>
      <vt:lpstr>Opgave 1</vt:lpstr>
      <vt:lpstr>Opgave 2</vt:lpstr>
      <vt:lpstr>Opgave 3</vt:lpstr>
      <vt:lpstr>Opgave 4</vt:lpstr>
      <vt:lpstr>Opgave 5</vt:lpstr>
      <vt:lpstr>Opgave 6</vt:lpstr>
      <vt:lpstr>Opgave 7</vt:lpstr>
      <vt:lpstr>Opgave 7</vt:lpstr>
      <vt:lpstr>Antwoorden </vt:lpstr>
      <vt:lpstr>Antwoorden </vt:lpstr>
      <vt:lpstr>Antwoorden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D-toets Formuleren</dc:title>
  <dc:creator>Jean Luc van Engelen</dc:creator>
  <cp:lastModifiedBy>Vrancken, Remco</cp:lastModifiedBy>
  <cp:revision>5</cp:revision>
  <dcterms:created xsi:type="dcterms:W3CDTF">2010-10-03T07:54:26Z</dcterms:created>
  <dcterms:modified xsi:type="dcterms:W3CDTF">2016-06-07T08:01:49Z</dcterms:modified>
</cp:coreProperties>
</file>