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0" r:id="rId1"/>
  </p:sldMasterIdLst>
  <p:notesMasterIdLst>
    <p:notesMasterId r:id="rId9"/>
  </p:notesMasterIdLst>
  <p:handoutMasterIdLst>
    <p:handoutMasterId r:id="rId10"/>
  </p:handoutMasterIdLst>
  <p:sldIdLst>
    <p:sldId id="261" r:id="rId2"/>
    <p:sldId id="271" r:id="rId3"/>
    <p:sldId id="274" r:id="rId4"/>
    <p:sldId id="263" r:id="rId5"/>
    <p:sldId id="272" r:id="rId6"/>
    <p:sldId id="273" r:id="rId7"/>
    <p:sldId id="262" r:id="rId8"/>
  </p:sldIdLst>
  <p:sldSz cx="9144000" cy="6858000" type="screen4x3"/>
  <p:notesSz cx="6797675" cy="9928225"/>
  <p:custDataLst>
    <p:tags r:id="rId11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34" autoAdjust="0"/>
    <p:restoredTop sz="94701" autoAdjust="0"/>
  </p:normalViewPr>
  <p:slideViewPr>
    <p:cSldViewPr>
      <p:cViewPr varScale="1">
        <p:scale>
          <a:sx n="83" d="100"/>
          <a:sy n="83" d="100"/>
        </p:scale>
        <p:origin x="123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16-9-2018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16-9-2018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5578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7493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8215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58F-B960-4439-B370-43D89816EE05}" type="datetimeFigureOut">
              <a:rPr lang="en-US" smtClean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49" r:id="rId15"/>
    <p:sldLayoutId id="2147483650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el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Feiten, meningen en argumenten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6568" y="684000"/>
            <a:ext cx="7809307" cy="4257168"/>
          </a:xfrm>
        </p:spPr>
        <p:txBody>
          <a:bodyPr/>
          <a:lstStyle/>
          <a:p>
            <a:r>
              <a:rPr lang="nl-NL" dirty="0" smtClean="0"/>
              <a:t>lezen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Feiten, meningen en argumenten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3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74320" lvl="1" indent="0">
              <a:buNone/>
            </a:pPr>
            <a:endParaRPr lang="nl-NL" dirty="0" smtClean="0"/>
          </a:p>
          <a:p>
            <a:pPr lvl="1"/>
            <a:r>
              <a:rPr lang="nl-NL" dirty="0" smtClean="0"/>
              <a:t>Wat feiten en meningen zijn en waaraan je die herkent.</a:t>
            </a:r>
          </a:p>
          <a:p>
            <a:pPr lvl="1"/>
            <a:r>
              <a:rPr lang="nl-NL" dirty="0" smtClean="0"/>
              <a:t>Wat argumenten zijn en welke signaalwoorden daarbij horen.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Lezen/journaal kijken (</a:t>
            </a:r>
            <a:r>
              <a:rPr lang="nl-NL" dirty="0" smtClean="0"/>
              <a:t>10m</a:t>
            </a:r>
            <a:r>
              <a:rPr lang="nl-NL" dirty="0" smtClean="0"/>
              <a:t>)</a:t>
            </a:r>
          </a:p>
          <a:p>
            <a:endParaRPr lang="nl-NL" dirty="0" smtClean="0"/>
          </a:p>
          <a:p>
            <a:pPr>
              <a:buNone/>
            </a:pPr>
            <a:r>
              <a:rPr lang="nl-NL" dirty="0" smtClean="0"/>
              <a:t>Instructie theorie (10m)</a:t>
            </a:r>
          </a:p>
          <a:p>
            <a:pPr>
              <a:buNone/>
            </a:pPr>
            <a:endParaRPr lang="nl-NL" dirty="0"/>
          </a:p>
          <a:p>
            <a:r>
              <a:rPr lang="nl-NL" dirty="0" smtClean="0"/>
              <a:t>Zelfstandig werken (20-25m)</a:t>
            </a:r>
          </a:p>
          <a:p>
            <a:endParaRPr lang="nl-NL" dirty="0"/>
          </a:p>
          <a:p>
            <a:r>
              <a:rPr lang="nl-NL" dirty="0" smtClean="0"/>
              <a:t>Vrije tijd….als er lekker gewerkt is. (10m)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352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>
              <a:buNone/>
            </a:pPr>
            <a:r>
              <a:rPr lang="nl-NL" dirty="0" smtClean="0"/>
              <a:t>Wanneer is iets een feit?</a:t>
            </a:r>
          </a:p>
          <a:p>
            <a:pPr lvl="0"/>
            <a:endParaRPr lang="nl-NL" dirty="0"/>
          </a:p>
          <a:p>
            <a:pPr lvl="1"/>
            <a:r>
              <a:rPr lang="nl-NL" dirty="0" smtClean="0"/>
              <a:t>Als het </a:t>
            </a:r>
            <a:r>
              <a:rPr lang="nl-NL" b="1" u="sng" dirty="0" smtClean="0"/>
              <a:t>te controleren </a:t>
            </a:r>
            <a:r>
              <a:rPr lang="nl-NL" dirty="0" smtClean="0"/>
              <a:t>is.</a:t>
            </a:r>
          </a:p>
          <a:p>
            <a:pPr marL="18000" lvl="1" indent="0">
              <a:buNone/>
            </a:pPr>
            <a:r>
              <a:rPr lang="nl-NL" b="0" dirty="0" smtClean="0"/>
              <a:t>Bijvoorbeeld: </a:t>
            </a:r>
          </a:p>
          <a:p>
            <a:pPr marL="18000" lvl="1" indent="0">
              <a:buNone/>
            </a:pPr>
            <a:r>
              <a:rPr lang="nl-NL" b="0" dirty="0" smtClean="0"/>
              <a:t>Meneer Vrancken geeft Nederlands op het </a:t>
            </a:r>
            <a:r>
              <a:rPr lang="nl-NL" dirty="0" smtClean="0"/>
              <a:t>Titus Brandsma</a:t>
            </a:r>
            <a:endParaRPr lang="nl-NL" b="0" dirty="0" smtClean="0"/>
          </a:p>
          <a:p>
            <a:pPr marL="18000" lvl="1" indent="0">
              <a:buNone/>
            </a:pPr>
            <a:endParaRPr lang="nl-NL" b="0" dirty="0"/>
          </a:p>
          <a:p>
            <a:pPr lvl="1"/>
            <a:r>
              <a:rPr lang="nl-NL" dirty="0" smtClean="0"/>
              <a:t>Let op: een feit kan ook </a:t>
            </a:r>
            <a:r>
              <a:rPr lang="nl-NL" b="1" u="sng" dirty="0" smtClean="0"/>
              <a:t>niet waar </a:t>
            </a:r>
            <a:r>
              <a:rPr lang="nl-NL" dirty="0" smtClean="0"/>
              <a:t>zijn!</a:t>
            </a:r>
          </a:p>
          <a:p>
            <a:pPr marL="18000" lvl="1" indent="0">
              <a:buNone/>
            </a:pPr>
            <a:r>
              <a:rPr lang="nl-NL" b="0" dirty="0" smtClean="0"/>
              <a:t>Bijvoorbeeld:</a:t>
            </a:r>
          </a:p>
          <a:p>
            <a:pPr marL="18000" lvl="1" indent="0">
              <a:buNone/>
            </a:pPr>
            <a:r>
              <a:rPr lang="nl-NL" b="0" dirty="0" smtClean="0"/>
              <a:t>Meneer Vrancken geeft wiskunde les op het Titus Brandsma</a:t>
            </a:r>
            <a:endParaRPr lang="nl-NL" b="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Feit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700808"/>
            <a:ext cx="3028950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421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nl-NL" dirty="0" smtClean="0"/>
              <a:t>Wat is een mening?</a:t>
            </a:r>
          </a:p>
          <a:p>
            <a:pPr lvl="0"/>
            <a:endParaRPr lang="nl-NL" dirty="0"/>
          </a:p>
          <a:p>
            <a:pPr lvl="1"/>
            <a:r>
              <a:rPr lang="nl-NL" dirty="0" smtClean="0"/>
              <a:t>Een mening is wat iemand </a:t>
            </a:r>
            <a:r>
              <a:rPr lang="nl-NL" u="sng" dirty="0" smtClean="0"/>
              <a:t>vindt van iets. </a:t>
            </a:r>
            <a:endParaRPr lang="nl-NL" dirty="0" smtClean="0"/>
          </a:p>
          <a:p>
            <a:pPr marL="18000" lvl="1" indent="0">
              <a:buNone/>
            </a:pPr>
            <a:endParaRPr lang="nl-NL" b="0" dirty="0" smtClean="0"/>
          </a:p>
          <a:p>
            <a:pPr marL="18000" lvl="1" indent="0">
              <a:buNone/>
            </a:pPr>
            <a:r>
              <a:rPr lang="nl-NL" b="1" u="sng" dirty="0" smtClean="0"/>
              <a:t>Bijvoorbeeld</a:t>
            </a:r>
          </a:p>
          <a:p>
            <a:pPr marL="18000" lvl="1" indent="0">
              <a:buNone/>
            </a:pPr>
            <a:r>
              <a:rPr lang="nl-NL" b="0" dirty="0" smtClean="0"/>
              <a:t>Wij vinden Nederlands het leukste vak op school, het liefste krijgen we dat vak de hele dag!</a:t>
            </a:r>
          </a:p>
          <a:p>
            <a:pPr marL="18000" lvl="1" indent="0">
              <a:buNone/>
            </a:pPr>
            <a:endParaRPr lang="nl-NL" b="0" dirty="0"/>
          </a:p>
          <a:p>
            <a:pPr marL="18000" lvl="1" indent="0">
              <a:buNone/>
            </a:pPr>
            <a:r>
              <a:rPr lang="nl-NL" b="1" u="sng" dirty="0" smtClean="0"/>
              <a:t>LET OP: </a:t>
            </a:r>
            <a:r>
              <a:rPr lang="nl-NL" dirty="0" smtClean="0"/>
              <a:t>Je kunt het ermee </a:t>
            </a:r>
            <a:r>
              <a:rPr lang="nl-NL" b="1" u="sng" dirty="0"/>
              <a:t>eens</a:t>
            </a:r>
            <a:r>
              <a:rPr lang="nl-NL" dirty="0"/>
              <a:t> of </a:t>
            </a:r>
            <a:r>
              <a:rPr lang="nl-NL" b="1" u="sng" dirty="0"/>
              <a:t>oneens</a:t>
            </a:r>
            <a:r>
              <a:rPr lang="nl-NL" dirty="0"/>
              <a:t> zijn</a:t>
            </a:r>
            <a:r>
              <a:rPr lang="nl-NL" dirty="0" smtClean="0"/>
              <a:t>.</a:t>
            </a:r>
          </a:p>
          <a:p>
            <a:pPr marL="18000" lvl="1" indent="0">
              <a:buNone/>
            </a:pPr>
            <a:endParaRPr lang="nl-NL" b="0" dirty="0"/>
          </a:p>
          <a:p>
            <a:pPr marL="18000" lvl="1" indent="0">
              <a:buNone/>
            </a:pPr>
            <a:r>
              <a:rPr lang="nl-NL" b="0" dirty="0" smtClean="0"/>
              <a:t>Een mening herken je vaak aan woorden als:</a:t>
            </a:r>
          </a:p>
          <a:p>
            <a:pPr marL="18000" lvl="1" indent="0">
              <a:buNone/>
            </a:pPr>
            <a:r>
              <a:rPr lang="nl-NL" b="1" u="sng" dirty="0" smtClean="0"/>
              <a:t>Ik vind…volgens mij…Zij/hij denkt dat….</a:t>
            </a:r>
            <a:endParaRPr lang="nl-NL" b="1" u="sng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Mening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72816"/>
            <a:ext cx="2286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813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nl-NL" dirty="0" smtClean="0"/>
              <a:t>Wat is een argument?</a:t>
            </a:r>
          </a:p>
          <a:p>
            <a:pPr lvl="0"/>
            <a:endParaRPr lang="nl-NL" dirty="0"/>
          </a:p>
          <a:p>
            <a:pPr lvl="1"/>
            <a:r>
              <a:rPr lang="nl-NL" dirty="0" smtClean="0"/>
              <a:t>Een argument gebruik je om uit te leggen </a:t>
            </a:r>
            <a:r>
              <a:rPr lang="nl-NL" b="1" u="sng" dirty="0" smtClean="0"/>
              <a:t>WAAROM</a:t>
            </a:r>
            <a:r>
              <a:rPr lang="nl-NL" dirty="0" smtClean="0"/>
              <a:t> je iets vindt. </a:t>
            </a:r>
            <a:endParaRPr lang="nl-NL" b="0" dirty="0" smtClean="0"/>
          </a:p>
          <a:p>
            <a:pPr marL="18000" lvl="1" indent="0">
              <a:buNone/>
            </a:pPr>
            <a:endParaRPr lang="nl-NL" b="0" dirty="0" smtClean="0"/>
          </a:p>
          <a:p>
            <a:pPr marL="18000" lvl="1" indent="0">
              <a:buNone/>
            </a:pPr>
            <a:r>
              <a:rPr lang="nl-NL" b="0" dirty="0" smtClean="0"/>
              <a:t>Bijvoorbeeld: </a:t>
            </a:r>
          </a:p>
          <a:p>
            <a:pPr marL="18000" lvl="1" indent="0">
              <a:buNone/>
            </a:pPr>
            <a:r>
              <a:rPr lang="nl-NL" b="0" dirty="0" smtClean="0"/>
              <a:t>Wij vinden Nederlands het leukste vak op school, omdat meneer Vrancken het zo goed uitlegt.</a:t>
            </a:r>
          </a:p>
          <a:p>
            <a:pPr marL="18000" lvl="1" indent="0">
              <a:buNone/>
            </a:pPr>
            <a:endParaRPr lang="nl-NL" b="0" dirty="0"/>
          </a:p>
          <a:p>
            <a:pPr marL="18000" lvl="1" indent="0">
              <a:buNone/>
            </a:pPr>
            <a:r>
              <a:rPr lang="nl-NL" b="1" u="sng" dirty="0" smtClean="0"/>
              <a:t>LET OP: </a:t>
            </a:r>
            <a:r>
              <a:rPr lang="nl-NL" dirty="0" smtClean="0"/>
              <a:t>meningen herken je vaak aan woorden zoals: omdat, want, namelijk, immers</a:t>
            </a:r>
            <a:endParaRPr lang="nl-NL" b="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Argument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44824"/>
            <a:ext cx="180022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87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0" y="692696"/>
            <a:ext cx="9132175" cy="6336704"/>
          </a:xfrm>
        </p:spPr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04856" cy="576064"/>
          </a:xfrm>
        </p:spPr>
        <p:txBody>
          <a:bodyPr>
            <a:normAutofit fontScale="90000"/>
          </a:bodyPr>
          <a:lstStyle/>
          <a:p>
            <a:r>
              <a:rPr lang="nl-NL" sz="2000" dirty="0" smtClean="0"/>
              <a:t>Welke feiten, meningen en argumenten zie je in deze tekst?</a:t>
            </a:r>
            <a:endParaRPr lang="nl-NL" sz="2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4211960" cy="577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764704"/>
            <a:ext cx="5039498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02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247</Words>
  <Application>Microsoft Office PowerPoint</Application>
  <PresentationFormat>Diavoorstelling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Essentieel</vt:lpstr>
      <vt:lpstr>lezen  Feiten, meningen en argumenten</vt:lpstr>
      <vt:lpstr>Aan het einde van deze les weet je…</vt:lpstr>
      <vt:lpstr>Wat gaan we doen</vt:lpstr>
      <vt:lpstr>Feit</vt:lpstr>
      <vt:lpstr>Mening</vt:lpstr>
      <vt:lpstr>Argument</vt:lpstr>
      <vt:lpstr>Welke feiten, meningen en argumenten zie je in deze tekst?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2015-03-20T12:56:43Z</dcterms:created>
  <dcterms:modified xsi:type="dcterms:W3CDTF">2018-09-16T09:30:53Z</dcterms:modified>
</cp:coreProperties>
</file>