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1" r:id="rId2"/>
    <p:sldId id="277" r:id="rId3"/>
    <p:sldId id="271" r:id="rId4"/>
    <p:sldId id="279" r:id="rId5"/>
    <p:sldId id="280" r:id="rId6"/>
    <p:sldId id="272" r:id="rId7"/>
    <p:sldId id="274" r:id="rId8"/>
    <p:sldId id="273" r:id="rId9"/>
    <p:sldId id="276" r:id="rId10"/>
    <p:sldId id="278" r:id="rId11"/>
    <p:sldId id="281" r:id="rId12"/>
    <p:sldId id="262" r:id="rId13"/>
  </p:sldIdLst>
  <p:sldSz cx="9144000" cy="6858000" type="screen4x3"/>
  <p:notesSz cx="6797675" cy="9926638"/>
  <p:custDataLst>
    <p:tags r:id="rId17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145A"/>
    <a:srgbClr val="CC006A"/>
    <a:srgbClr val="BAA879"/>
    <a:srgbClr val="2886A3"/>
    <a:srgbClr val="FFFFFF"/>
    <a:srgbClr val="B0A0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6" autoAdjust="0"/>
    <p:restoredTop sz="89039" autoAdjust="0"/>
  </p:normalViewPr>
  <p:slideViewPr>
    <p:cSldViewPr>
      <p:cViewPr>
        <p:scale>
          <a:sx n="80" d="100"/>
          <a:sy n="80" d="100"/>
        </p:scale>
        <p:origin x="-2392" y="-9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295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EDEDA-8E36-4DFB-8E4D-D1D6DB4D9F0E}" type="datetimeFigureOut">
              <a:rPr lang="nl-NL" smtClean="0"/>
              <a:pPr/>
              <a:t>14-04-16</a:t>
            </a:fld>
            <a:endParaRPr lang="nl-NL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1A290-BA50-4A20-9420-36625EF70DC3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389169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467E3D-53D2-40D8-B702-9292685B6CC8}" type="datetimeFigureOut">
              <a:rPr lang="nl-NL" smtClean="0"/>
              <a:pPr/>
              <a:t>14-04-16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E1F4A8-050B-42C0-A480-AB8DEF94A527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281170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tags" Target="../tags/tag9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br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fgeronde rechthoek 1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6000" h="3909600">
                <a:moveTo>
                  <a:pt x="402024" y="0"/>
                </a:moveTo>
                <a:lnTo>
                  <a:pt x="7373976" y="0"/>
                </a:lnTo>
                <a:cubicBezTo>
                  <a:pt x="7596008" y="0"/>
                  <a:pt x="7776000" y="179992"/>
                  <a:pt x="7776000" y="402024"/>
                </a:cubicBezTo>
                <a:lnTo>
                  <a:pt x="7776000" y="3507576"/>
                </a:lnTo>
                <a:cubicBezTo>
                  <a:pt x="7776000" y="3729608"/>
                  <a:pt x="7596008" y="3909600"/>
                  <a:pt x="7373976" y="3909600"/>
                </a:cubicBezTo>
                <a:lnTo>
                  <a:pt x="648072" y="3909600"/>
                </a:lnTo>
                <a:lnTo>
                  <a:pt x="402024" y="3909600"/>
                </a:lnTo>
                <a:lnTo>
                  <a:pt x="0" y="3909600"/>
                </a:lnTo>
                <a:lnTo>
                  <a:pt x="0" y="3507576"/>
                </a:lnTo>
                <a:lnTo>
                  <a:pt x="0" y="3240360"/>
                </a:lnTo>
                <a:lnTo>
                  <a:pt x="0" y="402024"/>
                </a:lnTo>
                <a:cubicBezTo>
                  <a:pt x="0" y="179992"/>
                  <a:pt x="179992" y="0"/>
                  <a:pt x="402024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1112400" y="1051200"/>
            <a:ext cx="6912000" cy="1296000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r>
              <a:rPr lang="nl-NL" dirty="0" smtClean="0"/>
              <a:t>Klik om een titel te maken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112400" y="2437200"/>
            <a:ext cx="6912000" cy="864000"/>
          </a:xfrm>
        </p:spPr>
        <p:txBody>
          <a:bodyPr lIns="0" tIns="0" rIns="0" bIns="0"/>
          <a:lstStyle>
            <a:lvl1pPr marL="0" indent="0" algn="l">
              <a:lnSpc>
                <a:spcPct val="1090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  <a:endParaRPr lang="nl-NL" dirty="0"/>
          </a:p>
        </p:txBody>
      </p:sp>
      <p:sp>
        <p:nvSpPr>
          <p:cNvPr id="6" name="Rechthoek 5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1115616" y="3501008"/>
            <a:ext cx="691276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3741728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dia smal">
    <p:bg>
      <p:bgPr>
        <a:solidFill>
          <a:schemeClr val="bg1">
            <a:alpha val="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Afgeronde rechthoek 3"/>
          <p:cNvSpPr/>
          <p:nvPr userDrawn="1">
            <p:custDataLst>
              <p:tags r:id="rId1"/>
            </p:custDataLst>
          </p:nvPr>
        </p:nvSpPr>
        <p:spPr>
          <a:xfrm>
            <a:off x="683568" y="684000"/>
            <a:ext cx="7776000" cy="3888000"/>
          </a:xfrm>
          <a:custGeom>
            <a:avLst/>
            <a:gdLst/>
            <a:ahLst/>
            <a:cxnLst/>
            <a:rect l="l" t="t" r="r" b="b"/>
            <a:pathLst>
              <a:path w="7775040" h="3909600">
                <a:moveTo>
                  <a:pt x="399803" y="0"/>
                </a:moveTo>
                <a:lnTo>
                  <a:pt x="3488197" y="0"/>
                </a:lnTo>
                <a:cubicBezTo>
                  <a:pt x="3707411" y="0"/>
                  <a:pt x="3885418" y="177245"/>
                  <a:pt x="3887520" y="396871"/>
                </a:cubicBezTo>
                <a:cubicBezTo>
                  <a:pt x="3889622" y="177245"/>
                  <a:pt x="4067630" y="0"/>
                  <a:pt x="4286843" y="0"/>
                </a:cubicBezTo>
                <a:lnTo>
                  <a:pt x="7375237" y="0"/>
                </a:lnTo>
                <a:cubicBezTo>
                  <a:pt x="7596042" y="0"/>
                  <a:pt x="7775040" y="179827"/>
                  <a:pt x="7775040" y="401654"/>
                </a:cubicBezTo>
                <a:lnTo>
                  <a:pt x="7775040" y="3507946"/>
                </a:lnTo>
                <a:cubicBezTo>
                  <a:pt x="7775040" y="3729773"/>
                  <a:pt x="7596042" y="3909600"/>
                  <a:pt x="7375237" y="3909600"/>
                </a:cubicBezTo>
                <a:lnTo>
                  <a:pt x="4532126" y="3909600"/>
                </a:lnTo>
                <a:lnTo>
                  <a:pt x="4286843" y="3909600"/>
                </a:lnTo>
                <a:lnTo>
                  <a:pt x="3887040" y="3909600"/>
                </a:lnTo>
                <a:lnTo>
                  <a:pt x="3887040" y="3517513"/>
                </a:lnTo>
                <a:cubicBezTo>
                  <a:pt x="3882819" y="3734931"/>
                  <a:pt x="3705812" y="3909600"/>
                  <a:pt x="3488197" y="3909600"/>
                </a:cubicBezTo>
                <a:lnTo>
                  <a:pt x="645085" y="3909600"/>
                </a:lnTo>
                <a:lnTo>
                  <a:pt x="399803" y="3909600"/>
                </a:lnTo>
                <a:lnTo>
                  <a:pt x="0" y="3909600"/>
                </a:lnTo>
                <a:lnTo>
                  <a:pt x="0" y="3507946"/>
                </a:lnTo>
                <a:lnTo>
                  <a:pt x="0" y="3240360"/>
                </a:lnTo>
                <a:lnTo>
                  <a:pt x="0" y="401654"/>
                </a:lnTo>
                <a:cubicBezTo>
                  <a:pt x="0" y="179827"/>
                  <a:pt x="178998" y="0"/>
                  <a:pt x="399803" y="0"/>
                </a:cubicBezTo>
                <a:close/>
              </a:path>
            </a:pathLst>
          </a:custGeom>
          <a:solidFill>
            <a:srgbClr val="D014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4" name="Titel 1"/>
          <p:cNvSpPr>
            <a:spLocks noGrp="1"/>
          </p:cNvSpPr>
          <p:nvPr>
            <p:ph type="ctrTitle" hasCustomPrompt="1"/>
          </p:nvPr>
        </p:nvSpPr>
        <p:spPr>
          <a:xfrm>
            <a:off x="1112283" y="1044000"/>
            <a:ext cx="3024000" cy="3177088"/>
          </a:xfrm>
          <a:prstGeom prst="rect">
            <a:avLst/>
          </a:prstGeom>
          <a:noFill/>
        </p:spPr>
        <p:txBody>
          <a:bodyPr lIns="0" tIns="0" rIns="0" bIns="0" anchor="t" anchorCtr="0"/>
          <a:lstStyle>
            <a:lvl1pPr>
              <a:lnSpc>
                <a:spcPct val="109000"/>
              </a:lnSpc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nl-NL" dirty="0" smtClean="0"/>
              <a:t>Klik om een titel te maken</a:t>
            </a:r>
          </a:p>
        </p:txBody>
      </p:sp>
      <p:sp>
        <p:nvSpPr>
          <p:cNvPr id="15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5004000" y="1080000"/>
            <a:ext cx="3024384" cy="1052856"/>
          </a:xfrm>
        </p:spPr>
        <p:txBody>
          <a:bodyPr lIns="0" tIns="0" rIns="0" bIns="0"/>
          <a:lstStyle>
            <a:lvl1pPr marL="0" indent="0" algn="l">
              <a:lnSpc>
                <a:spcPts val="2300"/>
              </a:lnSpc>
              <a:buNone/>
              <a:defRPr sz="16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een ondertitel te maken</a:t>
            </a:r>
          </a:p>
        </p:txBody>
      </p:sp>
      <p:sp>
        <p:nvSpPr>
          <p:cNvPr id="2" name="Rechthoek 1"/>
          <p:cNvSpPr/>
          <p:nvPr userDrawn="1"/>
        </p:nvSpPr>
        <p:spPr>
          <a:xfrm>
            <a:off x="683568" y="260648"/>
            <a:ext cx="77760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0" hasCustomPrompt="1"/>
          </p:nvPr>
        </p:nvSpPr>
        <p:spPr>
          <a:xfrm>
            <a:off x="5003800" y="3284984"/>
            <a:ext cx="3024188" cy="792163"/>
          </a:xfrm>
        </p:spPr>
        <p:txBody>
          <a:bodyPr lIns="0" tIns="0" rIns="0" bIns="0">
            <a:normAutofit/>
          </a:bodyPr>
          <a:lstStyle>
            <a:lvl1pPr>
              <a:lnSpc>
                <a:spcPts val="2300"/>
              </a:lnSpc>
              <a:defRPr sz="1200">
                <a:solidFill>
                  <a:srgbClr val="FFFFFF"/>
                </a:solidFill>
              </a:defRPr>
            </a:lvl1pPr>
          </a:lstStyle>
          <a:p>
            <a:pPr>
              <a:lnSpc>
                <a:spcPts val="2300"/>
              </a:lnSpc>
            </a:pPr>
            <a:r>
              <a:rPr lang="nl-NL" sz="1200" dirty="0" smtClean="0"/>
              <a:t>Naam auteur/spreker</a:t>
            </a:r>
            <a:br>
              <a:rPr lang="nl-NL" sz="1200" dirty="0" smtClean="0"/>
            </a:br>
            <a:r>
              <a:rPr lang="nl-NL" sz="1200" dirty="0" smtClean="0"/>
              <a:t>Plaats, datum</a:t>
            </a:r>
            <a:endParaRPr lang="nl-NL" sz="1200" dirty="0"/>
          </a:p>
        </p:txBody>
      </p:sp>
    </p:spTree>
    <p:extLst>
      <p:ext uri="{BB962C8B-B14F-4D97-AF65-F5344CB8AC3E}">
        <p14:creationId xmlns:p14="http://schemas.microsoft.com/office/powerpoint/2010/main" val="74987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7884432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err="1" smtClean="0"/>
              <a:t>Tekstdia</a:t>
            </a:r>
            <a:r>
              <a:rPr lang="nl-NL" dirty="0" smtClean="0"/>
              <a:t> titel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9487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+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Tijdelijke aanduiding voor tekst 5"/>
          <p:cNvSpPr>
            <a:spLocks noGrp="1"/>
          </p:cNvSpPr>
          <p:nvPr>
            <p:ph type="body" sz="quarter" idx="12" hasCustomPrompt="1"/>
          </p:nvPr>
        </p:nvSpPr>
        <p:spPr>
          <a:xfrm>
            <a:off x="576000" y="1749600"/>
            <a:ext cx="5144400" cy="4395600"/>
          </a:xfrm>
        </p:spPr>
        <p:txBody>
          <a:bodyPr/>
          <a:lstStyle>
            <a:lvl4pPr>
              <a:defRPr>
                <a:solidFill>
                  <a:srgbClr val="D0145A"/>
                </a:solidFill>
              </a:defRPr>
            </a:lvl4pPr>
            <a:lvl5pPr>
              <a:defRPr>
                <a:solidFill>
                  <a:srgbClr val="D0145A"/>
                </a:solidFill>
              </a:defRPr>
            </a:lvl5pPr>
            <a:lvl6pPr>
              <a:defRPr baseline="0">
                <a:solidFill>
                  <a:srgbClr val="D0145A"/>
                </a:solidFill>
              </a:defRPr>
            </a:lvl6pPr>
            <a:lvl7pPr>
              <a:defRPr baseline="30000"/>
            </a:lvl7pPr>
          </a:lstStyle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10" name="Tijdelijke aanduiding voor afbeelding 9"/>
          <p:cNvSpPr>
            <a:spLocks noGrp="1"/>
          </p:cNvSpPr>
          <p:nvPr>
            <p:ph type="pic" sz="quarter" idx="14" hasCustomPrompt="1"/>
          </p:nvPr>
        </p:nvSpPr>
        <p:spPr>
          <a:xfrm>
            <a:off x="5859344" y="1772816"/>
            <a:ext cx="2592000" cy="4394888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ts val="2300"/>
              </a:lnSpc>
              <a:spcBef>
                <a:spcPts val="0"/>
              </a:spcBef>
              <a:spcAft>
                <a:spcPts val="0"/>
              </a:spcAft>
              <a:buClr>
                <a:schemeClr val="bg1"/>
              </a:buClr>
              <a:buSzPct val="25000"/>
              <a:buFont typeface="Arial" pitchFamily="34" charset="0"/>
              <a:buChar char="•"/>
              <a:tabLst/>
              <a:defRPr/>
            </a:lvl1pPr>
          </a:lstStyle>
          <a:p>
            <a:r>
              <a:rPr lang="nl-NL" dirty="0" smtClean="0"/>
              <a:t>Klik op het pictogram als u een afbeelding wilt toevoegen</a:t>
            </a:r>
          </a:p>
          <a:p>
            <a:endParaRPr lang="nl-NL" dirty="0"/>
          </a:p>
        </p:txBody>
      </p:sp>
      <p:sp>
        <p:nvSpPr>
          <p:cNvPr id="11" name="Titel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291987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467544" y="5013176"/>
            <a:ext cx="3816424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9" name="Tijdelijke aanduiding voor afbeelding 8"/>
          <p:cNvSpPr>
            <a:spLocks noGrp="1"/>
          </p:cNvSpPr>
          <p:nvPr>
            <p:ph type="pic" sz="quarter" idx="13" hasCustomPrompt="1"/>
          </p:nvPr>
        </p:nvSpPr>
        <p:spPr>
          <a:xfrm>
            <a:off x="687600" y="1844824"/>
            <a:ext cx="7772400" cy="432557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dirty="0" smtClean="0"/>
              <a:t>Klik op het pictogram als u een afbeelding wilt toevoegen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>
          <a:xfrm>
            <a:off x="685800" y="6451200"/>
            <a:ext cx="285750" cy="179388"/>
          </a:xfrm>
          <a:prstGeom prst="rect">
            <a:avLst/>
          </a:prstGeom>
        </p:spPr>
        <p:txBody>
          <a:bodyPr lIns="0" rIns="0"/>
          <a:lstStyle/>
          <a:p>
            <a:fld id="{37DB5DDE-7563-4892-B02D-5CC7DC3DA781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985838" y="6453336"/>
            <a:ext cx="7345362" cy="179388"/>
          </a:xfrm>
          <a:prstGeom prst="rect">
            <a:avLst/>
          </a:prstGeom>
        </p:spPr>
        <p:txBody>
          <a:bodyPr/>
          <a:lstStyle/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7" name="Titel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1877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ags" Target="../tags/tag6.xml"/><Relationship Id="rId12" Type="http://schemas.openxmlformats.org/officeDocument/2006/relationships/tags" Target="../tags/tag7.xml"/><Relationship Id="rId13" Type="http://schemas.openxmlformats.org/officeDocument/2006/relationships/image" Target="../media/image1.emf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tags" Target="../tags/tag2.xml"/><Relationship Id="rId8" Type="http://schemas.openxmlformats.org/officeDocument/2006/relationships/tags" Target="../tags/tag3.xml"/><Relationship Id="rId9" Type="http://schemas.openxmlformats.org/officeDocument/2006/relationships/tags" Target="../tags/tag4.xml"/><Relationship Id="rId1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>
          <a:xfrm>
            <a:off x="579600" y="1774800"/>
            <a:ext cx="7772400" cy="43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 smtClean="0"/>
              <a:t>Kop</a:t>
            </a:r>
          </a:p>
          <a:p>
            <a:pPr lvl="1"/>
            <a:r>
              <a:rPr lang="nl-NL" dirty="0" smtClean="0"/>
              <a:t>Voorbeeld opsomming</a:t>
            </a:r>
          </a:p>
          <a:p>
            <a:pPr lvl="2"/>
            <a:r>
              <a:rPr lang="nl-NL" dirty="0" smtClean="0"/>
              <a:t>Tekst</a:t>
            </a:r>
          </a:p>
          <a:p>
            <a:pPr lvl="3"/>
            <a:r>
              <a:rPr lang="nl-NL" dirty="0" smtClean="0"/>
              <a:t>Voorbeeld opsomming 2</a:t>
            </a:r>
          </a:p>
          <a:p>
            <a:pPr lvl="4"/>
            <a:r>
              <a:rPr lang="nl-NL" dirty="0" smtClean="0"/>
              <a:t>Opsomming binnen opsomming</a:t>
            </a:r>
          </a:p>
        </p:txBody>
      </p:sp>
      <p:sp>
        <p:nvSpPr>
          <p:cNvPr id="8" name="Text Box 23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419" y="247614"/>
            <a:ext cx="7197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 defTabSz="608013">
              <a:spcBef>
                <a:spcPct val="50000"/>
              </a:spcBef>
            </a:pPr>
            <a:r>
              <a:rPr lang="nl-NL" sz="900" b="1" dirty="0" err="1" smtClean="0">
                <a:solidFill>
                  <a:srgbClr val="BAA879"/>
                </a:solidFill>
              </a:rPr>
              <a:t>Briant</a:t>
            </a:r>
            <a:r>
              <a:rPr lang="nl-NL" sz="900" b="1" dirty="0" smtClean="0">
                <a:solidFill>
                  <a:srgbClr val="BAA879"/>
                </a:solidFill>
              </a:rPr>
              <a:t> College</a:t>
            </a:r>
            <a:endParaRPr lang="nl-NL" sz="900" b="1" dirty="0">
              <a:solidFill>
                <a:srgbClr val="BAA879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3"/>
            <p:custDataLst>
              <p:tags r:id="rId9"/>
            </p:custDataLst>
          </p:nvPr>
        </p:nvSpPr>
        <p:spPr>
          <a:xfrm>
            <a:off x="986400" y="6446232"/>
            <a:ext cx="7347600" cy="180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nl-NL" smtClean="0"/>
              <a:t>hier komt de naam van de presentatie</a:t>
            </a:r>
            <a:endParaRPr lang="nl-NL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4"/>
            <p:custDataLst>
              <p:tags r:id="rId10"/>
            </p:custDataLst>
          </p:nvPr>
        </p:nvSpPr>
        <p:spPr>
          <a:xfrm>
            <a:off x="687600" y="6451200"/>
            <a:ext cx="284400" cy="180000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800">
                <a:solidFill>
                  <a:srgbClr val="BAA879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9AF604D9-9677-4E47-9643-C08173630614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7" name="Tijdelijke aanduiding voor titel 6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656568" y="684000"/>
            <a:ext cx="7809307" cy="864000"/>
          </a:xfrm>
          <a:custGeom>
            <a:avLst/>
            <a:gdLst>
              <a:gd name="connsiteX0" fmla="*/ 0 w 7776000"/>
              <a:gd name="connsiteY0" fmla="*/ 147003 h 882000"/>
              <a:gd name="connsiteX1" fmla="*/ 147003 w 7776000"/>
              <a:gd name="connsiteY1" fmla="*/ 0 h 882000"/>
              <a:gd name="connsiteX2" fmla="*/ 7628997 w 7776000"/>
              <a:gd name="connsiteY2" fmla="*/ 0 h 882000"/>
              <a:gd name="connsiteX3" fmla="*/ 7776000 w 7776000"/>
              <a:gd name="connsiteY3" fmla="*/ 147003 h 882000"/>
              <a:gd name="connsiteX4" fmla="*/ 7776000 w 7776000"/>
              <a:gd name="connsiteY4" fmla="*/ 734997 h 882000"/>
              <a:gd name="connsiteX5" fmla="*/ 7628997 w 7776000"/>
              <a:gd name="connsiteY5" fmla="*/ 882000 h 882000"/>
              <a:gd name="connsiteX6" fmla="*/ 147003 w 7776000"/>
              <a:gd name="connsiteY6" fmla="*/ 882000 h 882000"/>
              <a:gd name="connsiteX7" fmla="*/ 0 w 7776000"/>
              <a:gd name="connsiteY7" fmla="*/ 734997 h 882000"/>
              <a:gd name="connsiteX8" fmla="*/ 0 w 7776000"/>
              <a:gd name="connsiteY8" fmla="*/ 147003 h 882000"/>
              <a:gd name="connsiteX0" fmla="*/ 0 w 7776000"/>
              <a:gd name="connsiteY0" fmla="*/ 147003 h 902077"/>
              <a:gd name="connsiteX1" fmla="*/ 147003 w 7776000"/>
              <a:gd name="connsiteY1" fmla="*/ 0 h 902077"/>
              <a:gd name="connsiteX2" fmla="*/ 7628997 w 7776000"/>
              <a:gd name="connsiteY2" fmla="*/ 0 h 902077"/>
              <a:gd name="connsiteX3" fmla="*/ 7776000 w 7776000"/>
              <a:gd name="connsiteY3" fmla="*/ 147003 h 902077"/>
              <a:gd name="connsiteX4" fmla="*/ 7776000 w 7776000"/>
              <a:gd name="connsiteY4" fmla="*/ 734997 h 902077"/>
              <a:gd name="connsiteX5" fmla="*/ 7628997 w 7776000"/>
              <a:gd name="connsiteY5" fmla="*/ 882000 h 902077"/>
              <a:gd name="connsiteX6" fmla="*/ 147003 w 7776000"/>
              <a:gd name="connsiteY6" fmla="*/ 882000 h 902077"/>
              <a:gd name="connsiteX7" fmla="*/ 0 w 7776000"/>
              <a:gd name="connsiteY7" fmla="*/ 858822 h 902077"/>
              <a:gd name="connsiteX8" fmla="*/ 0 w 7776000"/>
              <a:gd name="connsiteY8" fmla="*/ 147003 h 902077"/>
              <a:gd name="connsiteX0" fmla="*/ 34795 w 7810795"/>
              <a:gd name="connsiteY0" fmla="*/ 147003 h 902973"/>
              <a:gd name="connsiteX1" fmla="*/ 181798 w 7810795"/>
              <a:gd name="connsiteY1" fmla="*/ 0 h 902973"/>
              <a:gd name="connsiteX2" fmla="*/ 7663792 w 7810795"/>
              <a:gd name="connsiteY2" fmla="*/ 0 h 902973"/>
              <a:gd name="connsiteX3" fmla="*/ 7810795 w 7810795"/>
              <a:gd name="connsiteY3" fmla="*/ 147003 h 902973"/>
              <a:gd name="connsiteX4" fmla="*/ 7810795 w 7810795"/>
              <a:gd name="connsiteY4" fmla="*/ 734997 h 902973"/>
              <a:gd name="connsiteX5" fmla="*/ 7663792 w 7810795"/>
              <a:gd name="connsiteY5" fmla="*/ 882000 h 902973"/>
              <a:gd name="connsiteX6" fmla="*/ 36542 w 7810795"/>
              <a:gd name="connsiteY6" fmla="*/ 884381 h 902973"/>
              <a:gd name="connsiteX7" fmla="*/ 34795 w 7810795"/>
              <a:gd name="connsiteY7" fmla="*/ 858822 h 902973"/>
              <a:gd name="connsiteX8" fmla="*/ 34795 w 7810795"/>
              <a:gd name="connsiteY8" fmla="*/ 147003 h 902973"/>
              <a:gd name="connsiteX0" fmla="*/ 34795 w 7810795"/>
              <a:gd name="connsiteY0" fmla="*/ 147003 h 914032"/>
              <a:gd name="connsiteX1" fmla="*/ 181798 w 7810795"/>
              <a:gd name="connsiteY1" fmla="*/ 0 h 914032"/>
              <a:gd name="connsiteX2" fmla="*/ 7663792 w 7810795"/>
              <a:gd name="connsiteY2" fmla="*/ 0 h 914032"/>
              <a:gd name="connsiteX3" fmla="*/ 7810795 w 7810795"/>
              <a:gd name="connsiteY3" fmla="*/ 147003 h 914032"/>
              <a:gd name="connsiteX4" fmla="*/ 7810795 w 7810795"/>
              <a:gd name="connsiteY4" fmla="*/ 734997 h 914032"/>
              <a:gd name="connsiteX5" fmla="*/ 7663792 w 7810795"/>
              <a:gd name="connsiteY5" fmla="*/ 882000 h 914032"/>
              <a:gd name="connsiteX6" fmla="*/ 36542 w 7810795"/>
              <a:gd name="connsiteY6" fmla="*/ 884381 h 914032"/>
              <a:gd name="connsiteX7" fmla="*/ 34795 w 7810795"/>
              <a:gd name="connsiteY7" fmla="*/ 875491 h 914032"/>
              <a:gd name="connsiteX8" fmla="*/ 34795 w 7810795"/>
              <a:gd name="connsiteY8" fmla="*/ 147003 h 914032"/>
              <a:gd name="connsiteX0" fmla="*/ 35438 w 7811438"/>
              <a:gd name="connsiteY0" fmla="*/ 147003 h 920935"/>
              <a:gd name="connsiteX1" fmla="*/ 182441 w 7811438"/>
              <a:gd name="connsiteY1" fmla="*/ 0 h 920935"/>
              <a:gd name="connsiteX2" fmla="*/ 7664435 w 7811438"/>
              <a:gd name="connsiteY2" fmla="*/ 0 h 920935"/>
              <a:gd name="connsiteX3" fmla="*/ 7811438 w 7811438"/>
              <a:gd name="connsiteY3" fmla="*/ 147003 h 920935"/>
              <a:gd name="connsiteX4" fmla="*/ 7811438 w 7811438"/>
              <a:gd name="connsiteY4" fmla="*/ 734997 h 920935"/>
              <a:gd name="connsiteX5" fmla="*/ 7664435 w 7811438"/>
              <a:gd name="connsiteY5" fmla="*/ 882000 h 920935"/>
              <a:gd name="connsiteX6" fmla="*/ 37185 w 7811438"/>
              <a:gd name="connsiteY6" fmla="*/ 884381 h 920935"/>
              <a:gd name="connsiteX7" fmla="*/ 33057 w 7811438"/>
              <a:gd name="connsiteY7" fmla="*/ 885016 h 920935"/>
              <a:gd name="connsiteX8" fmla="*/ 35438 w 7811438"/>
              <a:gd name="connsiteY8" fmla="*/ 147003 h 920935"/>
              <a:gd name="connsiteX0" fmla="*/ 37165 w 7813165"/>
              <a:gd name="connsiteY0" fmla="*/ 147003 h 885053"/>
              <a:gd name="connsiteX1" fmla="*/ 184168 w 7813165"/>
              <a:gd name="connsiteY1" fmla="*/ 0 h 885053"/>
              <a:gd name="connsiteX2" fmla="*/ 7666162 w 7813165"/>
              <a:gd name="connsiteY2" fmla="*/ 0 h 885053"/>
              <a:gd name="connsiteX3" fmla="*/ 7813165 w 7813165"/>
              <a:gd name="connsiteY3" fmla="*/ 147003 h 885053"/>
              <a:gd name="connsiteX4" fmla="*/ 7813165 w 7813165"/>
              <a:gd name="connsiteY4" fmla="*/ 734997 h 885053"/>
              <a:gd name="connsiteX5" fmla="*/ 7666162 w 7813165"/>
              <a:gd name="connsiteY5" fmla="*/ 882000 h 885053"/>
              <a:gd name="connsiteX6" fmla="*/ 38912 w 7813165"/>
              <a:gd name="connsiteY6" fmla="*/ 884381 h 885053"/>
              <a:gd name="connsiteX7" fmla="*/ 34784 w 7813165"/>
              <a:gd name="connsiteY7" fmla="*/ 885016 h 885053"/>
              <a:gd name="connsiteX8" fmla="*/ 37165 w 7813165"/>
              <a:gd name="connsiteY8" fmla="*/ 147003 h 885053"/>
              <a:gd name="connsiteX0" fmla="*/ 33307 w 7809307"/>
              <a:gd name="connsiteY0" fmla="*/ 147003 h 885016"/>
              <a:gd name="connsiteX1" fmla="*/ 180310 w 7809307"/>
              <a:gd name="connsiteY1" fmla="*/ 0 h 885016"/>
              <a:gd name="connsiteX2" fmla="*/ 7662304 w 7809307"/>
              <a:gd name="connsiteY2" fmla="*/ 0 h 885016"/>
              <a:gd name="connsiteX3" fmla="*/ 7809307 w 7809307"/>
              <a:gd name="connsiteY3" fmla="*/ 147003 h 885016"/>
              <a:gd name="connsiteX4" fmla="*/ 7809307 w 7809307"/>
              <a:gd name="connsiteY4" fmla="*/ 734997 h 885016"/>
              <a:gd name="connsiteX5" fmla="*/ 7662304 w 7809307"/>
              <a:gd name="connsiteY5" fmla="*/ 882000 h 885016"/>
              <a:gd name="connsiteX6" fmla="*/ 35054 w 7809307"/>
              <a:gd name="connsiteY6" fmla="*/ 884381 h 885016"/>
              <a:gd name="connsiteX7" fmla="*/ 30926 w 7809307"/>
              <a:gd name="connsiteY7" fmla="*/ 885016 h 885016"/>
              <a:gd name="connsiteX8" fmla="*/ 33307 w 7809307"/>
              <a:gd name="connsiteY8" fmla="*/ 147003 h 885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09307" h="885016">
                <a:moveTo>
                  <a:pt x="33307" y="147003"/>
                </a:moveTo>
                <a:cubicBezTo>
                  <a:pt x="33307" y="65815"/>
                  <a:pt x="99122" y="0"/>
                  <a:pt x="180310" y="0"/>
                </a:cubicBezTo>
                <a:lnTo>
                  <a:pt x="7662304" y="0"/>
                </a:lnTo>
                <a:cubicBezTo>
                  <a:pt x="7743492" y="0"/>
                  <a:pt x="7809307" y="65815"/>
                  <a:pt x="7809307" y="147003"/>
                </a:cubicBezTo>
                <a:lnTo>
                  <a:pt x="7809307" y="734997"/>
                </a:lnTo>
                <a:cubicBezTo>
                  <a:pt x="7809307" y="816185"/>
                  <a:pt x="7743492" y="882000"/>
                  <a:pt x="7662304" y="882000"/>
                </a:cubicBezTo>
                <a:lnTo>
                  <a:pt x="35054" y="884381"/>
                </a:lnTo>
                <a:cubicBezTo>
                  <a:pt x="-46134" y="884381"/>
                  <a:pt x="40451" y="882861"/>
                  <a:pt x="30926" y="885016"/>
                </a:cubicBezTo>
                <a:cubicBezTo>
                  <a:pt x="31720" y="639012"/>
                  <a:pt x="32513" y="393007"/>
                  <a:pt x="33307" y="147003"/>
                </a:cubicBezTo>
                <a:close/>
              </a:path>
            </a:pathLst>
          </a:custGeom>
          <a:solidFill>
            <a:srgbClr val="D0145A"/>
          </a:solidFill>
        </p:spPr>
        <p:txBody>
          <a:bodyPr vert="horz" lIns="342000" tIns="72000" rIns="252000" bIns="45720" rtlCol="0" anchor="ctr">
            <a:normAutofit/>
          </a:bodyPr>
          <a:lstStyle/>
          <a:p>
            <a:r>
              <a:rPr lang="nl-NL" dirty="0" smtClean="0"/>
              <a:t>Klik om een titel te maken</a:t>
            </a:r>
            <a:endParaRPr lang="nl-NL" dirty="0"/>
          </a:p>
        </p:txBody>
      </p:sp>
      <p:pic>
        <p:nvPicPr>
          <p:cNvPr id="2" name="Afbeelding 1"/>
          <p:cNvPicPr>
            <a:picLocks/>
          </p:cNvPicPr>
          <p:nvPr>
            <p:custDataLst>
              <p:tags r:id="rId12"/>
            </p:custData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13176"/>
            <a:ext cx="2054314" cy="1246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137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3" r:id="rId4"/>
    <p:sldLayoutId id="2147483651" r:id="rId5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rgbClr val="FFFFFF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0" indent="0" algn="l" defTabSz="914400" rtl="0" eaLnBrk="1" latinLnBrk="0" hangingPunct="1">
        <a:lnSpc>
          <a:spcPts val="2300"/>
        </a:lnSpc>
        <a:spcBef>
          <a:spcPts val="0"/>
        </a:spcBef>
        <a:buClr>
          <a:schemeClr val="bg1"/>
        </a:buClr>
        <a:buSzPct val="25000"/>
        <a:buFont typeface="Arial" pitchFamily="34" charset="0"/>
        <a:buChar char="•"/>
        <a:tabLst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306000" indent="-288000" algn="l" defTabSz="914400" rtl="0" eaLnBrk="1" latinLnBrk="0" hangingPunct="1">
        <a:lnSpc>
          <a:spcPts val="2300"/>
        </a:lnSpc>
        <a:spcBef>
          <a:spcPts val="0"/>
        </a:spcBef>
        <a:buSzPct val="130000"/>
        <a:buFont typeface="Verdana" pitchFamily="34" charset="0"/>
        <a:buChar char="­"/>
        <a:defRPr sz="1800" b="1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0" indent="0" algn="l" defTabSz="914400" rtl="0" eaLnBrk="1" latinLnBrk="0" hangingPunct="1">
        <a:lnSpc>
          <a:spcPts val="2300"/>
        </a:lnSpc>
        <a:spcBef>
          <a:spcPts val="0"/>
        </a:spcBef>
        <a:buSzPct val="25000"/>
        <a:buFontTx/>
        <a:buBlip>
          <a:blip r:embed="rId14"/>
        </a:buBlip>
        <a:defRPr sz="1800" b="0" i="0" kern="1200">
          <a:solidFill>
            <a:srgbClr val="D0145A"/>
          </a:solidFill>
          <a:latin typeface="Verdana"/>
          <a:ea typeface="Verdana" pitchFamily="34" charset="0"/>
          <a:cs typeface="Verdana"/>
        </a:defRPr>
      </a:lvl3pPr>
      <a:lvl4pPr marL="306000" indent="-2520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8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544513" indent="-279400" algn="l" defTabSz="914400" rtl="0" eaLnBrk="1" latinLnBrk="0" hangingPunct="1">
        <a:lnSpc>
          <a:spcPts val="2300"/>
        </a:lnSpc>
        <a:spcBef>
          <a:spcPts val="0"/>
        </a:spcBef>
        <a:buSzPct val="120000"/>
        <a:buFont typeface="Arial" pitchFamily="34" charset="0"/>
        <a:buChar char="-"/>
        <a:defRPr sz="1600" kern="1200">
          <a:solidFill>
            <a:srgbClr val="D0145A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714375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rgbClr val="2886A3"/>
          </a:solidFill>
          <a:latin typeface="Verdana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r>
              <a:rPr lang="nl-NL" dirty="0" smtClean="0"/>
              <a:t>Spelling 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Engelse werkwoorden en Leenwoorden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5374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b="0" dirty="0" smtClean="0"/>
              <a:t>Wanneer een Engels werkwoord zijn </a:t>
            </a:r>
            <a:r>
              <a:rPr lang="nl-NL" u="sng" dirty="0" smtClean="0"/>
              <a:t>Engelse uitspraak </a:t>
            </a:r>
            <a:r>
              <a:rPr lang="nl-NL" b="0" dirty="0" smtClean="0"/>
              <a:t>behoudt, moet je </a:t>
            </a:r>
            <a:r>
              <a:rPr lang="nl-NL" u="sng" dirty="0" smtClean="0"/>
              <a:t>de stam </a:t>
            </a:r>
            <a:r>
              <a:rPr lang="nl-NL" b="0" dirty="0" smtClean="0"/>
              <a:t>op de </a:t>
            </a:r>
            <a:r>
              <a:rPr lang="nl-NL" u="sng" dirty="0" smtClean="0"/>
              <a:t>Engelse manier </a:t>
            </a:r>
            <a:r>
              <a:rPr lang="nl-NL" b="0" dirty="0" smtClean="0"/>
              <a:t>schrijven:</a:t>
            </a:r>
          </a:p>
          <a:p>
            <a:endParaRPr lang="nl-NL" b="0" dirty="0"/>
          </a:p>
          <a:p>
            <a:r>
              <a:rPr lang="nl-NL" b="0" dirty="0" smtClean="0"/>
              <a:t>Hij </a:t>
            </a:r>
            <a:r>
              <a:rPr lang="nl-NL" u="sng" dirty="0" smtClean="0"/>
              <a:t>baseba</a:t>
            </a:r>
            <a:r>
              <a:rPr lang="nl-NL" u="sng" dirty="0" smtClean="0">
                <a:solidFill>
                  <a:srgbClr val="0070C0"/>
                </a:solidFill>
              </a:rPr>
              <a:t>llt</a:t>
            </a:r>
            <a:r>
              <a:rPr lang="nl-NL" b="0" dirty="0" smtClean="0"/>
              <a:t> al een hele tijd.</a:t>
            </a:r>
          </a:p>
          <a:p>
            <a:endParaRPr lang="nl-NL" b="0" dirty="0"/>
          </a:p>
          <a:p>
            <a:r>
              <a:rPr lang="nl-NL" b="0" dirty="0" smtClean="0"/>
              <a:t>Zij </a:t>
            </a:r>
            <a:r>
              <a:rPr lang="nl-NL" u="sng" dirty="0" smtClean="0"/>
              <a:t>paintba</a:t>
            </a:r>
            <a:r>
              <a:rPr lang="nl-NL" u="sng" dirty="0" smtClean="0">
                <a:solidFill>
                  <a:srgbClr val="0070C0"/>
                </a:solidFill>
              </a:rPr>
              <a:t>llt</a:t>
            </a:r>
            <a:r>
              <a:rPr lang="nl-NL" u="sng" dirty="0" smtClean="0"/>
              <a:t> </a:t>
            </a:r>
            <a:r>
              <a:rPr lang="nl-NL" b="0" dirty="0" smtClean="0"/>
              <a:t>graag!</a:t>
            </a:r>
          </a:p>
          <a:p>
            <a:endParaRPr lang="nl-NL" b="0" dirty="0"/>
          </a:p>
          <a:p>
            <a:r>
              <a:rPr lang="nl-NL" b="0" dirty="0" smtClean="0"/>
              <a:t>Maar…</a:t>
            </a:r>
          </a:p>
          <a:p>
            <a:endParaRPr lang="nl-NL" b="0" dirty="0"/>
          </a:p>
          <a:p>
            <a:endParaRPr lang="nl-NL" b="0" dirty="0" smtClean="0"/>
          </a:p>
          <a:p>
            <a:pPr>
              <a:buNone/>
            </a:pPr>
            <a:r>
              <a:rPr lang="nl-NL" b="0" dirty="0" smtClean="0"/>
              <a:t>Zij</a:t>
            </a:r>
            <a:r>
              <a:rPr lang="nl-NL" u="sng" dirty="0" smtClean="0"/>
              <a:t> basketba</a:t>
            </a:r>
            <a:r>
              <a:rPr lang="nl-NL" u="sng" dirty="0" smtClean="0">
                <a:solidFill>
                  <a:srgbClr val="0070C0"/>
                </a:solidFill>
              </a:rPr>
              <a:t>lt</a:t>
            </a:r>
            <a:r>
              <a:rPr lang="nl-NL" u="sng" dirty="0" smtClean="0"/>
              <a:t> </a:t>
            </a:r>
            <a:r>
              <a:rPr lang="nl-NL" b="0" dirty="0" smtClean="0"/>
              <a:t>ook erg graag</a:t>
            </a:r>
          </a:p>
          <a:p>
            <a:endParaRPr lang="nl-NL" b="0" dirty="0" smtClean="0"/>
          </a:p>
          <a:p>
            <a:r>
              <a:rPr lang="nl-NL" u="sng" dirty="0" smtClean="0"/>
              <a:t>Volleyb</a:t>
            </a:r>
            <a:r>
              <a:rPr lang="nl-NL" u="sng" dirty="0" smtClean="0">
                <a:solidFill>
                  <a:srgbClr val="0070C0"/>
                </a:solidFill>
              </a:rPr>
              <a:t>al</a:t>
            </a:r>
            <a:r>
              <a:rPr lang="nl-NL" b="0" dirty="0" smtClean="0"/>
              <a:t> vindt ze ook erg leuk.</a:t>
            </a:r>
            <a:endParaRPr lang="nl-NL" b="0" dirty="0"/>
          </a:p>
          <a:p>
            <a:endParaRPr lang="nl-NL" b="0" dirty="0" smtClean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LET OP! </a:t>
            </a:r>
            <a:r>
              <a:rPr lang="nl-NL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54811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Voor de </a:t>
            </a:r>
            <a:r>
              <a:rPr lang="nl-NL" u="sng" dirty="0" smtClean="0"/>
              <a:t>uitspraak </a:t>
            </a:r>
            <a:r>
              <a:rPr lang="nl-NL" dirty="0" smtClean="0"/>
              <a:t>behouden sommige Engelse werkwoorden in de stam </a:t>
            </a:r>
            <a:r>
              <a:rPr lang="nl-NL" u="sng" dirty="0" smtClean="0"/>
              <a:t>UITGANGS E</a:t>
            </a:r>
          </a:p>
          <a:p>
            <a:endParaRPr lang="nl-NL" dirty="0"/>
          </a:p>
          <a:p>
            <a:r>
              <a:rPr lang="nl-NL" u="sng" dirty="0" smtClean="0"/>
              <a:t>Bijvoorbeeld:</a:t>
            </a:r>
          </a:p>
          <a:p>
            <a:endParaRPr lang="nl-NL" dirty="0"/>
          </a:p>
          <a:p>
            <a:r>
              <a:rPr lang="nl-NL" dirty="0" smtClean="0"/>
              <a:t>Skaten</a:t>
            </a:r>
          </a:p>
          <a:p>
            <a:endParaRPr lang="nl-NL" dirty="0" smtClean="0"/>
          </a:p>
          <a:p>
            <a:r>
              <a:rPr lang="nl-NL" dirty="0" smtClean="0"/>
              <a:t>Timen</a:t>
            </a:r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Deleten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endParaRPr lang="nl-NL" dirty="0" smtClean="0"/>
          </a:p>
          <a:p>
            <a:pPr>
              <a:buNone/>
            </a:pPr>
            <a:r>
              <a:rPr lang="nl-NL" dirty="0" smtClean="0"/>
              <a:t>Racen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LET OP! </a:t>
            </a:r>
            <a:r>
              <a:rPr lang="nl-NL" dirty="0"/>
              <a:t>2</a:t>
            </a:r>
          </a:p>
        </p:txBody>
      </p:sp>
      <p:sp>
        <p:nvSpPr>
          <p:cNvPr id="5" name="PIJL-RECHTS 4"/>
          <p:cNvSpPr/>
          <p:nvPr/>
        </p:nvSpPr>
        <p:spPr>
          <a:xfrm>
            <a:off x="1669754" y="3317641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PIJL-RECHTS 5"/>
          <p:cNvSpPr/>
          <p:nvPr/>
        </p:nvSpPr>
        <p:spPr>
          <a:xfrm>
            <a:off x="1547664" y="3933056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PIJL-RECHTS 6"/>
          <p:cNvSpPr/>
          <p:nvPr/>
        </p:nvSpPr>
        <p:spPr>
          <a:xfrm>
            <a:off x="1726932" y="4509120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1579067" y="5373216"/>
            <a:ext cx="122413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aphicFrame>
        <p:nvGraphicFramePr>
          <p:cNvPr id="11" name="Tabel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2455404"/>
              </p:ext>
            </p:extLst>
          </p:nvPr>
        </p:nvGraphicFramePr>
        <p:xfrm>
          <a:off x="2919909" y="3204229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Ik skate/ hij</a:t>
                      </a:r>
                      <a:r>
                        <a:rPr lang="nl-NL" baseline="0" dirty="0" smtClean="0"/>
                        <a:t> skatet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Ik/hij</a:t>
                      </a:r>
                      <a:r>
                        <a:rPr lang="nl-NL" baseline="0" dirty="0" smtClean="0"/>
                        <a:t> skatete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 heb geskatet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0919236"/>
              </p:ext>
            </p:extLst>
          </p:nvPr>
        </p:nvGraphicFramePr>
        <p:xfrm>
          <a:off x="2776336" y="3819644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Ik time</a:t>
                      </a:r>
                      <a:r>
                        <a:rPr lang="nl-NL" baseline="0" dirty="0" smtClean="0"/>
                        <a:t>/ Hij timet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Ik/hij</a:t>
                      </a:r>
                      <a:r>
                        <a:rPr lang="nl-NL" baseline="0" dirty="0" smtClean="0"/>
                        <a:t> timede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 heb getimed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Tabel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5225634"/>
              </p:ext>
            </p:extLst>
          </p:nvPr>
        </p:nvGraphicFramePr>
        <p:xfrm>
          <a:off x="2980867" y="4395708"/>
          <a:ext cx="609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 smtClean="0"/>
                        <a:t>Ik delete/ hij</a:t>
                      </a:r>
                      <a:r>
                        <a:rPr lang="nl-NL" baseline="0" dirty="0" smtClean="0"/>
                        <a:t> deletet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Ik/hij</a:t>
                      </a:r>
                      <a:r>
                        <a:rPr lang="nl-NL" baseline="0" dirty="0" smtClean="0"/>
                        <a:t> deletete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 heb gedeletet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el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364582"/>
              </p:ext>
            </p:extLst>
          </p:nvPr>
        </p:nvGraphicFramePr>
        <p:xfrm>
          <a:off x="2897670" y="5422506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257428">
                <a:tc>
                  <a:txBody>
                    <a:bodyPr/>
                    <a:lstStyle/>
                    <a:p>
                      <a:r>
                        <a:rPr lang="nl-NL" dirty="0" smtClean="0"/>
                        <a:t>Ik race/ hij racet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Ik/hij</a:t>
                      </a:r>
                      <a:r>
                        <a:rPr lang="nl-NL" baseline="0" dirty="0" smtClean="0"/>
                        <a:t> racete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 heb geracet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6462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M. </a:t>
            </a:r>
            <a:r>
              <a:rPr lang="nl-NL" dirty="0" err="1" smtClean="0"/>
              <a:t>opdr</a:t>
            </a:r>
            <a:r>
              <a:rPr lang="nl-NL" dirty="0" smtClean="0"/>
              <a:t>. </a:t>
            </a:r>
            <a:r>
              <a:rPr lang="nl-NL" dirty="0" smtClean="0"/>
              <a:t>1 t/m 5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huiswerk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0027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nl-NL" dirty="0" smtClean="0"/>
              <a:t>*Hoe spel ik Engelse werkwoorden wanneer ik ze in het       Nederlands gebruik?</a:t>
            </a:r>
          </a:p>
          <a:p>
            <a:endParaRPr lang="nl-NL" dirty="0" smtClean="0"/>
          </a:p>
          <a:p>
            <a:r>
              <a:rPr lang="nl-NL" dirty="0" smtClean="0"/>
              <a:t>*Herhaling Nederlandse werkwoord spelling</a:t>
            </a:r>
          </a:p>
          <a:p>
            <a:endParaRPr lang="nl-NL" dirty="0" smtClean="0"/>
          </a:p>
          <a:p>
            <a:r>
              <a:rPr lang="nl-NL" dirty="0" smtClean="0"/>
              <a:t>*Een aantal veelgebruikte leenwoorden.</a:t>
            </a:r>
            <a:endParaRPr 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deze les leren?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8491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199680"/>
          </a:xfrm>
        </p:spPr>
        <p:txBody>
          <a:bodyPr/>
          <a:lstStyle/>
          <a:p>
            <a:pPr lvl="0"/>
            <a:r>
              <a:rPr lang="nl-NL" dirty="0"/>
              <a:t>Kop</a:t>
            </a:r>
          </a:p>
          <a:p>
            <a:pPr lvl="1"/>
            <a:r>
              <a:rPr lang="nl-NL" dirty="0"/>
              <a:t>Voorbeeld opsomming</a:t>
            </a:r>
          </a:p>
          <a:p>
            <a:pPr lvl="2"/>
            <a:r>
              <a:rPr lang="nl-NL" dirty="0"/>
              <a:t>Tekst</a:t>
            </a:r>
          </a:p>
          <a:p>
            <a:pPr lvl="3"/>
            <a:r>
              <a:rPr lang="nl-NL" dirty="0"/>
              <a:t>Voorbeeld opsomming 2</a:t>
            </a:r>
          </a:p>
          <a:p>
            <a:pPr lvl="4"/>
            <a:r>
              <a:rPr lang="nl-NL" dirty="0"/>
              <a:t>Opsomming binnen opsomming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11560" y="260648"/>
            <a:ext cx="7809307" cy="864000"/>
          </a:xfrm>
        </p:spPr>
        <p:txBody>
          <a:bodyPr/>
          <a:lstStyle/>
          <a:p>
            <a:r>
              <a:rPr lang="nl-NL" dirty="0" smtClean="0"/>
              <a:t>Wat weten we al van </a:t>
            </a:r>
            <a:r>
              <a:rPr lang="nl-NL" dirty="0" err="1" smtClean="0"/>
              <a:t>ww</a:t>
            </a:r>
            <a:r>
              <a:rPr lang="nl-NL" dirty="0" smtClean="0"/>
              <a:t>-spelling 1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424666"/>
              </p:ext>
            </p:extLst>
          </p:nvPr>
        </p:nvGraphicFramePr>
        <p:xfrm>
          <a:off x="539552" y="1196752"/>
          <a:ext cx="8064897" cy="58091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385163">
                <a:tc>
                  <a:txBody>
                    <a:bodyPr/>
                    <a:lstStyle/>
                    <a:p>
                      <a:r>
                        <a:rPr lang="nl-NL" dirty="0" smtClean="0"/>
                        <a:t>onderwerp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Pv </a:t>
                      </a:r>
                      <a:r>
                        <a:rPr lang="nl-NL" dirty="0" err="1" smtClean="0"/>
                        <a:t>tt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Pv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vt</a:t>
                      </a:r>
                      <a:endParaRPr lang="nl-NL" dirty="0"/>
                    </a:p>
                  </a:txBody>
                  <a:tcPr/>
                </a:tc>
              </a:tr>
              <a:tr h="949717">
                <a:tc>
                  <a:txBody>
                    <a:bodyPr/>
                    <a:lstStyle/>
                    <a:p>
                      <a:r>
                        <a:rPr lang="nl-NL" i="1" dirty="0" smtClean="0"/>
                        <a:t>Ik of jij/je</a:t>
                      </a:r>
                      <a:r>
                        <a:rPr lang="nl-NL" i="1" baseline="0" dirty="0" smtClean="0"/>
                        <a:t> achter het werkwoord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smtClean="0"/>
                        <a:t>Stam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Ik werk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err="1" smtClean="0"/>
                        <a:t>stam+te</a:t>
                      </a:r>
                      <a:r>
                        <a:rPr lang="nl-NL" b="1" u="sng" dirty="0" smtClean="0"/>
                        <a:t>/de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Ik werk</a:t>
                      </a:r>
                      <a:r>
                        <a:rPr lang="nl-NL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51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9497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i="1" dirty="0" smtClean="0"/>
                        <a:t>Anders</a:t>
                      </a:r>
                      <a:r>
                        <a:rPr lang="nl-NL" dirty="0" smtClean="0"/>
                        <a:t>…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err="1" smtClean="0"/>
                        <a:t>Stam</a:t>
                      </a:r>
                      <a:r>
                        <a:rPr lang="nl-NL" b="1" u="sng" baseline="0" dirty="0" err="1" smtClean="0"/>
                        <a:t>+t</a:t>
                      </a:r>
                      <a:endParaRPr lang="nl-NL" b="1" u="sng" baseline="0" dirty="0" smtClean="0"/>
                    </a:p>
                    <a:p>
                      <a:endParaRPr lang="nl-NL" baseline="0" dirty="0" smtClean="0"/>
                    </a:p>
                    <a:p>
                      <a:r>
                        <a:rPr lang="nl-NL" baseline="0" dirty="0" smtClean="0">
                          <a:solidFill>
                            <a:srgbClr val="0070C0"/>
                          </a:solidFill>
                        </a:rPr>
                        <a:t>Hij werk</a:t>
                      </a:r>
                      <a:r>
                        <a:rPr lang="nl-NL" b="1" baseline="0" dirty="0" smtClean="0">
                          <a:solidFill>
                            <a:srgbClr val="0070C0"/>
                          </a:solidFill>
                        </a:rPr>
                        <a:t>t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err="1" smtClean="0"/>
                        <a:t>stam+te</a:t>
                      </a:r>
                      <a:r>
                        <a:rPr lang="nl-NL" b="1" u="sng" dirty="0" smtClean="0"/>
                        <a:t>/de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Ik werk</a:t>
                      </a:r>
                      <a:r>
                        <a:rPr lang="nl-NL" b="1" dirty="0" smtClean="0">
                          <a:solidFill>
                            <a:srgbClr val="0070C0"/>
                          </a:solidFill>
                        </a:rPr>
                        <a:t>te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385163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1234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i="1" dirty="0" smtClean="0"/>
                        <a:t>Wij (meervoud)</a:t>
                      </a:r>
                    </a:p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smtClean="0"/>
                        <a:t>Hele werkwoord 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Wij werken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b="1" u="sng" dirty="0" err="1" smtClean="0"/>
                        <a:t>Stam+ten</a:t>
                      </a:r>
                      <a:r>
                        <a:rPr lang="nl-NL" b="1" u="sng" dirty="0" smtClean="0"/>
                        <a:t>/den</a:t>
                      </a:r>
                    </a:p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>
                          <a:solidFill>
                            <a:srgbClr val="0070C0"/>
                          </a:solidFill>
                        </a:rPr>
                        <a:t>Wij</a:t>
                      </a:r>
                      <a:r>
                        <a:rPr lang="nl-NL" baseline="0" dirty="0" smtClean="0">
                          <a:solidFill>
                            <a:srgbClr val="0070C0"/>
                          </a:solidFill>
                        </a:rPr>
                        <a:t> werk</a:t>
                      </a:r>
                      <a:r>
                        <a:rPr lang="nl-NL" b="1" baseline="0" dirty="0" smtClean="0">
                          <a:solidFill>
                            <a:srgbClr val="0070C0"/>
                          </a:solidFill>
                        </a:rPr>
                        <a:t>ten</a:t>
                      </a:r>
                      <a:endParaRPr lang="nl-NL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1519548">
                <a:tc>
                  <a:txBody>
                    <a:bodyPr/>
                    <a:lstStyle/>
                    <a:p>
                      <a:r>
                        <a:rPr lang="nl-NL" i="1" dirty="0" smtClean="0"/>
                        <a:t>Voltooid</a:t>
                      </a:r>
                      <a:r>
                        <a:rPr lang="nl-NL" dirty="0" smtClean="0"/>
                        <a:t> </a:t>
                      </a:r>
                      <a:r>
                        <a:rPr lang="nl-NL" i="1" dirty="0" smtClean="0"/>
                        <a:t>deelwoord</a:t>
                      </a:r>
                      <a:endParaRPr lang="nl-NL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Ik</a:t>
                      </a:r>
                      <a:r>
                        <a:rPr lang="nl-NL" baseline="0" dirty="0" smtClean="0"/>
                        <a:t> heb gewerkt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*altijd</a:t>
                      </a:r>
                      <a:r>
                        <a:rPr lang="nl-NL" baseline="0" dirty="0" smtClean="0"/>
                        <a:t> een hulpwerkwoord bij zich (hebben/zijn/worden)</a:t>
                      </a:r>
                    </a:p>
                    <a:p>
                      <a:r>
                        <a:rPr lang="nl-NL" baseline="0" dirty="0" smtClean="0"/>
                        <a:t>*begint vaak met –ge/-ver/-</a:t>
                      </a:r>
                      <a:r>
                        <a:rPr lang="nl-NL" baseline="0" dirty="0" err="1" smtClean="0"/>
                        <a:t>be</a:t>
                      </a:r>
                      <a:r>
                        <a:rPr lang="nl-NL" baseline="0" dirty="0" smtClean="0"/>
                        <a:t> </a:t>
                      </a:r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78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u="sng" dirty="0" smtClean="0"/>
              <a:t>Persoonsvorm verleden tijd</a:t>
            </a:r>
            <a:endParaRPr lang="nl-NL" u="sng" dirty="0"/>
          </a:p>
          <a:p>
            <a:r>
              <a:rPr lang="nl-NL" b="0" dirty="0" smtClean="0"/>
              <a:t>Gisteren (landen) het vliegtuig op Schiphol.</a:t>
            </a:r>
            <a:endParaRPr lang="nl-NL" b="0" dirty="0"/>
          </a:p>
          <a:p>
            <a:r>
              <a:rPr lang="nl-NL" b="0" dirty="0" smtClean="0"/>
              <a:t>Vorige week (betalen) de mensen allemaal contant.</a:t>
            </a:r>
          </a:p>
          <a:p>
            <a:pPr>
              <a:buNone/>
            </a:pPr>
            <a:r>
              <a:rPr lang="nl-NL" b="0" dirty="0" smtClean="0"/>
              <a:t>Afgelopen zomer (branden) er twee bossen helemaal af.</a:t>
            </a:r>
          </a:p>
          <a:p>
            <a:pPr>
              <a:buNone/>
            </a:pPr>
            <a:endParaRPr lang="nl-NL" b="0" dirty="0"/>
          </a:p>
          <a:p>
            <a:pPr>
              <a:buNone/>
            </a:pPr>
            <a:r>
              <a:rPr lang="nl-NL" u="sng" dirty="0" smtClean="0"/>
              <a:t>Pv </a:t>
            </a:r>
            <a:r>
              <a:rPr lang="nl-NL" u="sng" dirty="0" err="1" smtClean="0"/>
              <a:t>tt</a:t>
            </a:r>
            <a:endParaRPr lang="nl-NL" u="sng" dirty="0" smtClean="0"/>
          </a:p>
          <a:p>
            <a:pPr>
              <a:buNone/>
            </a:pPr>
            <a:r>
              <a:rPr lang="nl-NL" b="0" dirty="0" smtClean="0"/>
              <a:t>Het vliegtuig (landen) nu op Schiphol.</a:t>
            </a:r>
          </a:p>
          <a:p>
            <a:pPr>
              <a:buNone/>
            </a:pPr>
            <a:r>
              <a:rPr lang="nl-NL" b="0" dirty="0" smtClean="0"/>
              <a:t>Hij (beantwoorden) de vraag.</a:t>
            </a:r>
          </a:p>
          <a:p>
            <a:pPr>
              <a:buNone/>
            </a:pPr>
            <a:r>
              <a:rPr lang="nl-NL" b="0" dirty="0" smtClean="0"/>
              <a:t>(worden) je straks door hem opgehaald?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u="sng" dirty="0" smtClean="0"/>
              <a:t>Voltooid deelwoord</a:t>
            </a:r>
          </a:p>
          <a:p>
            <a:pPr>
              <a:buNone/>
            </a:pPr>
            <a:r>
              <a:rPr lang="nl-NL" b="0" dirty="0" smtClean="0"/>
              <a:t>Het vliegtuig is (landen).</a:t>
            </a:r>
          </a:p>
          <a:p>
            <a:pPr>
              <a:buNone/>
            </a:pPr>
            <a:r>
              <a:rPr lang="nl-NL" b="0" dirty="0" smtClean="0"/>
              <a:t>Hij heeft de vraag (beantwoorden)</a:t>
            </a:r>
          </a:p>
          <a:p>
            <a:pPr>
              <a:buNone/>
            </a:pPr>
            <a:r>
              <a:rPr lang="nl-NL" b="0" dirty="0" smtClean="0"/>
              <a:t>Afgelopen zomer zijn er twee (afbranden)</a:t>
            </a:r>
          </a:p>
          <a:p>
            <a:pPr>
              <a:buNone/>
            </a:pPr>
            <a:endParaRPr lang="nl-NL" b="0" dirty="0"/>
          </a:p>
          <a:p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Instapniveau</a:t>
            </a:r>
            <a:br>
              <a:rPr lang="nl-NL" dirty="0" smtClean="0"/>
            </a:br>
            <a:r>
              <a:rPr lang="nl-NL" dirty="0" smtClean="0"/>
              <a:t>Vervoeg de volgende </a:t>
            </a:r>
            <a:r>
              <a:rPr lang="nl-NL" dirty="0" err="1" smtClean="0"/>
              <a:t>ww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1657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991768"/>
          </a:xfrm>
        </p:spPr>
        <p:txBody>
          <a:bodyPr>
            <a:normAutofit/>
          </a:bodyPr>
          <a:lstStyle/>
          <a:p>
            <a:endParaRPr lang="nl-NL" dirty="0" smtClean="0"/>
          </a:p>
          <a:p>
            <a:r>
              <a:rPr lang="nl-NL" u="sng" dirty="0" smtClean="0"/>
              <a:t>Persoonsvorm verleden tijd</a:t>
            </a:r>
            <a:endParaRPr lang="nl-NL" u="sng" dirty="0"/>
          </a:p>
          <a:p>
            <a:r>
              <a:rPr lang="nl-NL" b="0" dirty="0" smtClean="0"/>
              <a:t>Gisteren </a:t>
            </a:r>
            <a:r>
              <a:rPr lang="nl-NL" u="sng" dirty="0" smtClean="0"/>
              <a:t>landde</a:t>
            </a:r>
            <a:r>
              <a:rPr lang="nl-NL" b="0" dirty="0" smtClean="0"/>
              <a:t> het vliegtuig op Schiphol.</a:t>
            </a:r>
            <a:endParaRPr lang="nl-NL" b="0" dirty="0"/>
          </a:p>
          <a:p>
            <a:r>
              <a:rPr lang="nl-NL" b="0" dirty="0" smtClean="0"/>
              <a:t>Vorige week </a:t>
            </a:r>
            <a:r>
              <a:rPr lang="nl-NL" u="sng" dirty="0" smtClean="0"/>
              <a:t>betaalde</a:t>
            </a:r>
            <a:r>
              <a:rPr lang="nl-NL" b="0" dirty="0" smtClean="0"/>
              <a:t> de mensen allemaal contant.</a:t>
            </a:r>
          </a:p>
          <a:p>
            <a:pPr>
              <a:buNone/>
            </a:pPr>
            <a:r>
              <a:rPr lang="nl-NL" b="0" dirty="0" smtClean="0"/>
              <a:t>Afgelopen zomer </a:t>
            </a:r>
            <a:r>
              <a:rPr lang="nl-NL" u="sng" dirty="0" smtClean="0"/>
              <a:t>brandden</a:t>
            </a:r>
            <a:r>
              <a:rPr lang="nl-NL" b="0" dirty="0" smtClean="0"/>
              <a:t> er twee bossen helemaal af.</a:t>
            </a:r>
          </a:p>
          <a:p>
            <a:pPr>
              <a:buNone/>
            </a:pPr>
            <a:endParaRPr lang="nl-NL" b="0" dirty="0"/>
          </a:p>
          <a:p>
            <a:pPr>
              <a:buNone/>
            </a:pPr>
            <a:r>
              <a:rPr lang="nl-NL" u="sng" dirty="0" smtClean="0"/>
              <a:t>Pv </a:t>
            </a:r>
            <a:r>
              <a:rPr lang="nl-NL" u="sng" dirty="0" err="1" smtClean="0"/>
              <a:t>tt</a:t>
            </a:r>
            <a:endParaRPr lang="nl-NL" u="sng" dirty="0" smtClean="0"/>
          </a:p>
          <a:p>
            <a:pPr>
              <a:buNone/>
            </a:pPr>
            <a:r>
              <a:rPr lang="nl-NL" b="0" dirty="0" smtClean="0"/>
              <a:t>Het vliegtuig </a:t>
            </a:r>
            <a:r>
              <a:rPr lang="nl-NL" u="sng" dirty="0" smtClean="0"/>
              <a:t>landt</a:t>
            </a:r>
            <a:r>
              <a:rPr lang="nl-NL" b="0" dirty="0" smtClean="0"/>
              <a:t> nu op Schiphol.</a:t>
            </a:r>
          </a:p>
          <a:p>
            <a:pPr>
              <a:buNone/>
            </a:pPr>
            <a:r>
              <a:rPr lang="nl-NL" b="0" dirty="0" smtClean="0"/>
              <a:t>Hij</a:t>
            </a:r>
            <a:r>
              <a:rPr lang="nl-NL" u="sng" dirty="0" smtClean="0"/>
              <a:t> beantwoordt </a:t>
            </a:r>
            <a:r>
              <a:rPr lang="nl-NL" b="0" dirty="0" smtClean="0"/>
              <a:t>de vraag.</a:t>
            </a:r>
          </a:p>
          <a:p>
            <a:pPr>
              <a:buNone/>
            </a:pPr>
            <a:r>
              <a:rPr lang="nl-NL" u="sng" dirty="0" smtClean="0"/>
              <a:t>Word</a:t>
            </a:r>
            <a:r>
              <a:rPr lang="nl-NL" b="0" dirty="0" smtClean="0"/>
              <a:t> je straks door hem opgehaald?</a:t>
            </a:r>
          </a:p>
          <a:p>
            <a:pPr>
              <a:buNone/>
            </a:pPr>
            <a:endParaRPr lang="nl-NL" dirty="0"/>
          </a:p>
          <a:p>
            <a:pPr>
              <a:buNone/>
            </a:pPr>
            <a:r>
              <a:rPr lang="nl-NL" u="sng" dirty="0" smtClean="0"/>
              <a:t>Voltooid deelwoord</a:t>
            </a:r>
          </a:p>
          <a:p>
            <a:pPr>
              <a:buNone/>
            </a:pPr>
            <a:r>
              <a:rPr lang="nl-NL" b="0" dirty="0" smtClean="0"/>
              <a:t>Het vliegtuig is </a:t>
            </a:r>
            <a:r>
              <a:rPr lang="nl-NL" u="sng" dirty="0" smtClean="0"/>
              <a:t>geland</a:t>
            </a:r>
          </a:p>
          <a:p>
            <a:pPr>
              <a:buNone/>
            </a:pPr>
            <a:r>
              <a:rPr lang="nl-NL" b="0" dirty="0" smtClean="0"/>
              <a:t>Hij heeft de vraag </a:t>
            </a:r>
            <a:r>
              <a:rPr lang="nl-NL" u="sng" dirty="0" smtClean="0"/>
              <a:t>beantwoord</a:t>
            </a:r>
          </a:p>
          <a:p>
            <a:pPr>
              <a:buNone/>
            </a:pPr>
            <a:r>
              <a:rPr lang="nl-NL" b="0" dirty="0" smtClean="0"/>
              <a:t>Afgelopen zomer zijn er twee </a:t>
            </a:r>
            <a:r>
              <a:rPr lang="nl-NL" u="sng" dirty="0" smtClean="0"/>
              <a:t>afgebrand</a:t>
            </a:r>
          </a:p>
          <a:p>
            <a:pPr>
              <a:buNone/>
            </a:pPr>
            <a:endParaRPr lang="nl-NL" b="0" dirty="0"/>
          </a:p>
          <a:p>
            <a:endParaRPr lang="nl-NL" dirty="0" smtClean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antwoorden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4608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4199680"/>
          </a:xfrm>
        </p:spPr>
        <p:txBody>
          <a:bodyPr/>
          <a:lstStyle/>
          <a:p>
            <a:pPr lvl="0"/>
            <a:r>
              <a:rPr lang="nl-NL" sz="2400" u="sng" dirty="0" smtClean="0"/>
              <a:t>`</a:t>
            </a:r>
            <a:r>
              <a:rPr lang="nl-NL" sz="2400" u="sng" dirty="0" smtClean="0">
                <a:solidFill>
                  <a:srgbClr val="0070C0"/>
                </a:solidFill>
              </a:rPr>
              <a:t>t</a:t>
            </a:r>
            <a:r>
              <a:rPr lang="nl-NL" sz="2400" u="sng" dirty="0" smtClean="0"/>
              <a:t> e</a:t>
            </a:r>
            <a:r>
              <a:rPr lang="nl-NL" sz="2400" u="sng" dirty="0" smtClean="0">
                <a:solidFill>
                  <a:srgbClr val="0070C0"/>
                </a:solidFill>
              </a:rPr>
              <a:t>x</a:t>
            </a:r>
            <a:r>
              <a:rPr lang="nl-NL" sz="2400" u="sng" dirty="0" smtClean="0"/>
              <a:t> </a:t>
            </a:r>
            <a:r>
              <a:rPr lang="nl-NL" sz="2400" u="sng" dirty="0" smtClean="0">
                <a:solidFill>
                  <a:srgbClr val="0070C0"/>
                </a:solidFill>
              </a:rPr>
              <a:t>f</a:t>
            </a:r>
            <a:r>
              <a:rPr lang="nl-NL" sz="2400" u="sng" dirty="0" smtClean="0"/>
              <a:t>o</a:t>
            </a:r>
            <a:r>
              <a:rPr lang="nl-NL" sz="2400" u="sng" dirty="0" smtClean="0">
                <a:solidFill>
                  <a:srgbClr val="0070C0"/>
                </a:solidFill>
              </a:rPr>
              <a:t>ksch</a:t>
            </a:r>
            <a:r>
              <a:rPr lang="nl-NL" sz="2400" u="sng" dirty="0" smtClean="0"/>
              <a:t>aa</a:t>
            </a:r>
            <a:r>
              <a:rPr lang="nl-NL" sz="2400" u="sng" dirty="0" smtClean="0">
                <a:solidFill>
                  <a:srgbClr val="0070C0"/>
                </a:solidFill>
              </a:rPr>
              <a:t>p </a:t>
            </a:r>
          </a:p>
          <a:p>
            <a:pPr lvl="0">
              <a:buNone/>
            </a:pPr>
            <a:endParaRPr lang="nl-NL" sz="2400" u="sng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nl-NL" sz="1600" u="sng" dirty="0" smtClean="0">
                <a:solidFill>
                  <a:srgbClr val="0070C0"/>
                </a:solidFill>
              </a:rPr>
              <a:t>Blauw=t/te(n)</a:t>
            </a:r>
          </a:p>
          <a:p>
            <a:pPr lvl="0">
              <a:buNone/>
            </a:pPr>
            <a:endParaRPr lang="nl-NL" dirty="0"/>
          </a:p>
          <a:p>
            <a:pPr lvl="0"/>
            <a:r>
              <a:rPr lang="nl-NL" u="sng" dirty="0" smtClean="0"/>
              <a:t>Voor welke werkwoorden gebruikt je het?</a:t>
            </a:r>
          </a:p>
          <a:p>
            <a:pPr lvl="0"/>
            <a:endParaRPr lang="nl-NL" u="sng" dirty="0" smtClean="0"/>
          </a:p>
          <a:p>
            <a:pPr lvl="0"/>
            <a:r>
              <a:rPr lang="nl-NL" dirty="0" smtClean="0"/>
              <a:t>*Gebruik je bij </a:t>
            </a:r>
            <a:r>
              <a:rPr lang="nl-NL" u="sng" dirty="0" smtClean="0"/>
              <a:t>persoonsvormen verleden tijd (</a:t>
            </a:r>
            <a:r>
              <a:rPr lang="nl-NL" u="sng" dirty="0" err="1" smtClean="0"/>
              <a:t>pvtt</a:t>
            </a:r>
            <a:r>
              <a:rPr lang="nl-NL" u="sng" dirty="0" smtClean="0"/>
              <a:t> </a:t>
            </a:r>
            <a:r>
              <a:rPr lang="nl-NL" dirty="0" smtClean="0"/>
              <a:t>en </a:t>
            </a:r>
            <a:r>
              <a:rPr lang="nl-NL" u="sng" dirty="0" smtClean="0"/>
              <a:t>voltooid deelwoorden</a:t>
            </a:r>
          </a:p>
          <a:p>
            <a:pPr lvl="0"/>
            <a:endParaRPr lang="nl-NL" dirty="0" smtClean="0"/>
          </a:p>
          <a:p>
            <a:pPr lvl="0"/>
            <a:r>
              <a:rPr lang="nl-NL" u="sng" dirty="0" smtClean="0"/>
              <a:t>Wat kun je ermee?</a:t>
            </a:r>
          </a:p>
          <a:p>
            <a:pPr lvl="0"/>
            <a:endParaRPr lang="nl-NL" u="sng" dirty="0" smtClean="0"/>
          </a:p>
          <a:p>
            <a:pPr lvl="0"/>
            <a:r>
              <a:rPr lang="nl-NL" dirty="0" smtClean="0"/>
              <a:t>*Je kijkt hiermee of het </a:t>
            </a:r>
            <a:r>
              <a:rPr lang="nl-NL" dirty="0" err="1" smtClean="0"/>
              <a:t>vd</a:t>
            </a:r>
            <a:r>
              <a:rPr lang="nl-NL" dirty="0" smtClean="0"/>
              <a:t> een –d of –t krijgen </a:t>
            </a:r>
          </a:p>
          <a:p>
            <a:pPr lvl="0"/>
            <a:r>
              <a:rPr lang="nl-NL" dirty="0" smtClean="0"/>
              <a:t>*Je bepaalt hiermee of de </a:t>
            </a:r>
            <a:r>
              <a:rPr lang="nl-NL" dirty="0" err="1" smtClean="0"/>
              <a:t>pvvt</a:t>
            </a:r>
            <a:r>
              <a:rPr lang="nl-NL" dirty="0" smtClean="0"/>
              <a:t> als uitgang –te(n) of –de(n) krijgt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al van </a:t>
            </a:r>
            <a:r>
              <a:rPr lang="nl-NL" dirty="0" err="1" smtClean="0"/>
              <a:t>ww</a:t>
            </a:r>
            <a:r>
              <a:rPr lang="nl-NL" dirty="0" smtClean="0"/>
              <a:t>-spelling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8295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576000" y="1749600"/>
            <a:ext cx="7884432" cy="5108400"/>
          </a:xfrm>
        </p:spPr>
        <p:txBody>
          <a:bodyPr>
            <a:normAutofit/>
          </a:bodyPr>
          <a:lstStyle/>
          <a:p>
            <a:pPr lvl="0"/>
            <a:r>
              <a:rPr lang="nl-NL" sz="2400" u="sng" dirty="0" smtClean="0"/>
              <a:t>`</a:t>
            </a:r>
            <a:r>
              <a:rPr lang="nl-NL" sz="2400" u="sng" dirty="0" smtClean="0">
                <a:solidFill>
                  <a:srgbClr val="0070C0"/>
                </a:solidFill>
              </a:rPr>
              <a:t>t</a:t>
            </a:r>
            <a:r>
              <a:rPr lang="nl-NL" sz="2400" u="sng" dirty="0" smtClean="0"/>
              <a:t> e</a:t>
            </a:r>
            <a:r>
              <a:rPr lang="nl-NL" sz="2400" u="sng" dirty="0" smtClean="0">
                <a:solidFill>
                  <a:srgbClr val="0070C0"/>
                </a:solidFill>
              </a:rPr>
              <a:t>x</a:t>
            </a:r>
            <a:r>
              <a:rPr lang="nl-NL" sz="2400" u="sng" dirty="0" smtClean="0"/>
              <a:t> </a:t>
            </a:r>
            <a:r>
              <a:rPr lang="nl-NL" sz="2400" u="sng" dirty="0" smtClean="0">
                <a:solidFill>
                  <a:srgbClr val="0070C0"/>
                </a:solidFill>
              </a:rPr>
              <a:t>f</a:t>
            </a:r>
            <a:r>
              <a:rPr lang="nl-NL" sz="2400" u="sng" dirty="0" smtClean="0"/>
              <a:t>o</a:t>
            </a:r>
            <a:r>
              <a:rPr lang="nl-NL" sz="2400" u="sng" dirty="0" smtClean="0">
                <a:solidFill>
                  <a:srgbClr val="0070C0"/>
                </a:solidFill>
              </a:rPr>
              <a:t>ksch</a:t>
            </a:r>
            <a:r>
              <a:rPr lang="nl-NL" sz="2400" u="sng" dirty="0" smtClean="0"/>
              <a:t>aa</a:t>
            </a:r>
            <a:r>
              <a:rPr lang="nl-NL" sz="2400" u="sng" dirty="0" smtClean="0">
                <a:solidFill>
                  <a:srgbClr val="0070C0"/>
                </a:solidFill>
              </a:rPr>
              <a:t>p </a:t>
            </a:r>
          </a:p>
          <a:p>
            <a:pPr lvl="0">
              <a:buNone/>
            </a:pPr>
            <a:endParaRPr lang="nl-NL" sz="2400" u="sng" dirty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nl-NL" sz="1600" u="sng" dirty="0" smtClean="0">
                <a:solidFill>
                  <a:srgbClr val="0070C0"/>
                </a:solidFill>
              </a:rPr>
              <a:t>Blauw=t/te(n)</a:t>
            </a:r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endParaRPr lang="nl-NL" dirty="0"/>
          </a:p>
          <a:p>
            <a:pPr lvl="0">
              <a:buNone/>
            </a:pPr>
            <a:r>
              <a:rPr lang="nl-NL" dirty="0" smtClean="0"/>
              <a:t>Vandaag hebben we hard (werken)</a:t>
            </a:r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r>
              <a:rPr lang="nl-NL" dirty="0" smtClean="0">
                <a:solidFill>
                  <a:srgbClr val="0070C0"/>
                </a:solidFill>
              </a:rPr>
              <a:t>Werken</a:t>
            </a:r>
            <a:r>
              <a:rPr lang="nl-NL" dirty="0" smtClean="0"/>
              <a:t>&gt;&gt;</a:t>
            </a:r>
          </a:p>
          <a:p>
            <a:pPr lvl="0">
              <a:buNone/>
            </a:pPr>
            <a:r>
              <a:rPr lang="nl-NL" dirty="0" smtClean="0">
                <a:solidFill>
                  <a:srgbClr val="0070C0"/>
                </a:solidFill>
              </a:rPr>
              <a:t>Stam=</a:t>
            </a:r>
            <a:r>
              <a:rPr lang="nl-NL" dirty="0" err="1" smtClean="0">
                <a:solidFill>
                  <a:srgbClr val="0070C0"/>
                </a:solidFill>
              </a:rPr>
              <a:t>wer</a:t>
            </a:r>
            <a:r>
              <a:rPr lang="nl-NL" u="sng" dirty="0" err="1" smtClean="0">
                <a:solidFill>
                  <a:srgbClr val="0070C0"/>
                </a:solidFill>
              </a:rPr>
              <a:t>K</a:t>
            </a:r>
            <a:r>
              <a:rPr lang="nl-NL" dirty="0" smtClean="0"/>
              <a:t>&gt;&gt;&gt;</a:t>
            </a:r>
          </a:p>
          <a:p>
            <a:pPr lvl="0">
              <a:buNone/>
            </a:pPr>
            <a:r>
              <a:rPr lang="nl-NL" dirty="0" smtClean="0">
                <a:solidFill>
                  <a:srgbClr val="0070C0"/>
                </a:solidFill>
              </a:rPr>
              <a:t>K zit erin</a:t>
            </a:r>
            <a:r>
              <a:rPr lang="nl-NL" dirty="0" smtClean="0"/>
              <a:t>&gt;&gt;&gt; </a:t>
            </a:r>
            <a:r>
              <a:rPr lang="nl-NL" u="sng" dirty="0" smtClean="0">
                <a:solidFill>
                  <a:srgbClr val="0070C0"/>
                </a:solidFill>
              </a:rPr>
              <a:t>ge</a:t>
            </a:r>
            <a:r>
              <a:rPr lang="nl-NL" dirty="0" smtClean="0">
                <a:solidFill>
                  <a:srgbClr val="0070C0"/>
                </a:solidFill>
              </a:rPr>
              <a:t>werk</a:t>
            </a:r>
            <a:r>
              <a:rPr lang="nl-NL" u="sng" dirty="0" smtClean="0">
                <a:solidFill>
                  <a:srgbClr val="0070C0"/>
                </a:solidFill>
              </a:rPr>
              <a:t>t</a:t>
            </a:r>
            <a:endParaRPr lang="nl-NL" u="sng" dirty="0"/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r>
              <a:rPr lang="nl-NL" dirty="0" smtClean="0"/>
              <a:t>Hij wordt door de klas (ophalen)</a:t>
            </a:r>
          </a:p>
          <a:p>
            <a:pPr lvl="0">
              <a:buNone/>
            </a:pPr>
            <a:endParaRPr lang="nl-NL" dirty="0"/>
          </a:p>
          <a:p>
            <a:pPr>
              <a:buNone/>
            </a:pPr>
            <a:r>
              <a:rPr lang="nl-NL" dirty="0" smtClean="0">
                <a:solidFill>
                  <a:srgbClr val="0070C0"/>
                </a:solidFill>
              </a:rPr>
              <a:t>ophalen</a:t>
            </a:r>
            <a:r>
              <a:rPr lang="nl-NL" dirty="0" smtClean="0"/>
              <a:t>&gt;&gt;</a:t>
            </a:r>
          </a:p>
          <a:p>
            <a:pPr>
              <a:buNone/>
            </a:pPr>
            <a:r>
              <a:rPr lang="nl-NL" dirty="0" err="1" smtClean="0">
                <a:solidFill>
                  <a:srgbClr val="0070C0"/>
                </a:solidFill>
              </a:rPr>
              <a:t>ophaa</a:t>
            </a:r>
            <a:r>
              <a:rPr lang="nl-NL" u="sng" dirty="0" err="1" smtClean="0">
                <a:solidFill>
                  <a:srgbClr val="0070C0"/>
                </a:solidFill>
              </a:rPr>
              <a:t>L</a:t>
            </a:r>
            <a:r>
              <a:rPr lang="nl-NL" dirty="0" smtClean="0"/>
              <a:t>&gt;&gt;&gt;</a:t>
            </a:r>
          </a:p>
          <a:p>
            <a:pPr>
              <a:buNone/>
            </a:pPr>
            <a:r>
              <a:rPr lang="nl-NL" dirty="0" smtClean="0">
                <a:solidFill>
                  <a:srgbClr val="0070C0"/>
                </a:solidFill>
              </a:rPr>
              <a:t>L </a:t>
            </a:r>
            <a:r>
              <a:rPr lang="nl-NL" dirty="0">
                <a:solidFill>
                  <a:srgbClr val="0070C0"/>
                </a:solidFill>
              </a:rPr>
              <a:t>zit </a:t>
            </a:r>
            <a:r>
              <a:rPr lang="nl-NL" dirty="0" smtClean="0">
                <a:solidFill>
                  <a:srgbClr val="0070C0"/>
                </a:solidFill>
              </a:rPr>
              <a:t>er niet in</a:t>
            </a:r>
            <a:r>
              <a:rPr lang="nl-NL" dirty="0"/>
              <a:t>&gt;&gt;&gt; </a:t>
            </a:r>
            <a:r>
              <a:rPr lang="nl-NL" dirty="0" smtClean="0">
                <a:solidFill>
                  <a:srgbClr val="0070C0"/>
                </a:solidFill>
              </a:rPr>
              <a:t>op</a:t>
            </a:r>
            <a:r>
              <a:rPr lang="nl-NL" u="sng" dirty="0" smtClean="0">
                <a:solidFill>
                  <a:srgbClr val="0070C0"/>
                </a:solidFill>
              </a:rPr>
              <a:t>ge</a:t>
            </a:r>
            <a:r>
              <a:rPr lang="nl-NL" dirty="0" smtClean="0">
                <a:solidFill>
                  <a:srgbClr val="0070C0"/>
                </a:solidFill>
              </a:rPr>
              <a:t>haal</a:t>
            </a:r>
            <a:r>
              <a:rPr lang="nl-NL" u="sng" dirty="0" smtClean="0">
                <a:solidFill>
                  <a:srgbClr val="0070C0"/>
                </a:solidFill>
              </a:rPr>
              <a:t>d</a:t>
            </a:r>
            <a:endParaRPr lang="nl-NL" u="sng" dirty="0">
              <a:solidFill>
                <a:srgbClr val="0070C0"/>
              </a:solidFill>
            </a:endParaRPr>
          </a:p>
          <a:p>
            <a:pPr lvl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weten we al van </a:t>
            </a:r>
            <a:r>
              <a:rPr lang="nl-NL" dirty="0" err="1" smtClean="0"/>
              <a:t>ww</a:t>
            </a:r>
            <a:r>
              <a:rPr lang="nl-NL" dirty="0" smtClean="0"/>
              <a:t>-spelling 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98789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>
          <a:xfrm>
            <a:off x="683568" y="1700808"/>
            <a:ext cx="7884432" cy="41996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nl-NL" dirty="0" smtClean="0"/>
              <a:t>Het Nederlands gebruikt veel Engelse werkwoorden.</a:t>
            </a:r>
          </a:p>
          <a:p>
            <a:pPr lvl="0">
              <a:buNone/>
            </a:pPr>
            <a:endParaRPr lang="nl-NL" dirty="0"/>
          </a:p>
          <a:p>
            <a:pPr lvl="0">
              <a:buNone/>
            </a:pPr>
            <a:r>
              <a:rPr lang="nl-NL" dirty="0" smtClean="0"/>
              <a:t>Engelse werkwoorden vervoeg je net zoals Nederlandse werkwoorden. </a:t>
            </a:r>
            <a:r>
              <a:rPr lang="nl-NL" u="sng" dirty="0" smtClean="0"/>
              <a:t>Je past dus dezelfde regels toe!!!</a:t>
            </a:r>
          </a:p>
          <a:p>
            <a:pPr lvl="0">
              <a:buNone/>
            </a:pPr>
            <a:endParaRPr lang="nl-NL" u="sng" dirty="0"/>
          </a:p>
          <a:p>
            <a:pPr fontAlgn="t"/>
            <a:r>
              <a:rPr lang="nl-NL" dirty="0">
                <a:solidFill>
                  <a:srgbClr val="FFFFFF"/>
                </a:solidFill>
                <a:latin typeface="Calibri"/>
              </a:rPr>
              <a:t>onderwerp</a:t>
            </a:r>
            <a:endParaRPr lang="nl-NL" b="0" dirty="0">
              <a:latin typeface="Arial"/>
            </a:endParaRPr>
          </a:p>
          <a:p>
            <a:pPr lvl="0">
              <a:buNone/>
            </a:pPr>
            <a:endParaRPr lang="nl-NL" dirty="0" smtClean="0"/>
          </a:p>
          <a:p>
            <a:pPr lvl="0">
              <a:buNone/>
            </a:pP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Engelse werkwoorden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51491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DB5DDE-7563-4892-B02D-5CC7DC3DA7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88348" y="260648"/>
            <a:ext cx="7809307" cy="864000"/>
          </a:xfrm>
        </p:spPr>
        <p:txBody>
          <a:bodyPr/>
          <a:lstStyle/>
          <a:p>
            <a:r>
              <a:rPr lang="nl-NL" dirty="0" smtClean="0"/>
              <a:t>Vervoegingschema Engelse </a:t>
            </a:r>
            <a:r>
              <a:rPr lang="nl-NL" dirty="0" err="1" smtClean="0"/>
              <a:t>ww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95" y="1206500"/>
            <a:ext cx="8431213" cy="565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8448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JABLOON" val="Standaard"/>
  <p:tag name="BEDRIJFID" val="7"/>
  <p:tag name="BEDRIJF" val="Centrale Diensten"/>
  <p:tag name="AUTEUR1EMAIL" val="h.vanhartingsveldt@deonderwijsspecialisten.nl"/>
  <p:tag name="AUTEUR1FUNCTIE" val="Medewerker Pr &amp; Communicatie"/>
  <p:tag name="TAAL" val="Nederlands"/>
  <p:tag name="TITELAUTEURS" val="0"/>
  <p:tag name="AUTEUR1" val="Hester van Hartingsveldt"/>
  <p:tag name="VIEWOFFICEVERSIE" val="2012.1.6.12160"/>
  <p:tag name="TITEL" val="En de naam is...."/>
  <p:tag name="DATUM" val="41375,5533795486"/>
  <p:tag name="DATUMTEKST" val="11-4-20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TEKST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RESREGEL" val="Voetteks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resentatietite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PaginaNummer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LogoVervolgDia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LEURACHTERGROND" val="1"/>
</p:tagLst>
</file>

<file path=ppt/theme/theme1.xml><?xml version="1.0" encoding="utf-8"?>
<a:theme xmlns:a="http://schemas.openxmlformats.org/drawingml/2006/main" name="Briant College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lIns="0" tIns="0" rIns="0" bIns="0" rtlCol="0">
        <a:spAutoFit/>
      </a:bodyPr>
      <a:lstStyle>
        <a:defPPr>
          <a:lnSpc>
            <a:spcPts val="2300"/>
          </a:lnSpc>
          <a:defRPr sz="1200" dirty="0" smtClean="0">
            <a:solidFill>
              <a:schemeClr val="bg1"/>
            </a:solidFill>
            <a:latin typeface="Verdana"/>
            <a:cs typeface="Verdan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Briant College</Template>
  <TotalTime>0</TotalTime>
  <Words>608</Words>
  <Application>Microsoft Macintosh PowerPoint</Application>
  <PresentationFormat>Diavoorstelling (4:3)</PresentationFormat>
  <Paragraphs>163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Briant College</vt:lpstr>
      <vt:lpstr> Spelling </vt:lpstr>
      <vt:lpstr>Wat gaan we deze les leren?</vt:lpstr>
      <vt:lpstr>Wat weten we al van ww-spelling 1</vt:lpstr>
      <vt:lpstr>Instapniveau Vervoeg de volgende ww</vt:lpstr>
      <vt:lpstr>De antwoorden</vt:lpstr>
      <vt:lpstr>Wat weten we al van ww-spelling 2</vt:lpstr>
      <vt:lpstr>Wat weten we al van ww-spelling 3</vt:lpstr>
      <vt:lpstr>Engelse werkwoorden</vt:lpstr>
      <vt:lpstr>Vervoegingschema Engelse ww</vt:lpstr>
      <vt:lpstr>LET OP! 1</vt:lpstr>
      <vt:lpstr>LET OP! 2</vt:lpstr>
      <vt:lpstr>huiswerk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2014-11-11T07:55:24Z</dcterms:created>
  <dcterms:modified xsi:type="dcterms:W3CDTF">2016-04-14T07:48:50Z</dcterms:modified>
</cp:coreProperties>
</file>