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86" r:id="rId3"/>
    <p:sldId id="284" r:id="rId4"/>
    <p:sldId id="263" r:id="rId5"/>
    <p:sldId id="271" r:id="rId6"/>
    <p:sldId id="285" r:id="rId7"/>
  </p:sldIdLst>
  <p:sldSz cx="9144000" cy="6858000" type="screen4x3"/>
  <p:notesSz cx="6797675" cy="9926638"/>
  <p:custDataLst>
    <p:tags r:id="rId10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145A"/>
    <a:srgbClr val="CC006A"/>
    <a:srgbClr val="BAA879"/>
    <a:srgbClr val="2886A3"/>
    <a:srgbClr val="FFFFFF"/>
    <a:srgbClr val="B0A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94701" autoAdjust="0"/>
  </p:normalViewPr>
  <p:slideViewPr>
    <p:cSldViewPr>
      <p:cViewPr>
        <p:scale>
          <a:sx n="80" d="100"/>
          <a:sy n="80" d="100"/>
        </p:scale>
        <p:origin x="-15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EDEDA-8E36-4DFB-8E4D-D1D6DB4D9F0E}" type="datetimeFigureOut">
              <a:rPr lang="nl-NL" smtClean="0"/>
              <a:pPr/>
              <a:t>10-3-2015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1A290-BA50-4A20-9420-36625EF70DC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389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67E3D-53D2-40D8-B702-9292685B6CC8}" type="datetimeFigureOut">
              <a:rPr lang="nl-NL" smtClean="0"/>
              <a:pPr/>
              <a:t>10-3-2015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F4A8-050B-42C0-A480-AB8DEF94A527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11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br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1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6000" h="3909600">
                <a:moveTo>
                  <a:pt x="402024" y="0"/>
                </a:moveTo>
                <a:lnTo>
                  <a:pt x="7373976" y="0"/>
                </a:lnTo>
                <a:cubicBezTo>
                  <a:pt x="7596008" y="0"/>
                  <a:pt x="7776000" y="179992"/>
                  <a:pt x="7776000" y="402024"/>
                </a:cubicBezTo>
                <a:lnTo>
                  <a:pt x="7776000" y="3507576"/>
                </a:lnTo>
                <a:cubicBezTo>
                  <a:pt x="7776000" y="3729608"/>
                  <a:pt x="7596008" y="3909600"/>
                  <a:pt x="7373976" y="3909600"/>
                </a:cubicBezTo>
                <a:lnTo>
                  <a:pt x="648072" y="3909600"/>
                </a:lnTo>
                <a:lnTo>
                  <a:pt x="402024" y="3909600"/>
                </a:lnTo>
                <a:lnTo>
                  <a:pt x="0" y="3909600"/>
                </a:lnTo>
                <a:lnTo>
                  <a:pt x="0" y="3507576"/>
                </a:lnTo>
                <a:lnTo>
                  <a:pt x="0" y="3240360"/>
                </a:lnTo>
                <a:lnTo>
                  <a:pt x="0" y="402024"/>
                </a:lnTo>
                <a:cubicBezTo>
                  <a:pt x="0" y="179992"/>
                  <a:pt x="179992" y="0"/>
                  <a:pt x="402024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1112400" y="1051200"/>
            <a:ext cx="6912000" cy="1296000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een titel te maken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112400" y="2437200"/>
            <a:ext cx="6912000" cy="864000"/>
          </a:xfrm>
        </p:spPr>
        <p:txBody>
          <a:bodyPr lIns="0" tIns="0" rIns="0" bIns="0"/>
          <a:lstStyle>
            <a:lvl1pPr marL="0" indent="0" algn="l">
              <a:lnSpc>
                <a:spcPct val="1090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  <a:endParaRPr lang="nl-NL" dirty="0"/>
          </a:p>
        </p:txBody>
      </p:sp>
      <p:sp>
        <p:nvSpPr>
          <p:cNvPr id="6" name="Rechthoek 5"/>
          <p:cNvSpPr/>
          <p:nvPr userDrawn="1"/>
        </p:nvSpPr>
        <p:spPr bwMode="white"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jdelijke aanduiding voor tekst 10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115616" y="3501008"/>
            <a:ext cx="691276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741728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smal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3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5040" h="3909600">
                <a:moveTo>
                  <a:pt x="399803" y="0"/>
                </a:moveTo>
                <a:lnTo>
                  <a:pt x="3488197" y="0"/>
                </a:lnTo>
                <a:cubicBezTo>
                  <a:pt x="3707411" y="0"/>
                  <a:pt x="3885418" y="177245"/>
                  <a:pt x="3887520" y="396871"/>
                </a:cubicBezTo>
                <a:cubicBezTo>
                  <a:pt x="3889622" y="177245"/>
                  <a:pt x="4067630" y="0"/>
                  <a:pt x="4286843" y="0"/>
                </a:cubicBezTo>
                <a:lnTo>
                  <a:pt x="7375237" y="0"/>
                </a:lnTo>
                <a:cubicBezTo>
                  <a:pt x="7596042" y="0"/>
                  <a:pt x="7775040" y="179827"/>
                  <a:pt x="7775040" y="401654"/>
                </a:cubicBezTo>
                <a:lnTo>
                  <a:pt x="7775040" y="3507946"/>
                </a:lnTo>
                <a:cubicBezTo>
                  <a:pt x="7775040" y="3729773"/>
                  <a:pt x="7596042" y="3909600"/>
                  <a:pt x="7375237" y="3909600"/>
                </a:cubicBezTo>
                <a:lnTo>
                  <a:pt x="4532126" y="3909600"/>
                </a:lnTo>
                <a:lnTo>
                  <a:pt x="4286843" y="3909600"/>
                </a:lnTo>
                <a:lnTo>
                  <a:pt x="3887040" y="3909600"/>
                </a:lnTo>
                <a:lnTo>
                  <a:pt x="3887040" y="3517513"/>
                </a:lnTo>
                <a:cubicBezTo>
                  <a:pt x="3882819" y="3734931"/>
                  <a:pt x="3705812" y="3909600"/>
                  <a:pt x="3488197" y="3909600"/>
                </a:cubicBezTo>
                <a:lnTo>
                  <a:pt x="645085" y="3909600"/>
                </a:lnTo>
                <a:lnTo>
                  <a:pt x="399803" y="3909600"/>
                </a:lnTo>
                <a:lnTo>
                  <a:pt x="0" y="3909600"/>
                </a:lnTo>
                <a:lnTo>
                  <a:pt x="0" y="3507946"/>
                </a:lnTo>
                <a:lnTo>
                  <a:pt x="0" y="3240360"/>
                </a:lnTo>
                <a:lnTo>
                  <a:pt x="0" y="401654"/>
                </a:lnTo>
                <a:cubicBezTo>
                  <a:pt x="0" y="179827"/>
                  <a:pt x="178998" y="0"/>
                  <a:pt x="399803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1112283" y="1044000"/>
            <a:ext cx="3024000" cy="3177088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 smtClean="0"/>
              <a:t>Klik om een titel te maken</a:t>
            </a:r>
          </a:p>
        </p:txBody>
      </p:sp>
      <p:sp>
        <p:nvSpPr>
          <p:cNvPr id="15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5004000" y="1080000"/>
            <a:ext cx="3024384" cy="1052856"/>
          </a:xfrm>
        </p:spPr>
        <p:txBody>
          <a:bodyPr lIns="0" tIns="0" rIns="0" bIns="0"/>
          <a:lstStyle>
            <a:lvl1pPr marL="0" indent="0" algn="l">
              <a:lnSpc>
                <a:spcPts val="23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</a:p>
        </p:txBody>
      </p:sp>
      <p:sp>
        <p:nvSpPr>
          <p:cNvPr id="2" name="Rechthoek 1"/>
          <p:cNvSpPr/>
          <p:nvPr userDrawn="1"/>
        </p:nvSpPr>
        <p:spPr bwMode="white"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5003800" y="3284984"/>
            <a:ext cx="302418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74987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9487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9198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687600" y="1844824"/>
            <a:ext cx="7772400" cy="43255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877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12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tags" Target="../tags/tag6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>
          <a:xfrm>
            <a:off x="579600" y="1774800"/>
            <a:ext cx="7772400" cy="43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8" name="Text Box 2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419" y="247614"/>
            <a:ext cx="7197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defTabSz="608013">
              <a:spcBef>
                <a:spcPct val="50000"/>
              </a:spcBef>
            </a:pPr>
            <a:r>
              <a:rPr lang="nl-NL" sz="900" b="1" dirty="0" err="1" smtClean="0">
                <a:solidFill>
                  <a:srgbClr val="BAA879"/>
                </a:solidFill>
              </a:rPr>
              <a:t>Briant</a:t>
            </a:r>
            <a:r>
              <a:rPr lang="nl-NL" sz="900" b="1" dirty="0" smtClean="0">
                <a:solidFill>
                  <a:srgbClr val="BAA879"/>
                </a:solidFill>
              </a:rPr>
              <a:t> College</a:t>
            </a:r>
            <a:endParaRPr lang="nl-NL" sz="900" b="1" dirty="0">
              <a:solidFill>
                <a:srgbClr val="BAA879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  <p:custDataLst>
              <p:tags r:id="rId9"/>
            </p:custDataLst>
          </p:nvPr>
        </p:nvSpPr>
        <p:spPr>
          <a:xfrm>
            <a:off x="986400" y="6446232"/>
            <a:ext cx="73476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BAA87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  <p:custDataLst>
              <p:tags r:id="rId10"/>
            </p:custDataLst>
          </p:nvPr>
        </p:nvSpPr>
        <p:spPr>
          <a:xfrm>
            <a:off x="687600" y="6451200"/>
            <a:ext cx="284400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rgbClr val="BAA87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Tijdelijke aanduiding voor titel 6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56568" y="684000"/>
            <a:ext cx="7809307" cy="864000"/>
          </a:xfrm>
          <a:custGeom>
            <a:avLst/>
            <a:gdLst>
              <a:gd name="connsiteX0" fmla="*/ 0 w 7776000"/>
              <a:gd name="connsiteY0" fmla="*/ 147003 h 882000"/>
              <a:gd name="connsiteX1" fmla="*/ 147003 w 7776000"/>
              <a:gd name="connsiteY1" fmla="*/ 0 h 882000"/>
              <a:gd name="connsiteX2" fmla="*/ 7628997 w 7776000"/>
              <a:gd name="connsiteY2" fmla="*/ 0 h 882000"/>
              <a:gd name="connsiteX3" fmla="*/ 7776000 w 7776000"/>
              <a:gd name="connsiteY3" fmla="*/ 147003 h 882000"/>
              <a:gd name="connsiteX4" fmla="*/ 7776000 w 7776000"/>
              <a:gd name="connsiteY4" fmla="*/ 734997 h 882000"/>
              <a:gd name="connsiteX5" fmla="*/ 7628997 w 7776000"/>
              <a:gd name="connsiteY5" fmla="*/ 882000 h 882000"/>
              <a:gd name="connsiteX6" fmla="*/ 147003 w 7776000"/>
              <a:gd name="connsiteY6" fmla="*/ 882000 h 882000"/>
              <a:gd name="connsiteX7" fmla="*/ 0 w 7776000"/>
              <a:gd name="connsiteY7" fmla="*/ 734997 h 882000"/>
              <a:gd name="connsiteX8" fmla="*/ 0 w 7776000"/>
              <a:gd name="connsiteY8" fmla="*/ 147003 h 882000"/>
              <a:gd name="connsiteX0" fmla="*/ 0 w 7776000"/>
              <a:gd name="connsiteY0" fmla="*/ 147003 h 902077"/>
              <a:gd name="connsiteX1" fmla="*/ 147003 w 7776000"/>
              <a:gd name="connsiteY1" fmla="*/ 0 h 902077"/>
              <a:gd name="connsiteX2" fmla="*/ 7628997 w 7776000"/>
              <a:gd name="connsiteY2" fmla="*/ 0 h 902077"/>
              <a:gd name="connsiteX3" fmla="*/ 7776000 w 7776000"/>
              <a:gd name="connsiteY3" fmla="*/ 147003 h 902077"/>
              <a:gd name="connsiteX4" fmla="*/ 7776000 w 7776000"/>
              <a:gd name="connsiteY4" fmla="*/ 734997 h 902077"/>
              <a:gd name="connsiteX5" fmla="*/ 7628997 w 7776000"/>
              <a:gd name="connsiteY5" fmla="*/ 882000 h 902077"/>
              <a:gd name="connsiteX6" fmla="*/ 147003 w 7776000"/>
              <a:gd name="connsiteY6" fmla="*/ 882000 h 902077"/>
              <a:gd name="connsiteX7" fmla="*/ 0 w 7776000"/>
              <a:gd name="connsiteY7" fmla="*/ 858822 h 902077"/>
              <a:gd name="connsiteX8" fmla="*/ 0 w 7776000"/>
              <a:gd name="connsiteY8" fmla="*/ 147003 h 902077"/>
              <a:gd name="connsiteX0" fmla="*/ 34795 w 7810795"/>
              <a:gd name="connsiteY0" fmla="*/ 147003 h 902973"/>
              <a:gd name="connsiteX1" fmla="*/ 181798 w 7810795"/>
              <a:gd name="connsiteY1" fmla="*/ 0 h 902973"/>
              <a:gd name="connsiteX2" fmla="*/ 7663792 w 7810795"/>
              <a:gd name="connsiteY2" fmla="*/ 0 h 902973"/>
              <a:gd name="connsiteX3" fmla="*/ 7810795 w 7810795"/>
              <a:gd name="connsiteY3" fmla="*/ 147003 h 902973"/>
              <a:gd name="connsiteX4" fmla="*/ 7810795 w 7810795"/>
              <a:gd name="connsiteY4" fmla="*/ 734997 h 902973"/>
              <a:gd name="connsiteX5" fmla="*/ 7663792 w 7810795"/>
              <a:gd name="connsiteY5" fmla="*/ 882000 h 902973"/>
              <a:gd name="connsiteX6" fmla="*/ 36542 w 7810795"/>
              <a:gd name="connsiteY6" fmla="*/ 884381 h 902973"/>
              <a:gd name="connsiteX7" fmla="*/ 34795 w 7810795"/>
              <a:gd name="connsiteY7" fmla="*/ 858822 h 902973"/>
              <a:gd name="connsiteX8" fmla="*/ 34795 w 7810795"/>
              <a:gd name="connsiteY8" fmla="*/ 147003 h 902973"/>
              <a:gd name="connsiteX0" fmla="*/ 34795 w 7810795"/>
              <a:gd name="connsiteY0" fmla="*/ 147003 h 914032"/>
              <a:gd name="connsiteX1" fmla="*/ 181798 w 7810795"/>
              <a:gd name="connsiteY1" fmla="*/ 0 h 914032"/>
              <a:gd name="connsiteX2" fmla="*/ 7663792 w 7810795"/>
              <a:gd name="connsiteY2" fmla="*/ 0 h 914032"/>
              <a:gd name="connsiteX3" fmla="*/ 7810795 w 7810795"/>
              <a:gd name="connsiteY3" fmla="*/ 147003 h 914032"/>
              <a:gd name="connsiteX4" fmla="*/ 7810795 w 7810795"/>
              <a:gd name="connsiteY4" fmla="*/ 734997 h 914032"/>
              <a:gd name="connsiteX5" fmla="*/ 7663792 w 7810795"/>
              <a:gd name="connsiteY5" fmla="*/ 882000 h 914032"/>
              <a:gd name="connsiteX6" fmla="*/ 36542 w 7810795"/>
              <a:gd name="connsiteY6" fmla="*/ 884381 h 914032"/>
              <a:gd name="connsiteX7" fmla="*/ 34795 w 7810795"/>
              <a:gd name="connsiteY7" fmla="*/ 875491 h 914032"/>
              <a:gd name="connsiteX8" fmla="*/ 34795 w 7810795"/>
              <a:gd name="connsiteY8" fmla="*/ 147003 h 914032"/>
              <a:gd name="connsiteX0" fmla="*/ 35438 w 7811438"/>
              <a:gd name="connsiteY0" fmla="*/ 147003 h 920935"/>
              <a:gd name="connsiteX1" fmla="*/ 182441 w 7811438"/>
              <a:gd name="connsiteY1" fmla="*/ 0 h 920935"/>
              <a:gd name="connsiteX2" fmla="*/ 7664435 w 7811438"/>
              <a:gd name="connsiteY2" fmla="*/ 0 h 920935"/>
              <a:gd name="connsiteX3" fmla="*/ 7811438 w 7811438"/>
              <a:gd name="connsiteY3" fmla="*/ 147003 h 920935"/>
              <a:gd name="connsiteX4" fmla="*/ 7811438 w 7811438"/>
              <a:gd name="connsiteY4" fmla="*/ 734997 h 920935"/>
              <a:gd name="connsiteX5" fmla="*/ 7664435 w 7811438"/>
              <a:gd name="connsiteY5" fmla="*/ 882000 h 920935"/>
              <a:gd name="connsiteX6" fmla="*/ 37185 w 7811438"/>
              <a:gd name="connsiteY6" fmla="*/ 884381 h 920935"/>
              <a:gd name="connsiteX7" fmla="*/ 33057 w 7811438"/>
              <a:gd name="connsiteY7" fmla="*/ 885016 h 920935"/>
              <a:gd name="connsiteX8" fmla="*/ 35438 w 7811438"/>
              <a:gd name="connsiteY8" fmla="*/ 147003 h 920935"/>
              <a:gd name="connsiteX0" fmla="*/ 37165 w 7813165"/>
              <a:gd name="connsiteY0" fmla="*/ 147003 h 885053"/>
              <a:gd name="connsiteX1" fmla="*/ 184168 w 7813165"/>
              <a:gd name="connsiteY1" fmla="*/ 0 h 885053"/>
              <a:gd name="connsiteX2" fmla="*/ 7666162 w 7813165"/>
              <a:gd name="connsiteY2" fmla="*/ 0 h 885053"/>
              <a:gd name="connsiteX3" fmla="*/ 7813165 w 7813165"/>
              <a:gd name="connsiteY3" fmla="*/ 147003 h 885053"/>
              <a:gd name="connsiteX4" fmla="*/ 7813165 w 7813165"/>
              <a:gd name="connsiteY4" fmla="*/ 734997 h 885053"/>
              <a:gd name="connsiteX5" fmla="*/ 7666162 w 7813165"/>
              <a:gd name="connsiteY5" fmla="*/ 882000 h 885053"/>
              <a:gd name="connsiteX6" fmla="*/ 38912 w 7813165"/>
              <a:gd name="connsiteY6" fmla="*/ 884381 h 885053"/>
              <a:gd name="connsiteX7" fmla="*/ 34784 w 7813165"/>
              <a:gd name="connsiteY7" fmla="*/ 885016 h 885053"/>
              <a:gd name="connsiteX8" fmla="*/ 37165 w 7813165"/>
              <a:gd name="connsiteY8" fmla="*/ 147003 h 885053"/>
              <a:gd name="connsiteX0" fmla="*/ 33307 w 7809307"/>
              <a:gd name="connsiteY0" fmla="*/ 147003 h 885016"/>
              <a:gd name="connsiteX1" fmla="*/ 180310 w 7809307"/>
              <a:gd name="connsiteY1" fmla="*/ 0 h 885016"/>
              <a:gd name="connsiteX2" fmla="*/ 7662304 w 7809307"/>
              <a:gd name="connsiteY2" fmla="*/ 0 h 885016"/>
              <a:gd name="connsiteX3" fmla="*/ 7809307 w 7809307"/>
              <a:gd name="connsiteY3" fmla="*/ 147003 h 885016"/>
              <a:gd name="connsiteX4" fmla="*/ 7809307 w 7809307"/>
              <a:gd name="connsiteY4" fmla="*/ 734997 h 885016"/>
              <a:gd name="connsiteX5" fmla="*/ 7662304 w 7809307"/>
              <a:gd name="connsiteY5" fmla="*/ 882000 h 885016"/>
              <a:gd name="connsiteX6" fmla="*/ 35054 w 7809307"/>
              <a:gd name="connsiteY6" fmla="*/ 884381 h 885016"/>
              <a:gd name="connsiteX7" fmla="*/ 30926 w 7809307"/>
              <a:gd name="connsiteY7" fmla="*/ 885016 h 885016"/>
              <a:gd name="connsiteX8" fmla="*/ 33307 w 7809307"/>
              <a:gd name="connsiteY8" fmla="*/ 147003 h 88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09307" h="885016">
                <a:moveTo>
                  <a:pt x="33307" y="147003"/>
                </a:moveTo>
                <a:cubicBezTo>
                  <a:pt x="33307" y="65815"/>
                  <a:pt x="99122" y="0"/>
                  <a:pt x="180310" y="0"/>
                </a:cubicBezTo>
                <a:lnTo>
                  <a:pt x="7662304" y="0"/>
                </a:lnTo>
                <a:cubicBezTo>
                  <a:pt x="7743492" y="0"/>
                  <a:pt x="7809307" y="65815"/>
                  <a:pt x="7809307" y="147003"/>
                </a:cubicBezTo>
                <a:lnTo>
                  <a:pt x="7809307" y="734997"/>
                </a:lnTo>
                <a:cubicBezTo>
                  <a:pt x="7809307" y="816185"/>
                  <a:pt x="7743492" y="882000"/>
                  <a:pt x="7662304" y="882000"/>
                </a:cubicBezTo>
                <a:lnTo>
                  <a:pt x="35054" y="884381"/>
                </a:lnTo>
                <a:cubicBezTo>
                  <a:pt x="-46134" y="884381"/>
                  <a:pt x="40451" y="882861"/>
                  <a:pt x="30926" y="885016"/>
                </a:cubicBezTo>
                <a:cubicBezTo>
                  <a:pt x="31720" y="639012"/>
                  <a:pt x="32513" y="393007"/>
                  <a:pt x="33307" y="147003"/>
                </a:cubicBezTo>
                <a:close/>
              </a:path>
            </a:pathLst>
          </a:custGeom>
          <a:solidFill>
            <a:srgbClr val="D0145A"/>
          </a:solidFill>
        </p:spPr>
        <p:txBody>
          <a:bodyPr vert="horz" lIns="342000" tIns="72000" rIns="252000" bIns="45720" rtlCol="0" anchor="ctr">
            <a:normAutofit/>
          </a:bodyPr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  <p:pic>
        <p:nvPicPr>
          <p:cNvPr id="2" name="Afbeelding 1"/>
          <p:cNvPicPr>
            <a:picLocks/>
          </p:cNvPicPr>
          <p:nvPr>
            <p:custDataLst>
              <p:tags r:id="rId12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013176"/>
            <a:ext cx="2054314" cy="124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3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3" r:id="rId4"/>
    <p:sldLayoutId id="2147483651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0" indent="0" algn="l" defTabSz="914400" rtl="0" eaLnBrk="1" latinLnBrk="0" hangingPunct="1">
        <a:lnSpc>
          <a:spcPts val="2300"/>
        </a:lnSpc>
        <a:spcBef>
          <a:spcPts val="0"/>
        </a:spcBef>
        <a:buClr>
          <a:schemeClr val="bg1"/>
        </a:buClr>
        <a:buSzPct val="25000"/>
        <a:buFont typeface="Arial" pitchFamily="34" charset="0"/>
        <a:buChar char="•"/>
        <a:tabLst/>
        <a:defRPr sz="1800" b="1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306000" indent="-288000" algn="l" defTabSz="914400" rtl="0" eaLnBrk="1" latinLnBrk="0" hangingPunct="1">
        <a:lnSpc>
          <a:spcPts val="2300"/>
        </a:lnSpc>
        <a:spcBef>
          <a:spcPts val="0"/>
        </a:spcBef>
        <a:buSzPct val="130000"/>
        <a:buFont typeface="Verdana" pitchFamily="34" charset="0"/>
        <a:buChar char="­"/>
        <a:defRPr sz="1800" b="1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0" indent="0" algn="l" defTabSz="914400" rtl="0" eaLnBrk="1" latinLnBrk="0" hangingPunct="1">
        <a:lnSpc>
          <a:spcPts val="2300"/>
        </a:lnSpc>
        <a:spcBef>
          <a:spcPts val="0"/>
        </a:spcBef>
        <a:buSzPct val="25000"/>
        <a:buFontTx/>
        <a:buBlip>
          <a:blip r:embed="rId14"/>
        </a:buBlip>
        <a:defRPr sz="1800" b="0" i="0" kern="1200">
          <a:solidFill>
            <a:srgbClr val="D0145A"/>
          </a:solidFill>
          <a:latin typeface="Verdana"/>
          <a:ea typeface="Verdana" pitchFamily="34" charset="0"/>
          <a:cs typeface="Verdana"/>
        </a:defRPr>
      </a:lvl3pPr>
      <a:lvl4pPr marL="306000" indent="-252000" algn="l" defTabSz="914400" rtl="0" eaLnBrk="1" latinLnBrk="0" hangingPunct="1">
        <a:lnSpc>
          <a:spcPts val="2300"/>
        </a:lnSpc>
        <a:spcBef>
          <a:spcPts val="0"/>
        </a:spcBef>
        <a:buSzPct val="120000"/>
        <a:buFont typeface="Arial" pitchFamily="34" charset="0"/>
        <a:buChar char="-"/>
        <a:defRPr sz="1800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544513" indent="-279400" algn="l" defTabSz="914400" rtl="0" eaLnBrk="1" latinLnBrk="0" hangingPunct="1">
        <a:lnSpc>
          <a:spcPts val="2300"/>
        </a:lnSpc>
        <a:spcBef>
          <a:spcPts val="0"/>
        </a:spcBef>
        <a:buSzPct val="120000"/>
        <a:buFont typeface="Arial" pitchFamily="34" charset="0"/>
        <a:buChar char="-"/>
        <a:defRPr sz="1600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714375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2886A3"/>
          </a:solidFill>
          <a:latin typeface="Verdana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Cursus formuleren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Paragraaf 7: losstaand zinsgedeelte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537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1: Wat een bijzin en een bijwoordelijke bijzin is.</a:t>
            </a:r>
          </a:p>
          <a:p>
            <a:r>
              <a:rPr lang="nl-NL" dirty="0" smtClean="0"/>
              <a:t>2: Wat een losstaand zinsgedeelte is en hoe je dat moet verbeteren.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het einde van deze les weet je..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625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884432" cy="4991768"/>
          </a:xfrm>
        </p:spPr>
        <p:txBody>
          <a:bodyPr>
            <a:normAutofit/>
          </a:bodyPr>
          <a:lstStyle/>
          <a:p>
            <a:r>
              <a:rPr lang="nl-NL" dirty="0" smtClean="0"/>
              <a:t>Wanneer een zin twee persoonsvormen heeft spreken we van een samengestelde zin.</a:t>
            </a:r>
          </a:p>
          <a:p>
            <a:endParaRPr lang="nl-NL" b="0" dirty="0"/>
          </a:p>
          <a:p>
            <a:r>
              <a:rPr lang="nl-NL" b="0" dirty="0" smtClean="0"/>
              <a:t>Voordat meneer Vrancken naar huis </a:t>
            </a:r>
            <a:r>
              <a:rPr lang="nl-NL" b="0" u="sng" dirty="0" smtClean="0"/>
              <a:t>gaat</a:t>
            </a:r>
            <a:r>
              <a:rPr lang="nl-NL" b="0" dirty="0" smtClean="0"/>
              <a:t>, </a:t>
            </a:r>
            <a:r>
              <a:rPr lang="nl-NL" b="0" u="sng" dirty="0" smtClean="0"/>
              <a:t>maakt</a:t>
            </a:r>
            <a:r>
              <a:rPr lang="nl-NL" b="0" dirty="0" smtClean="0"/>
              <a:t> hij eerst zijn les. </a:t>
            </a:r>
          </a:p>
          <a:p>
            <a:endParaRPr lang="nl-NL" dirty="0" smtClean="0"/>
          </a:p>
          <a:p>
            <a:endParaRPr lang="nl-NL" b="0" i="1" dirty="0" smtClean="0"/>
          </a:p>
          <a:p>
            <a:r>
              <a:rPr lang="nl-NL" b="0" i="1" dirty="0" smtClean="0"/>
              <a:t>In een samengestelde zin is er minimaal één hoofdzin! De andere zin kan zijn:</a:t>
            </a:r>
          </a:p>
          <a:p>
            <a:endParaRPr lang="nl-NL" b="0" i="1" dirty="0"/>
          </a:p>
          <a:p>
            <a:r>
              <a:rPr lang="nl-NL" i="1" dirty="0" smtClean="0"/>
              <a:t>Hoofdzin: </a:t>
            </a:r>
            <a:r>
              <a:rPr lang="nl-NL" b="0" i="1" dirty="0" smtClean="0"/>
              <a:t>ow en pv staan naast elkaar.</a:t>
            </a:r>
          </a:p>
          <a:p>
            <a:r>
              <a:rPr lang="nl-NL" b="0" i="1" u="sng" dirty="0" smtClean="0"/>
              <a:t>Meneer Vrancken maakt</a:t>
            </a:r>
            <a:r>
              <a:rPr lang="nl-NL" b="0" i="1" dirty="0" smtClean="0"/>
              <a:t> een les en </a:t>
            </a:r>
            <a:r>
              <a:rPr lang="nl-NL" b="0" i="1" u="sng" dirty="0" smtClean="0"/>
              <a:t>hij gaat </a:t>
            </a:r>
            <a:r>
              <a:rPr lang="nl-NL" b="0" i="1" dirty="0" smtClean="0"/>
              <a:t>dan naar huis.</a:t>
            </a:r>
          </a:p>
          <a:p>
            <a:endParaRPr lang="nl-NL" i="1" dirty="0" smtClean="0"/>
          </a:p>
          <a:p>
            <a:pPr>
              <a:buNone/>
            </a:pPr>
            <a:r>
              <a:rPr lang="nl-NL" i="1" dirty="0" smtClean="0"/>
              <a:t>Bijzin: </a:t>
            </a:r>
            <a:r>
              <a:rPr lang="nl-NL" b="0" i="1" dirty="0" smtClean="0"/>
              <a:t>ow en pv staan uit elkaar. De pv staat vaak achter.</a:t>
            </a:r>
          </a:p>
          <a:p>
            <a:r>
              <a:rPr lang="nl-NL" b="0" i="1" dirty="0" smtClean="0"/>
              <a:t>Meneer Vrancken maakt een les, omdat hij dat leuk vindt.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is een bijzin?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6660232" y="5886387"/>
            <a:ext cx="1296144" cy="2949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200" dirty="0" smtClean="0">
                <a:solidFill>
                  <a:sysClr val="windowText" lastClr="000000"/>
                </a:solidFill>
                <a:latin typeface="Verdana"/>
                <a:cs typeface="Verdana"/>
              </a:rPr>
              <a:t>persoonsvorm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2708176" y="5886387"/>
            <a:ext cx="711696" cy="2531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200" dirty="0" smtClean="0">
                <a:solidFill>
                  <a:sysClr val="windowText" lastClr="000000"/>
                </a:solidFill>
                <a:latin typeface="Verdana"/>
                <a:cs typeface="Verdana"/>
              </a:rPr>
              <a:t>pv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356792" y="5398368"/>
            <a:ext cx="1656184" cy="2949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endParaRPr lang="nl-NL" sz="1200" dirty="0" smtClean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681100" y="5886387"/>
            <a:ext cx="1656184" cy="2531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200" dirty="0" smtClean="0">
                <a:solidFill>
                  <a:sysClr val="windowText" lastClr="000000"/>
                </a:solidFill>
                <a:latin typeface="Verdana"/>
                <a:cs typeface="Verdana"/>
              </a:rPr>
              <a:t>onderwerp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5148064" y="5894488"/>
            <a:ext cx="828092" cy="2949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200" dirty="0" smtClean="0">
                <a:solidFill>
                  <a:sysClr val="windowText" lastClr="000000"/>
                </a:solidFill>
                <a:latin typeface="Verdana"/>
                <a:cs typeface="Verdana"/>
              </a:rPr>
              <a:t>onderwerp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899592" y="4941168"/>
            <a:ext cx="828092" cy="2949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200" dirty="0" smtClean="0">
                <a:solidFill>
                  <a:sysClr val="windowText" lastClr="000000"/>
                </a:solidFill>
                <a:latin typeface="Verdana"/>
                <a:cs typeface="Verdana"/>
              </a:rPr>
              <a:t>onderwerp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2532627" y="4941168"/>
            <a:ext cx="1103269" cy="2949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200" dirty="0" smtClean="0">
                <a:solidFill>
                  <a:sysClr val="windowText" lastClr="000000"/>
                </a:solidFill>
                <a:latin typeface="Verdana"/>
                <a:cs typeface="Verdana"/>
              </a:rPr>
              <a:t>persoonsvorm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1509192" y="5550768"/>
            <a:ext cx="1656184" cy="2949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endParaRPr lang="nl-NL" sz="1200" dirty="0" smtClean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5424521" y="4979265"/>
            <a:ext cx="1103269" cy="2949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200" dirty="0" smtClean="0">
                <a:solidFill>
                  <a:sysClr val="windowText" lastClr="000000"/>
                </a:solidFill>
                <a:latin typeface="Verdana"/>
                <a:cs typeface="Verdana"/>
              </a:rPr>
              <a:t>persoonsvorm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1509192" y="5550768"/>
            <a:ext cx="1656184" cy="2949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endParaRPr lang="nl-NL" sz="1200" dirty="0" smtClean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4472372" y="5000169"/>
            <a:ext cx="828092" cy="2531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200" dirty="0" smtClean="0">
                <a:solidFill>
                  <a:sysClr val="windowText" lastClr="000000"/>
                </a:solidFill>
                <a:latin typeface="Verdana"/>
                <a:cs typeface="Verdana"/>
              </a:rPr>
              <a:t>onderwerp</a:t>
            </a:r>
          </a:p>
        </p:txBody>
      </p:sp>
    </p:spTree>
    <p:extLst>
      <p:ext uri="{BB962C8B-B14F-4D97-AF65-F5344CB8AC3E}">
        <p14:creationId xmlns:p14="http://schemas.microsoft.com/office/powerpoint/2010/main" val="66589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22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Een bijwoordelijke bijzin is een bijzin die naast de hoofdzin voorkomt.</a:t>
            </a:r>
          </a:p>
          <a:p>
            <a:endParaRPr lang="nl-NL" dirty="0" smtClean="0"/>
          </a:p>
          <a:p>
            <a:r>
              <a:rPr lang="nl-NL" b="0" i="1" dirty="0" smtClean="0"/>
              <a:t>Een </a:t>
            </a:r>
            <a:r>
              <a:rPr lang="nl-NL" i="1" u="sng" dirty="0" smtClean="0"/>
              <a:t>bijwoordelijke </a:t>
            </a:r>
            <a:r>
              <a:rPr lang="nl-NL" i="1" u="sng" dirty="0"/>
              <a:t>bijzin </a:t>
            </a:r>
            <a:r>
              <a:rPr lang="nl-NL" b="0" i="1" dirty="0"/>
              <a:t>geeft, net zoals een bijwoordelijke bepaling, altijd antwoord op vragen zoals: </a:t>
            </a:r>
            <a:r>
              <a:rPr lang="nl-NL" b="0" i="1" u="sng" dirty="0"/>
              <a:t>waar, wanneer, waarom, hoe lang, </a:t>
            </a:r>
            <a:r>
              <a:rPr lang="nl-NL" b="0" i="1" u="sng" dirty="0" err="1"/>
              <a:t>enz</a:t>
            </a:r>
            <a:r>
              <a:rPr lang="nl-NL" b="0" i="1" u="sng" dirty="0"/>
              <a:t> </a:t>
            </a:r>
          </a:p>
          <a:p>
            <a:pPr lvl="0"/>
            <a:endParaRPr lang="nl-NL" dirty="0" smtClean="0"/>
          </a:p>
          <a:p>
            <a:pPr lvl="0"/>
            <a:r>
              <a:rPr lang="nl-NL" i="1" dirty="0" smtClean="0"/>
              <a:t>Toen ik in het park liep, </a:t>
            </a:r>
            <a:r>
              <a:rPr lang="nl-NL" b="0" i="1" dirty="0" smtClean="0"/>
              <a:t>heb ik de eendjes gevoerd.</a:t>
            </a:r>
          </a:p>
          <a:p>
            <a:pPr lvl="0"/>
            <a:endParaRPr lang="nl-NL" b="0" i="1" dirty="0" smtClean="0"/>
          </a:p>
          <a:p>
            <a:pPr lvl="0"/>
            <a:r>
              <a:rPr lang="nl-NL" i="1" dirty="0" smtClean="0"/>
              <a:t>Omdat de brug dicht was, </a:t>
            </a:r>
            <a:r>
              <a:rPr lang="nl-NL" b="0" i="1" dirty="0" smtClean="0"/>
              <a:t>kwam ik te laat op mijn werk.</a:t>
            </a:r>
          </a:p>
          <a:p>
            <a:pPr lvl="0"/>
            <a:endParaRPr lang="nl-NL" b="0" i="1" dirty="0" smtClean="0"/>
          </a:p>
          <a:p>
            <a:pPr lvl="0"/>
            <a:r>
              <a:rPr lang="nl-NL" i="1" dirty="0" smtClean="0"/>
              <a:t>Als ik op tijd kom, </a:t>
            </a:r>
            <a:r>
              <a:rPr lang="nl-NL" b="0" i="1" dirty="0" smtClean="0"/>
              <a:t>hoef ik niet na te blijven.</a:t>
            </a:r>
          </a:p>
          <a:p>
            <a:pPr lvl="0"/>
            <a:endParaRPr lang="nl-NL" b="0" i="1" dirty="0"/>
          </a:p>
          <a:p>
            <a:pPr lvl="0">
              <a:buNone/>
            </a:pPr>
            <a:endParaRPr lang="nl-NL" b="0" i="1" dirty="0" smtClean="0"/>
          </a:p>
          <a:p>
            <a:pPr lvl="0">
              <a:buNone/>
            </a:pPr>
            <a:endParaRPr lang="nl-NL" i="1" dirty="0" smtClean="0"/>
          </a:p>
          <a:p>
            <a:pPr lvl="0">
              <a:buNone/>
            </a:pPr>
            <a:endParaRPr lang="nl-NL" i="1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is een bijwoordelijke bijzin?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421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18000" lvl="1" indent="0">
              <a:buNone/>
            </a:pPr>
            <a:r>
              <a:rPr lang="nl-NL" b="0" i="1" dirty="0" smtClean="0"/>
              <a:t>Een </a:t>
            </a:r>
            <a:r>
              <a:rPr lang="nl-NL" i="1" dirty="0" smtClean="0"/>
              <a:t>losstaand zinsgedeelte</a:t>
            </a:r>
            <a:r>
              <a:rPr lang="nl-NL" b="0" i="1" dirty="0" smtClean="0"/>
              <a:t> is een </a:t>
            </a:r>
            <a:r>
              <a:rPr lang="nl-NL" i="1" dirty="0" smtClean="0"/>
              <a:t>bijwoordelijke bijzin </a:t>
            </a:r>
            <a:r>
              <a:rPr lang="nl-NL" b="0" i="1" dirty="0" smtClean="0"/>
              <a:t>die, onterecht, als een </a:t>
            </a:r>
            <a:r>
              <a:rPr lang="nl-NL" i="1" dirty="0" smtClean="0"/>
              <a:t>aparte zin </a:t>
            </a:r>
            <a:r>
              <a:rPr lang="nl-NL" b="0" i="1" dirty="0" smtClean="0"/>
              <a:t>geschreven wordt. </a:t>
            </a:r>
          </a:p>
          <a:p>
            <a:pPr marL="18000" lvl="1" indent="0">
              <a:buNone/>
            </a:pPr>
            <a:r>
              <a:rPr lang="nl-NL" b="0" i="1" dirty="0" smtClean="0"/>
              <a:t>Deze bijzin mag dus </a:t>
            </a:r>
            <a:r>
              <a:rPr lang="nl-NL" i="1" dirty="0" smtClean="0"/>
              <a:t>niet los </a:t>
            </a:r>
            <a:r>
              <a:rPr lang="nl-NL" b="0" i="1" dirty="0" smtClean="0"/>
              <a:t>staan van </a:t>
            </a:r>
            <a:r>
              <a:rPr lang="nl-NL" i="1" dirty="0" smtClean="0"/>
              <a:t>de hoofdzin</a:t>
            </a:r>
            <a:r>
              <a:rPr lang="nl-NL" b="0" i="1" dirty="0" smtClean="0"/>
              <a:t>!</a:t>
            </a:r>
          </a:p>
          <a:p>
            <a:pPr marL="18000" lvl="1" indent="0">
              <a:buNone/>
            </a:pPr>
            <a:endParaRPr lang="nl-NL" i="1" dirty="0"/>
          </a:p>
          <a:p>
            <a:pPr marL="18000" lvl="1" indent="0">
              <a:buNone/>
            </a:pPr>
            <a:r>
              <a:rPr lang="nl-NL" i="1" dirty="0" smtClean="0"/>
              <a:t>Hij gaat niet naar buiten. Omdat het regent.</a:t>
            </a:r>
            <a:endParaRPr lang="nl-NL" i="1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is dan een losstaand zinsgedeelte?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4123384" y="4270541"/>
            <a:ext cx="1944216" cy="2531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200" dirty="0" smtClean="0">
                <a:latin typeface="Verdana"/>
                <a:cs typeface="Verdana"/>
              </a:rPr>
              <a:t>Losstaand zinsgedeelte</a:t>
            </a:r>
          </a:p>
        </p:txBody>
      </p:sp>
      <p:sp>
        <p:nvSpPr>
          <p:cNvPr id="6" name="Ovaal 5"/>
          <p:cNvSpPr/>
          <p:nvPr/>
        </p:nvSpPr>
        <p:spPr>
          <a:xfrm>
            <a:off x="3910006" y="2780928"/>
            <a:ext cx="2370972" cy="792088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" name="Rechte verbindingslijn met pijl 7"/>
          <p:cNvCxnSpPr>
            <a:stCxn id="6" idx="4"/>
          </p:cNvCxnSpPr>
          <p:nvPr/>
        </p:nvCxnSpPr>
        <p:spPr>
          <a:xfrm>
            <a:off x="5095492" y="357301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378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395536" y="1657140"/>
            <a:ext cx="7884432" cy="5200860"/>
          </a:xfrm>
        </p:spPr>
        <p:txBody>
          <a:bodyPr>
            <a:normAutofit/>
          </a:bodyPr>
          <a:lstStyle/>
          <a:p>
            <a:pPr marL="18000" lvl="1" indent="0">
              <a:buNone/>
            </a:pPr>
            <a:endParaRPr lang="nl-NL" i="1" dirty="0"/>
          </a:p>
          <a:p>
            <a:pPr marL="18000" lvl="1" indent="0">
              <a:buNone/>
            </a:pPr>
            <a:r>
              <a:rPr lang="nl-NL" i="1" dirty="0" smtClean="0"/>
              <a:t>Bijvoorbeeld </a:t>
            </a:r>
          </a:p>
          <a:p>
            <a:pPr lvl="0"/>
            <a:r>
              <a:rPr lang="nl-NL" b="0" i="1" dirty="0" smtClean="0"/>
              <a:t>Ik heb de eendjes gevoerd. Toen ik in het park liep.</a:t>
            </a:r>
            <a:endParaRPr lang="nl-NL" b="0" i="1" dirty="0"/>
          </a:p>
          <a:p>
            <a:pPr lvl="0"/>
            <a:endParaRPr lang="nl-NL" b="0" i="1" dirty="0" smtClean="0"/>
          </a:p>
          <a:p>
            <a:pPr lvl="0"/>
            <a:endParaRPr lang="nl-NL" b="0" i="1" dirty="0"/>
          </a:p>
          <a:p>
            <a:pPr lvl="0"/>
            <a:endParaRPr lang="nl-NL" b="0" i="1" dirty="0" smtClean="0"/>
          </a:p>
          <a:p>
            <a:pPr lvl="0"/>
            <a:endParaRPr lang="nl-NL" b="0" i="1" dirty="0" smtClean="0"/>
          </a:p>
          <a:p>
            <a:pPr lvl="0"/>
            <a:r>
              <a:rPr lang="nl-NL" b="0" i="1" dirty="0" smtClean="0"/>
              <a:t>Ik kwam te laat op mijn werk. Omdat de brug dicht was.</a:t>
            </a:r>
            <a:endParaRPr lang="nl-NL" b="0" i="1" dirty="0"/>
          </a:p>
          <a:p>
            <a:pPr lvl="0"/>
            <a:endParaRPr lang="nl-NL" b="0" i="1" dirty="0" smtClean="0"/>
          </a:p>
          <a:p>
            <a:pPr lvl="0"/>
            <a:endParaRPr lang="nl-NL" b="0" i="1" dirty="0"/>
          </a:p>
          <a:p>
            <a:pPr lvl="0"/>
            <a:endParaRPr lang="nl-NL" b="0" i="1" dirty="0" smtClean="0"/>
          </a:p>
          <a:p>
            <a:pPr lvl="0"/>
            <a:endParaRPr lang="nl-NL" b="0" i="1" dirty="0"/>
          </a:p>
          <a:p>
            <a:pPr lvl="0"/>
            <a:r>
              <a:rPr lang="nl-NL" b="0" i="1" dirty="0" smtClean="0"/>
              <a:t>Ik hoef niet na te blijven. Als ik op tijd kom.</a:t>
            </a:r>
            <a:endParaRPr lang="nl-NL" i="1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Even samen oefenen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3993290" y="3283786"/>
            <a:ext cx="1944216" cy="2531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200" dirty="0" smtClean="0">
                <a:latin typeface="Verdana"/>
                <a:cs typeface="Verdana"/>
              </a:rPr>
              <a:t>Losstaand zinsgedeelte</a:t>
            </a:r>
          </a:p>
        </p:txBody>
      </p:sp>
      <p:sp>
        <p:nvSpPr>
          <p:cNvPr id="6" name="Ovaal 5"/>
          <p:cNvSpPr/>
          <p:nvPr/>
        </p:nvSpPr>
        <p:spPr>
          <a:xfrm>
            <a:off x="3993290" y="3536932"/>
            <a:ext cx="3026982" cy="792088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" name="Rechte verbindingslijn met pijl 7"/>
          <p:cNvCxnSpPr>
            <a:stCxn id="6" idx="4"/>
          </p:cNvCxnSpPr>
          <p:nvPr/>
        </p:nvCxnSpPr>
        <p:spPr>
          <a:xfrm flipH="1">
            <a:off x="5286789" y="4329020"/>
            <a:ext cx="21999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al 9"/>
          <p:cNvSpPr/>
          <p:nvPr/>
        </p:nvSpPr>
        <p:spPr>
          <a:xfrm>
            <a:off x="3658512" y="2060848"/>
            <a:ext cx="2965715" cy="865064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1" name="Rechte verbindingslijn met pijl 10"/>
          <p:cNvCxnSpPr/>
          <p:nvPr/>
        </p:nvCxnSpPr>
        <p:spPr>
          <a:xfrm flipH="1">
            <a:off x="5060700" y="2977910"/>
            <a:ext cx="10801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4680012" y="4625053"/>
            <a:ext cx="1944216" cy="2531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200" dirty="0" smtClean="0">
                <a:latin typeface="Verdana"/>
                <a:cs typeface="Verdana"/>
              </a:rPr>
              <a:t>Losstaand zinsgedeelte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4381838" y="6295112"/>
            <a:ext cx="1944216" cy="2531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200" dirty="0" smtClean="0">
                <a:latin typeface="Verdana"/>
                <a:cs typeface="Verdana"/>
              </a:rPr>
              <a:t>Losstaand zinsgedeelte</a:t>
            </a:r>
          </a:p>
        </p:txBody>
      </p:sp>
      <p:sp>
        <p:nvSpPr>
          <p:cNvPr id="15" name="Ovaal 14"/>
          <p:cNvSpPr/>
          <p:nvPr/>
        </p:nvSpPr>
        <p:spPr>
          <a:xfrm>
            <a:off x="3450426" y="5013176"/>
            <a:ext cx="2803020" cy="792088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8" name="Rechte verbindingslijn met pijl 17"/>
          <p:cNvCxnSpPr/>
          <p:nvPr/>
        </p:nvCxnSpPr>
        <p:spPr>
          <a:xfrm>
            <a:off x="5060700" y="5878400"/>
            <a:ext cx="218670" cy="4146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13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0" grpId="0" animBg="1"/>
      <p:bldP spid="13" grpId="0"/>
      <p:bldP spid="14" grpId="0"/>
      <p:bldP spid="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JABLOON" val="Standaard"/>
  <p:tag name="BEDRIJFID" val="7"/>
  <p:tag name="BEDRIJF" val="Centrale Diensten"/>
  <p:tag name="AUTEUR1EMAIL" val="h.vanhartingsveldt@deonderwijsspecialisten.nl"/>
  <p:tag name="AUTEUR1FUNCTIE" val="Medewerker Pr &amp; Communicatie"/>
  <p:tag name="TAAL" val="Nederlands"/>
  <p:tag name="TITELAUTEURS" val="0"/>
  <p:tag name="AUTEUR1" val="Hester van Hartingsveldt"/>
  <p:tag name="VIEWOFFICEVERSIE" val="2012.1.6.12160"/>
  <p:tag name="TITEL" val="En de naam is...."/>
  <p:tag name="DATUM" val="41375,5533795486"/>
  <p:tag name="DATUMTEKST" val="11-4-20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TEKST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DRESREGEL" val="Voetteks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resentatietite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aginaNumm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LogoVervolgDi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heme/theme1.xml><?xml version="1.0" encoding="utf-8"?>
<a:theme xmlns:a="http://schemas.openxmlformats.org/drawingml/2006/main" name="Briant Colleg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lnSpc>
            <a:spcPts val="2300"/>
          </a:lnSpc>
          <a:defRPr sz="1200" dirty="0" smtClean="0">
            <a:solidFill>
              <a:schemeClr val="bg1"/>
            </a:solidFill>
            <a:latin typeface="Verdana"/>
            <a:cs typeface="Verdan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Briant College</Template>
  <TotalTime>0</TotalTime>
  <Words>331</Words>
  <Application>Microsoft Office PowerPoint</Application>
  <PresentationFormat>Diavoorstelling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Briant College</vt:lpstr>
      <vt:lpstr>Cursus formuleren</vt:lpstr>
      <vt:lpstr>Aan het einde van deze les weet je..</vt:lpstr>
      <vt:lpstr>Wat is een bijzin?</vt:lpstr>
      <vt:lpstr>Wat is een bijwoordelijke bijzin?</vt:lpstr>
      <vt:lpstr>Wat is dan een losstaand zinsgedeelte?</vt:lpstr>
      <vt:lpstr>Even samen oefenen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2015-02-13T11:28:03Z</dcterms:created>
  <dcterms:modified xsi:type="dcterms:W3CDTF">2015-03-10T08:48:20Z</dcterms:modified>
</cp:coreProperties>
</file>