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71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797675" cy="9926638"/>
  <p:custDataLst>
    <p:tags r:id="rId1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23-3-2015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23-3-2015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formuleren h2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2, 3</a:t>
            </a:r>
            <a:r>
              <a:rPr lang="nl-NL" dirty="0" smtClean="0"/>
              <a:t> aanwijzingen voor woord- en zingebruik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 smtClean="0"/>
              <a:t>1 Gebruik geen lange woorden!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b="0" i="1" dirty="0" smtClean="0"/>
              <a:t>Lange woorden zijn niet makkelijk te lezen. Probeer samenstellingen van meer dan drie woorden te vermijden.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Geen:</a:t>
            </a:r>
            <a:r>
              <a:rPr lang="nl-NL" b="0" i="1" dirty="0" smtClean="0"/>
              <a:t> heteluchtverwarmingsinstallatie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Maar: </a:t>
            </a:r>
            <a:r>
              <a:rPr lang="nl-NL" b="0" i="1" dirty="0" smtClean="0"/>
              <a:t>Installatie voor </a:t>
            </a:r>
            <a:r>
              <a:rPr lang="nl-NL" b="0" i="1" dirty="0" err="1" smtClean="0"/>
              <a:t>heteluchtverwaring</a:t>
            </a:r>
            <a:r>
              <a:rPr lang="nl-NL" b="0" i="1" dirty="0" smtClean="0"/>
              <a:t>.</a:t>
            </a:r>
            <a:endParaRPr lang="nl-NL" b="0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woordgebruik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 smtClean="0"/>
              <a:t>2 Schrijf geen moeilijke woorden over uit bronnen</a:t>
            </a:r>
            <a:endParaRPr lang="nl-NL" i="1" dirty="0" smtClean="0"/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b="0" i="1" dirty="0" smtClean="0"/>
              <a:t>Moeilijke woorden worden snel verkeerd of niet begrepen of verkeerd gebruikt.</a:t>
            </a:r>
          </a:p>
          <a:p>
            <a:pPr marL="18000" lvl="1" indent="0">
              <a:buNone/>
            </a:pPr>
            <a:r>
              <a:rPr lang="nl-NL" b="0" i="1" u="sng" dirty="0" smtClean="0"/>
              <a:t>Gebruik daarom synoniemen of omschrijf het woord.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Geen:</a:t>
            </a:r>
            <a:r>
              <a:rPr lang="nl-NL" b="0" i="1" dirty="0" smtClean="0"/>
              <a:t> prominente </a:t>
            </a:r>
            <a:r>
              <a:rPr lang="nl-NL" i="1" dirty="0" smtClean="0"/>
              <a:t>Maar:</a:t>
            </a:r>
            <a:r>
              <a:rPr lang="nl-NL" b="0" i="1" dirty="0" smtClean="0"/>
              <a:t> belangrijk</a:t>
            </a:r>
          </a:p>
          <a:p>
            <a:pPr marL="18000" lvl="1" indent="0">
              <a:buNone/>
            </a:pPr>
            <a:r>
              <a:rPr lang="nl-NL" i="1" dirty="0" smtClean="0"/>
              <a:t>Geen: </a:t>
            </a:r>
            <a:r>
              <a:rPr lang="nl-NL" b="0" i="1" dirty="0" smtClean="0"/>
              <a:t>frauduleus </a:t>
            </a:r>
            <a:r>
              <a:rPr lang="nl-NL" i="1" dirty="0" smtClean="0"/>
              <a:t>Maar: </a:t>
            </a:r>
            <a:r>
              <a:rPr lang="nl-NL" b="0" i="1" dirty="0" smtClean="0"/>
              <a:t>oneerlijk</a:t>
            </a:r>
            <a:endParaRPr lang="nl-NL" b="0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woordgebruik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43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 smtClean="0"/>
              <a:t>3 Vermijd deftige of formele woorden. 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b="0" i="1" dirty="0" smtClean="0"/>
              <a:t>Deftige of formele woorden maken je tekst lastig te lezen. </a:t>
            </a:r>
          </a:p>
          <a:p>
            <a:pPr marL="18000" lvl="1" indent="0">
              <a:buNone/>
            </a:pPr>
            <a:r>
              <a:rPr lang="nl-NL" b="0" i="1" u="sng" dirty="0" smtClean="0"/>
              <a:t>Gebruik daarom ook hier synoniemen of omschrijf het woord.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Geen:</a:t>
            </a:r>
            <a:r>
              <a:rPr lang="nl-NL" b="0" i="1" dirty="0" smtClean="0"/>
              <a:t> bij machte zijn </a:t>
            </a:r>
            <a:r>
              <a:rPr lang="nl-NL" i="1" dirty="0" smtClean="0"/>
              <a:t>Maar:</a:t>
            </a:r>
            <a:r>
              <a:rPr lang="nl-NL" b="0" i="1" dirty="0" smtClean="0"/>
              <a:t> kunnen</a:t>
            </a:r>
          </a:p>
          <a:p>
            <a:pPr marL="18000" lvl="1" indent="0">
              <a:buNone/>
            </a:pPr>
            <a:r>
              <a:rPr lang="nl-NL" i="1" dirty="0" smtClean="0"/>
              <a:t>Geen: </a:t>
            </a:r>
            <a:r>
              <a:rPr lang="nl-NL" b="0" i="1" dirty="0" smtClean="0"/>
              <a:t>teneinde </a:t>
            </a:r>
            <a:r>
              <a:rPr lang="nl-NL" i="1" dirty="0" smtClean="0"/>
              <a:t>Maar: </a:t>
            </a:r>
            <a:r>
              <a:rPr lang="nl-NL" b="0" i="1" dirty="0" smtClean="0"/>
              <a:t>omdat</a:t>
            </a:r>
          </a:p>
          <a:p>
            <a:pPr marL="18000" lvl="1" indent="0">
              <a:buNone/>
            </a:pPr>
            <a:r>
              <a:rPr lang="nl-NL" i="1" dirty="0" err="1" smtClean="0"/>
              <a:t>Geen</a:t>
            </a:r>
            <a:r>
              <a:rPr lang="nl-NL" b="0" i="1" dirty="0" err="1" smtClean="0"/>
              <a:t>:derhalve</a:t>
            </a:r>
            <a:r>
              <a:rPr lang="nl-NL" b="0" i="1" dirty="0" smtClean="0"/>
              <a:t> </a:t>
            </a:r>
            <a:r>
              <a:rPr lang="nl-NL" i="1" dirty="0" smtClean="0"/>
              <a:t>Maar: </a:t>
            </a:r>
            <a:r>
              <a:rPr lang="nl-NL" b="0" i="1" dirty="0" smtClean="0"/>
              <a:t>dus</a:t>
            </a:r>
            <a:endParaRPr lang="nl-NL" b="0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woordgebruik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67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 smtClean="0"/>
              <a:t>4 Schrijf alleen afkortingen van woorden die je ook als afkorting uitspreekt. </a:t>
            </a:r>
          </a:p>
          <a:p>
            <a:pPr marL="18000" lvl="1" indent="0">
              <a:buNone/>
            </a:pPr>
            <a:endParaRPr lang="nl-NL" b="0" i="1" dirty="0" smtClean="0"/>
          </a:p>
          <a:p>
            <a:pPr marL="18000" lvl="1" indent="0">
              <a:buNone/>
            </a:pPr>
            <a:r>
              <a:rPr lang="nl-NL" b="0" i="1" dirty="0" smtClean="0"/>
              <a:t>Schrijf afkortingen voluit, behalve als je zo ook als afkorting uitspreekt. Vaak zijn afkortingen onbekend en worden dus niet </a:t>
            </a:r>
            <a:r>
              <a:rPr lang="nl-NL" b="0" i="1" dirty="0" err="1" smtClean="0"/>
              <a:t>begrepenen</a:t>
            </a:r>
            <a:r>
              <a:rPr lang="nl-NL" b="0" i="1" dirty="0" smtClean="0"/>
              <a:t>!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Geen:</a:t>
            </a:r>
            <a:r>
              <a:rPr lang="nl-NL" b="0" i="1" dirty="0" smtClean="0"/>
              <a:t> enz., bijv., ff</a:t>
            </a:r>
          </a:p>
          <a:p>
            <a:pPr marL="18000" lvl="1" indent="0">
              <a:buNone/>
            </a:pPr>
            <a:r>
              <a:rPr lang="nl-NL" i="1" dirty="0" smtClean="0"/>
              <a:t>Wel: </a:t>
            </a:r>
            <a:r>
              <a:rPr lang="nl-NL" b="0" i="1" dirty="0" smtClean="0"/>
              <a:t>cd, havo, NAVO, tv, VARA</a:t>
            </a: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woordgebruik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930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 smtClean="0"/>
              <a:t>5. Gebruik liever een synoniem dan een verwijswoord.</a:t>
            </a:r>
          </a:p>
          <a:p>
            <a:pPr marL="18000" lvl="1" indent="0">
              <a:buNone/>
            </a:pPr>
            <a:endParaRPr lang="nl-NL" b="0" i="1" dirty="0" smtClean="0"/>
          </a:p>
          <a:p>
            <a:pPr marL="18000" lvl="1" indent="0">
              <a:buNone/>
            </a:pPr>
            <a:r>
              <a:rPr lang="nl-NL" b="0" i="1" dirty="0" smtClean="0"/>
              <a:t>Verwijswoorden zijn lastig en worden vaak verkeerd gebruikt, wat verwarring oplevert.</a:t>
            </a:r>
            <a:endParaRPr lang="nl-NL" b="0" i="1" dirty="0"/>
          </a:p>
          <a:p>
            <a:pPr marL="18000" lvl="1" indent="0">
              <a:buNone/>
            </a:pPr>
            <a:endParaRPr lang="nl-NL" b="0" i="1" dirty="0" smtClean="0"/>
          </a:p>
          <a:p>
            <a:pPr marL="18000" lvl="1" indent="0">
              <a:buNone/>
            </a:pPr>
            <a:r>
              <a:rPr lang="nl-NL" b="0" i="1" dirty="0" smtClean="0"/>
              <a:t>Wanneer het niet anders kan, gebruik dan </a:t>
            </a:r>
            <a:r>
              <a:rPr lang="nl-NL" i="1" u="sng" dirty="0" smtClean="0"/>
              <a:t>die</a:t>
            </a:r>
            <a:r>
              <a:rPr lang="nl-NL" b="0" i="1" dirty="0" smtClean="0"/>
              <a:t> in plaats van </a:t>
            </a:r>
            <a:r>
              <a:rPr lang="nl-NL" i="1" u="sng" dirty="0" smtClean="0"/>
              <a:t>hij/zij.</a:t>
            </a:r>
            <a:r>
              <a:rPr lang="nl-NL" b="0" i="1" dirty="0" smtClean="0"/>
              <a:t> Gebruik </a:t>
            </a:r>
            <a:r>
              <a:rPr lang="nl-NL" i="1" u="sng" dirty="0" smtClean="0"/>
              <a:t>ze</a:t>
            </a:r>
            <a:r>
              <a:rPr lang="nl-NL" b="0" i="1" dirty="0" smtClean="0"/>
              <a:t> als je twijfelt tussen </a:t>
            </a:r>
            <a:r>
              <a:rPr lang="nl-NL" i="1" u="sng" dirty="0" smtClean="0"/>
              <a:t>hen/hun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woordgebruik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89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i="1" dirty="0"/>
              <a:t>6</a:t>
            </a:r>
            <a:r>
              <a:rPr lang="nl-NL" i="1" dirty="0" smtClean="0"/>
              <a:t>. Gebruik niet steeds hetzelfde woord.</a:t>
            </a:r>
          </a:p>
          <a:p>
            <a:pPr marL="18000" lvl="1" indent="0">
              <a:buNone/>
            </a:pPr>
            <a:endParaRPr lang="nl-NL" b="0" i="1" dirty="0" smtClean="0"/>
          </a:p>
          <a:p>
            <a:pPr marL="18000" lvl="1" indent="0">
              <a:buNone/>
            </a:pPr>
            <a:r>
              <a:rPr lang="nl-NL" b="0" i="1" dirty="0" smtClean="0"/>
              <a:t>Dit maakt een tekst saai. Vermijd de beruchte woorden zoals maar/en.</a:t>
            </a:r>
            <a:endParaRPr lang="nl-NL" b="0" i="1" dirty="0"/>
          </a:p>
          <a:p>
            <a:pPr marL="18000" lvl="1" indent="0">
              <a:buNone/>
            </a:pPr>
            <a:endParaRPr lang="nl-NL" b="0" i="1" dirty="0" smtClean="0"/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woordgebruik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108400"/>
          </a:xfrm>
        </p:spPr>
        <p:txBody>
          <a:bodyPr>
            <a:normAutofit fontScale="62500" lnSpcReduction="20000"/>
          </a:bodyPr>
          <a:lstStyle/>
          <a:p>
            <a:pPr marL="18000" lvl="1" indent="0">
              <a:buNone/>
            </a:pPr>
            <a:r>
              <a:rPr lang="nl-NL" i="1" dirty="0" smtClean="0"/>
              <a:t>1.Formuleer korte zinnen.</a:t>
            </a:r>
            <a:endParaRPr lang="nl-NL" i="1" dirty="0"/>
          </a:p>
          <a:p>
            <a:pPr marL="18000" lvl="1" indent="0">
              <a:buNone/>
            </a:pPr>
            <a:r>
              <a:rPr lang="nl-NL" b="0" i="1" dirty="0" smtClean="0"/>
              <a:t>niet meer dan twintig woorden</a:t>
            </a:r>
          </a:p>
          <a:p>
            <a:pPr marL="18000" lvl="1" indent="0">
              <a:buNone/>
            </a:pPr>
            <a:r>
              <a:rPr lang="nl-NL" b="0" i="1" dirty="0" smtClean="0"/>
              <a:t>Knip lange zinnen in stukken en formuleer opnieuw.</a:t>
            </a:r>
          </a:p>
          <a:p>
            <a:pPr marL="18000" lvl="1" indent="0">
              <a:buNone/>
            </a:pPr>
            <a:endParaRPr lang="nl-NL" b="0" i="1" dirty="0" smtClean="0"/>
          </a:p>
          <a:p>
            <a:pPr marL="18000" lvl="1" indent="0">
              <a:buNone/>
            </a:pPr>
            <a:r>
              <a:rPr lang="nl-NL" i="1" dirty="0" smtClean="0"/>
              <a:t>2. Zet woorden die bij elkaar horen zo dicht mogelijk bij elkaar.</a:t>
            </a:r>
            <a:endParaRPr lang="nl-NL" i="1" dirty="0"/>
          </a:p>
          <a:p>
            <a:pPr marL="18000" lvl="1" indent="0">
              <a:buNone/>
            </a:pPr>
            <a:r>
              <a:rPr lang="nl-NL" b="0" i="1" dirty="0" smtClean="0"/>
              <a:t>Wanneer woorden of woordgroepen bij elkaar horen, zet ze dan ook bij elkaar in de buurt! Let op het volgende:</a:t>
            </a:r>
          </a:p>
          <a:p>
            <a:pPr marL="18000" lvl="1" indent="0">
              <a:buNone/>
            </a:pPr>
            <a:endParaRPr lang="nl-NL" b="0" i="1" u="sng" dirty="0"/>
          </a:p>
          <a:p>
            <a:pPr marL="18000" lvl="1" indent="0">
              <a:buNone/>
            </a:pPr>
            <a:r>
              <a:rPr lang="nl-NL" b="0" i="1" u="sng" dirty="0" smtClean="0"/>
              <a:t>*Zet lidwoord en zelfstandig naamwoord dicht bij elkaar:</a:t>
            </a:r>
          </a:p>
          <a:p>
            <a:pPr marL="18000" lvl="1" indent="0">
              <a:buNone/>
            </a:pPr>
            <a:r>
              <a:rPr lang="nl-NL" b="0" i="1" u="sng" dirty="0" smtClean="0"/>
              <a:t>De</a:t>
            </a:r>
            <a:r>
              <a:rPr lang="nl-NL" b="0" i="1" dirty="0" smtClean="0"/>
              <a:t> door de leraar vorige week woensdag opgegeven </a:t>
            </a:r>
            <a:r>
              <a:rPr lang="nl-NL" b="0" i="1" u="sng" dirty="0" smtClean="0"/>
              <a:t>toets</a:t>
            </a:r>
            <a:r>
              <a:rPr lang="nl-NL" b="0" i="1" dirty="0" smtClean="0"/>
              <a:t>….</a:t>
            </a:r>
          </a:p>
          <a:p>
            <a:pPr marL="18000" lvl="1" indent="0">
              <a:buNone/>
            </a:pPr>
            <a:endParaRPr lang="nl-NL" b="0" i="1" dirty="0"/>
          </a:p>
          <a:p>
            <a:pPr marL="18000" lvl="1" indent="0">
              <a:buNone/>
            </a:pPr>
            <a:r>
              <a:rPr lang="nl-NL" b="0" i="1" u="sng" dirty="0" smtClean="0"/>
              <a:t>*Zet de </a:t>
            </a:r>
            <a:r>
              <a:rPr lang="nl-NL" b="0" i="1" u="sng" dirty="0" err="1" smtClean="0"/>
              <a:t>ww</a:t>
            </a:r>
            <a:r>
              <a:rPr lang="nl-NL" b="0" i="1" u="sng" dirty="0" smtClean="0"/>
              <a:t> van het gezegde zo dicht mogelijk bij elkaar</a:t>
            </a:r>
          </a:p>
          <a:p>
            <a:pPr marL="18000" lvl="1" indent="0">
              <a:buNone/>
            </a:pPr>
            <a:r>
              <a:rPr lang="nl-NL" b="0" i="1" dirty="0" smtClean="0"/>
              <a:t>De toets </a:t>
            </a:r>
            <a:r>
              <a:rPr lang="nl-NL" b="0" i="1" u="sng" dirty="0" smtClean="0"/>
              <a:t>moesten </a:t>
            </a:r>
            <a:r>
              <a:rPr lang="nl-NL" b="0" i="1" dirty="0" smtClean="0"/>
              <a:t>de leerlingen op last van de bevlogen docent zo goed mogelijk </a:t>
            </a:r>
            <a:r>
              <a:rPr lang="nl-NL" b="0" i="1" u="sng" dirty="0" smtClean="0"/>
              <a:t>bestuderen.</a:t>
            </a:r>
          </a:p>
          <a:p>
            <a:pPr marL="18000" lvl="1" indent="0">
              <a:buNone/>
            </a:pPr>
            <a:endParaRPr lang="nl-NL" b="0" i="1" u="sng" dirty="0"/>
          </a:p>
          <a:p>
            <a:pPr marL="18000" lvl="1" indent="0">
              <a:buNone/>
            </a:pPr>
            <a:r>
              <a:rPr lang="nl-NL" b="0" i="1" u="sng" dirty="0" smtClean="0"/>
              <a:t>*Zet zinsdelen die bij elkaar horen naast elkaar: ow/pv. Gebruik  het liefst hoofdzinnen  en geen bijzinnen.</a:t>
            </a:r>
          </a:p>
          <a:p>
            <a:pPr marL="18000" lvl="1" indent="0">
              <a:buNone/>
            </a:pPr>
            <a:r>
              <a:rPr lang="nl-NL" b="0" i="1" dirty="0" smtClean="0"/>
              <a:t>Wanneer de toets van morgen goed geleerd wordt, kunnen </a:t>
            </a:r>
            <a:r>
              <a:rPr lang="nl-NL" b="0" i="1" dirty="0"/>
              <a:t> </a:t>
            </a:r>
            <a:r>
              <a:rPr lang="nl-NL" b="0" i="1" dirty="0" smtClean="0"/>
              <a:t>we volgens onze docent een goed cijfer halen.</a:t>
            </a:r>
          </a:p>
          <a:p>
            <a:pPr marL="18000" lvl="1" indent="0">
              <a:buNone/>
            </a:pPr>
            <a:endParaRPr lang="nl-NL" b="0" i="1" u="sng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Aanwijzingen zinsbouw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37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413</Words>
  <Application>Microsoft Office PowerPoint</Application>
  <PresentationFormat>Diavoorstelling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Briant College</vt:lpstr>
      <vt:lpstr>Cursus formuleren h2</vt:lpstr>
      <vt:lpstr>Aanwijzingen woordgebruik </vt:lpstr>
      <vt:lpstr>Aanwijzingen woordgebruik </vt:lpstr>
      <vt:lpstr>Aanwijzingen woordgebruik </vt:lpstr>
      <vt:lpstr>Aanwijzingen woordgebruik </vt:lpstr>
      <vt:lpstr>Aanwijzingen woordgebruik </vt:lpstr>
      <vt:lpstr>Aanwijzingen woordgebruik </vt:lpstr>
      <vt:lpstr>Aanwijzingen zinsbouw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2015-03-23T08:59:36Z</dcterms:modified>
</cp:coreProperties>
</file>