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0" r:id="rId1"/>
  </p:sldMasterIdLst>
  <p:notesMasterIdLst>
    <p:notesMasterId r:id="rId12"/>
  </p:notesMasterIdLst>
  <p:handoutMasterIdLst>
    <p:handoutMasterId r:id="rId13"/>
  </p:handoutMasterIdLst>
  <p:sldIdLst>
    <p:sldId id="261" r:id="rId2"/>
    <p:sldId id="271" r:id="rId3"/>
    <p:sldId id="263" r:id="rId4"/>
    <p:sldId id="272" r:id="rId5"/>
    <p:sldId id="281" r:id="rId6"/>
    <p:sldId id="282" r:id="rId7"/>
    <p:sldId id="285" r:id="rId8"/>
    <p:sldId id="284" r:id="rId9"/>
    <p:sldId id="283" r:id="rId10"/>
    <p:sldId id="280" r:id="rId11"/>
  </p:sldIdLst>
  <p:sldSz cx="9144000" cy="6858000" type="screen4x3"/>
  <p:notesSz cx="6797675" cy="9926638"/>
  <p:custDataLst>
    <p:tags r:id="rId14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01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25-11-2018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25-11-2018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51171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94480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8841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469661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008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1512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80169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48515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707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979833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839492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1644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992213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94942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60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50" r:id="rId15"/>
    <p:sldLayoutId id="2147483651" r:id="rId16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formuleren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incongruentie en congruentie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91768"/>
          </a:xfrm>
        </p:spPr>
        <p:txBody>
          <a:bodyPr>
            <a:normAutofit fontScale="775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Ik denk </a:t>
            </a:r>
            <a:r>
              <a:rPr lang="nl-NL" u="sng" dirty="0" smtClean="0"/>
              <a:t>dat als </a:t>
            </a:r>
            <a:r>
              <a:rPr lang="nl-NL" dirty="0" smtClean="0"/>
              <a:t>de leerlingen goed opletten </a:t>
            </a:r>
            <a:r>
              <a:rPr lang="nl-NL" u="sng" dirty="0" smtClean="0"/>
              <a:t>dat</a:t>
            </a:r>
            <a:r>
              <a:rPr lang="nl-NL" dirty="0" smtClean="0"/>
              <a:t> ze goede cijfers halen</a:t>
            </a:r>
          </a:p>
          <a:p>
            <a:endParaRPr lang="nl-NL" dirty="0"/>
          </a:p>
          <a:p>
            <a:r>
              <a:rPr lang="nl-NL" b="0" i="1" dirty="0" smtClean="0"/>
              <a:t>Ik denk dat (ze)leerlingen goede cijfers halen, als (leerlingen)ze goed opletten</a:t>
            </a:r>
          </a:p>
          <a:p>
            <a:endParaRPr lang="nl-NL" b="0" i="1" dirty="0"/>
          </a:p>
          <a:p>
            <a:r>
              <a:rPr lang="nl-NL" i="1" dirty="0" smtClean="0"/>
              <a:t>Ik vind </a:t>
            </a:r>
            <a:r>
              <a:rPr lang="nl-NL" i="1" u="sng" dirty="0" smtClean="0"/>
              <a:t>dat wanneer </a:t>
            </a:r>
            <a:r>
              <a:rPr lang="nl-NL" i="1" dirty="0" smtClean="0"/>
              <a:t>een leerling iets niet snapt </a:t>
            </a:r>
            <a:r>
              <a:rPr lang="nl-NL" i="1" u="sng" dirty="0" smtClean="0"/>
              <a:t>dat </a:t>
            </a:r>
            <a:r>
              <a:rPr lang="nl-NL" i="1" dirty="0" smtClean="0"/>
              <a:t>het nog een keer uitgelegd moet worden.</a:t>
            </a:r>
          </a:p>
          <a:p>
            <a:endParaRPr lang="nl-NL" b="0" i="1" dirty="0"/>
          </a:p>
          <a:p>
            <a:r>
              <a:rPr lang="nl-NL" b="0" i="1" dirty="0" smtClean="0"/>
              <a:t>Ik vind dat het nog een keer uitgelegd moet worden, wanneer een leerling iets niet snapt.</a:t>
            </a:r>
          </a:p>
          <a:p>
            <a:endParaRPr lang="nl-NL" b="0" i="1" dirty="0"/>
          </a:p>
          <a:p>
            <a:r>
              <a:rPr lang="nl-NL" dirty="0" smtClean="0"/>
              <a:t>De schoolleiding heeft besloten </a:t>
            </a:r>
            <a:r>
              <a:rPr lang="nl-NL" u="sng" dirty="0" smtClean="0"/>
              <a:t>dat wanneer </a:t>
            </a:r>
            <a:r>
              <a:rPr lang="nl-NL" dirty="0" smtClean="0"/>
              <a:t>de leerlingen gaan staken zij dan de lessen moeten inhalen.</a:t>
            </a:r>
          </a:p>
          <a:p>
            <a:endParaRPr lang="nl-NL" i="1" dirty="0"/>
          </a:p>
          <a:p>
            <a:r>
              <a:rPr lang="nl-NL" b="0" i="1" dirty="0" smtClean="0"/>
              <a:t>De schoolleiding heeft besloten dat de leerlingen de lessen moeten inhalen, wanneer zij gaan staken.</a:t>
            </a:r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164384"/>
          </a:xfrm>
        </p:spPr>
        <p:txBody>
          <a:bodyPr/>
          <a:lstStyle/>
          <a:p>
            <a:r>
              <a:rPr lang="nl-NL" dirty="0" smtClean="0"/>
              <a:t>Verbeter deze zinnen maar eens…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45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Wij loopt nu naar de winkel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Ik vinden het lastig!</a:t>
            </a:r>
          </a:p>
          <a:p>
            <a:pPr lvl="1"/>
            <a:endParaRPr lang="nl-NL" i="1" dirty="0" smtClean="0"/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De school verwachten dat het halen van hoge cijfers  in de toekomst alleen maar zal toenemen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De prijs werd toegekend aan de stichting die mensen die langdurig vastzitten willen helpen.</a:t>
            </a:r>
            <a:endParaRPr lang="nl-NL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Valt je iets op aan de onderstaande zinnen?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684" y="1700808"/>
            <a:ext cx="3040863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endParaRPr lang="nl-NL" dirty="0" smtClean="0"/>
          </a:p>
          <a:p>
            <a:pPr lvl="0"/>
            <a:r>
              <a:rPr lang="nl-NL" dirty="0" smtClean="0"/>
              <a:t>1.Wat congruentie/incongruentie inhoudt; </a:t>
            </a:r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2. Je herkent het en kan het verbeteren.</a:t>
            </a:r>
            <a:endParaRPr lang="nl-NL" b="0" i="1" dirty="0" smtClean="0"/>
          </a:p>
          <a:p>
            <a:pPr lvl="0">
              <a:buNone/>
            </a:pPr>
            <a:endParaRPr lang="nl-NL" b="0" i="1" dirty="0" smtClean="0"/>
          </a:p>
          <a:p>
            <a:pPr lvl="0">
              <a:buNone/>
            </a:pPr>
            <a:endParaRPr lang="nl-NL" b="0" i="1" dirty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97157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Aan het einde van deze les weet je…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Een zin heeft altijd een onderwerp en een persoonsvorm.</a:t>
            </a:r>
          </a:p>
          <a:p>
            <a:endParaRPr lang="nl-NL" b="0" i="1" dirty="0"/>
          </a:p>
          <a:p>
            <a:r>
              <a:rPr lang="nl-NL" b="0" i="1" dirty="0" smtClean="0"/>
              <a:t>Ik loop naar huis</a:t>
            </a:r>
          </a:p>
          <a:p>
            <a:r>
              <a:rPr lang="nl-NL" b="0" i="1" dirty="0" smtClean="0"/>
              <a:t>De man pakt het boek</a:t>
            </a:r>
          </a:p>
          <a:p>
            <a:endParaRPr lang="nl-NL" b="0" i="1" dirty="0"/>
          </a:p>
          <a:p>
            <a:r>
              <a:rPr lang="nl-NL" i="1" dirty="0" smtClean="0"/>
              <a:t>Onderwerp en persoonsvorm moeten kloppen met elkaar:</a:t>
            </a:r>
          </a:p>
          <a:p>
            <a:endParaRPr lang="nl-NL" i="1" dirty="0"/>
          </a:p>
          <a:p>
            <a:endParaRPr lang="nl-NL" i="1" dirty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incongruentie</a:t>
            </a: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976963"/>
              </p:ext>
            </p:extLst>
          </p:nvPr>
        </p:nvGraphicFramePr>
        <p:xfrm>
          <a:off x="768096" y="450912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Persoonsvorm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enkelvoud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enkelvoud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meervoud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meervoud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4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Wanneer onderwerp en persoonsvorm NIET met elkaar overeenkomen heet dat: </a:t>
            </a:r>
            <a:r>
              <a:rPr lang="nl-NL" u="sng" dirty="0" smtClean="0"/>
              <a:t>incongruentie.</a:t>
            </a:r>
          </a:p>
          <a:p>
            <a:endParaRPr lang="nl-NL" b="0" i="1" dirty="0"/>
          </a:p>
          <a:p>
            <a:r>
              <a:rPr lang="nl-NL" b="0" i="1" dirty="0" smtClean="0"/>
              <a:t>*Ik lopen naar huis</a:t>
            </a:r>
          </a:p>
          <a:p>
            <a:r>
              <a:rPr lang="nl-NL" b="0" i="1" dirty="0" smtClean="0"/>
              <a:t>*De mannen pakt het boek</a:t>
            </a:r>
          </a:p>
          <a:p>
            <a:endParaRPr lang="nl-NL" i="1" dirty="0"/>
          </a:p>
          <a:p>
            <a:r>
              <a:rPr lang="nl-NL" b="0" i="1" dirty="0" smtClean="0"/>
              <a:t>LET OP:</a:t>
            </a:r>
          </a:p>
          <a:p>
            <a:r>
              <a:rPr lang="nl-NL" b="1" dirty="0"/>
              <a:t>Het kernwoord van het onderwerp bepaalt of je met enkelvoud of meervoud te maken hebt. </a:t>
            </a:r>
            <a:endParaRPr lang="nl-NL" b="0" i="1" dirty="0" smtClean="0"/>
          </a:p>
          <a:p>
            <a:endParaRPr lang="nl-NL" b="0" i="1" dirty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incongruentie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718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207792"/>
          </a:xfrm>
        </p:spPr>
        <p:txBody>
          <a:bodyPr>
            <a:normAutofit fontScale="77500" lnSpcReduction="20000"/>
          </a:bodyPr>
          <a:lstStyle/>
          <a:p>
            <a:r>
              <a:rPr lang="nl-NL" b="1" u="sng" dirty="0" smtClean="0"/>
              <a:t>Wanneer ontstaat incongruentie:</a:t>
            </a:r>
          </a:p>
          <a:p>
            <a:endParaRPr lang="nl-NL" dirty="0"/>
          </a:p>
          <a:p>
            <a:r>
              <a:rPr lang="nl-NL" dirty="0" smtClean="0"/>
              <a:t>1</a:t>
            </a:r>
            <a:r>
              <a:rPr lang="nl-NL" b="1" dirty="0" smtClean="0"/>
              <a:t>. Als het onderwerp meervoudig/enkelvoudig lijkt, maar meervoudig/enkelvoudig is:</a:t>
            </a:r>
          </a:p>
          <a:p>
            <a:endParaRPr lang="nl-NL" dirty="0"/>
          </a:p>
          <a:p>
            <a:r>
              <a:rPr lang="nl-NL" dirty="0" smtClean="0"/>
              <a:t>De regering </a:t>
            </a:r>
            <a:r>
              <a:rPr lang="nl-NL" b="0" dirty="0" smtClean="0"/>
              <a:t>wordt vaak niet begrepen, ze </a:t>
            </a:r>
            <a:r>
              <a:rPr lang="nl-NL" dirty="0" smtClean="0"/>
              <a:t>doen </a:t>
            </a:r>
            <a:r>
              <a:rPr lang="nl-NL" b="0" dirty="0" smtClean="0"/>
              <a:t>maar wat ze willen.</a:t>
            </a:r>
          </a:p>
          <a:p>
            <a:r>
              <a:rPr lang="nl-NL" dirty="0" smtClean="0"/>
              <a:t>De media doet verslag van de spannende wedstrijd.</a:t>
            </a:r>
          </a:p>
          <a:p>
            <a:r>
              <a:rPr lang="nl-NL" dirty="0"/>
              <a:t>De jeugd doen maar wat ze willen</a:t>
            </a:r>
            <a:endParaRPr lang="nl-NL" b="0" dirty="0" smtClean="0"/>
          </a:p>
          <a:p>
            <a:endParaRPr lang="nl-NL" b="0" dirty="0" smtClean="0"/>
          </a:p>
          <a:p>
            <a:endParaRPr lang="nl-NL" b="0" dirty="0"/>
          </a:p>
          <a:p>
            <a:r>
              <a:rPr lang="nl-NL" dirty="0" smtClean="0"/>
              <a:t>2. </a:t>
            </a:r>
            <a:r>
              <a:rPr lang="nl-NL" b="1" dirty="0" smtClean="0"/>
              <a:t>Als persoonsvorm en onderwerp ver uit elkaar staan: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b="0" dirty="0" smtClean="0"/>
              <a:t>.</a:t>
            </a:r>
            <a:r>
              <a:rPr lang="nl-NL" b="1" i="1" u="sng" dirty="0" smtClean="0"/>
              <a:t>De </a:t>
            </a:r>
            <a:r>
              <a:rPr lang="nl-NL" b="1" i="1" u="sng" dirty="0"/>
              <a:t>prijs werd </a:t>
            </a:r>
            <a:r>
              <a:rPr lang="nl-NL" i="1" dirty="0"/>
              <a:t>toegekend aan </a:t>
            </a:r>
            <a:r>
              <a:rPr lang="nl-NL" b="1" i="1" u="sng" dirty="0"/>
              <a:t>de stichting </a:t>
            </a:r>
            <a:r>
              <a:rPr lang="nl-NL" i="1" dirty="0"/>
              <a:t>die mensen die langdurig vastzitten </a:t>
            </a:r>
            <a:r>
              <a:rPr lang="nl-NL" b="1" i="1" u="sng" dirty="0"/>
              <a:t>willen </a:t>
            </a:r>
            <a:r>
              <a:rPr lang="nl-NL" i="1" dirty="0"/>
              <a:t>helpen</a:t>
            </a:r>
            <a:endParaRPr lang="nl-NL" b="0" dirty="0" smtClean="0"/>
          </a:p>
          <a:p>
            <a:pPr>
              <a:buNone/>
            </a:pPr>
            <a:endParaRPr lang="nl-NL" b="0" dirty="0"/>
          </a:p>
          <a:p>
            <a:pPr>
              <a:buNone/>
            </a:pPr>
            <a:r>
              <a:rPr lang="nl-NL" dirty="0" smtClean="0"/>
              <a:t>3. </a:t>
            </a:r>
            <a:endParaRPr lang="nl-NL" b="0" i="1" dirty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incongruentie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057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207792"/>
          </a:xfrm>
        </p:spPr>
        <p:txBody>
          <a:bodyPr>
            <a:normAutofit/>
          </a:bodyPr>
          <a:lstStyle/>
          <a:p>
            <a:r>
              <a:rPr lang="nl-NL" b="1" u="sng" dirty="0" smtClean="0"/>
              <a:t>Wanneer ontstaat incongruentie:</a:t>
            </a:r>
          </a:p>
          <a:p>
            <a:endParaRPr lang="nl-NL" dirty="0"/>
          </a:p>
          <a:p>
            <a:r>
              <a:rPr lang="nl-NL" smtClean="0"/>
              <a:t>3</a:t>
            </a:r>
            <a:r>
              <a:rPr lang="nl-NL" b="1" smtClean="0"/>
              <a:t>. </a:t>
            </a:r>
            <a:r>
              <a:rPr lang="nl-NL" b="1" dirty="0" smtClean="0"/>
              <a:t>Als het meewerkend voorwerp ten onrechte aan wordt gezien voor een onderwerp.</a:t>
            </a:r>
            <a:endParaRPr lang="nl-NL" dirty="0"/>
          </a:p>
          <a:p>
            <a:r>
              <a:rPr lang="nl-NL" b="0" i="1" dirty="0" smtClean="0"/>
              <a:t> De dames werd (of werden?) verzocht niet te roken.</a:t>
            </a:r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incongruentie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545843" y="4030330"/>
            <a:ext cx="193169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(AAN) de dames=mv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436096" y="4001680"/>
            <a:ext cx="193169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Wat werd verzocht? Niet te roken=ow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843808" y="5013176"/>
            <a:ext cx="193169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Conclusie: enkelvoud dus </a:t>
            </a:r>
            <a:r>
              <a:rPr lang="nl-NL" b="1" u="sng" dirty="0" smtClean="0"/>
              <a:t>werd</a:t>
            </a:r>
            <a:endParaRPr lang="nl-NL" b="1" u="sng" dirty="0"/>
          </a:p>
        </p:txBody>
      </p:sp>
      <p:sp>
        <p:nvSpPr>
          <p:cNvPr id="8" name="PIJL-OMLAAG 7"/>
          <p:cNvSpPr/>
          <p:nvPr/>
        </p:nvSpPr>
        <p:spPr>
          <a:xfrm>
            <a:off x="1403648" y="3717032"/>
            <a:ext cx="216024" cy="284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LAAG 8"/>
          <p:cNvSpPr/>
          <p:nvPr/>
        </p:nvSpPr>
        <p:spPr>
          <a:xfrm>
            <a:off x="3226198" y="3747220"/>
            <a:ext cx="193674" cy="1177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OMLAAG 9"/>
          <p:cNvSpPr/>
          <p:nvPr/>
        </p:nvSpPr>
        <p:spPr>
          <a:xfrm>
            <a:off x="6150296" y="3708008"/>
            <a:ext cx="216024" cy="284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692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91768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Deze woorden als onderwerp </a:t>
            </a:r>
            <a:r>
              <a:rPr lang="nl-NL" b="1" u="sng" dirty="0" smtClean="0"/>
              <a:t>lijken meervoud </a:t>
            </a:r>
            <a:r>
              <a:rPr lang="nl-NL" dirty="0" smtClean="0"/>
              <a:t>maar zijn het </a:t>
            </a:r>
            <a:r>
              <a:rPr lang="nl-NL" b="1" u="sng" dirty="0" smtClean="0"/>
              <a:t>niet,</a:t>
            </a:r>
            <a:r>
              <a:rPr lang="nl-NL" dirty="0" smtClean="0"/>
              <a:t> het kernwoord van het onderwerp bepaalt dat!</a:t>
            </a:r>
            <a:endParaRPr lang="nl-NL" b="1" u="sng" dirty="0" smtClean="0"/>
          </a:p>
          <a:p>
            <a:endParaRPr lang="nl-NL" dirty="0"/>
          </a:p>
          <a:p>
            <a:r>
              <a:rPr lang="nl-NL" dirty="0"/>
              <a:t>Het hele vak supporters stormde het veld op. </a:t>
            </a:r>
            <a:endParaRPr lang="nl-NL" dirty="0" smtClean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Een hoop supporters </a:t>
            </a:r>
            <a:r>
              <a:rPr lang="nl-NL" dirty="0" smtClean="0"/>
              <a:t>viel </a:t>
            </a:r>
            <a:r>
              <a:rPr lang="nl-NL" dirty="0"/>
              <a:t>de scheidsrechter lastig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Een aantal kinderen </a:t>
            </a:r>
            <a:r>
              <a:rPr lang="nl-NL" dirty="0" smtClean="0"/>
              <a:t>kwam </a:t>
            </a:r>
            <a:r>
              <a:rPr lang="nl-NL" dirty="0"/>
              <a:t>te laat. </a:t>
            </a:r>
            <a:endParaRPr lang="nl-NL" dirty="0" smtClean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Er lag een paar sokken in de vuilnisbak. </a:t>
            </a:r>
            <a:br>
              <a:rPr lang="nl-NL" dirty="0"/>
            </a:br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aantal….een paar…een hoop…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849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207792"/>
          </a:xfrm>
        </p:spPr>
        <p:txBody>
          <a:bodyPr>
            <a:normAutofit fontScale="92500" lnSpcReduction="10000"/>
          </a:bodyPr>
          <a:lstStyle/>
          <a:p>
            <a:endParaRPr lang="nl-NL" b="1" u="sng" dirty="0" smtClean="0"/>
          </a:p>
          <a:p>
            <a:r>
              <a:rPr lang="nl-NL" b="1" u="sng" dirty="0" smtClean="0"/>
              <a:t>Wat is het?</a:t>
            </a:r>
          </a:p>
          <a:p>
            <a:r>
              <a:rPr lang="nl-NL" b="0" dirty="0" smtClean="0"/>
              <a:t>*Een zin waarin dat/als of dat/wanneer na elkaar genoemd wordt. Dit is niet mooi en bovendien lopen de zinnen niet lekker.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b="1" u="sng" dirty="0" smtClean="0"/>
              <a:t>Hoe verbeter je zo`n zin?</a:t>
            </a:r>
            <a:endParaRPr lang="nl-NL" b="1" u="sng" dirty="0"/>
          </a:p>
          <a:p>
            <a:r>
              <a:rPr lang="nl-NL" b="0" dirty="0" smtClean="0"/>
              <a:t>Je lost dit op door het juiste voegwoord (dat/als) bij de juiste zin te plakken.</a:t>
            </a:r>
            <a:r>
              <a:rPr lang="nl-NL" dirty="0"/>
              <a:t>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Begin </a:t>
            </a:r>
            <a:r>
              <a:rPr lang="nl-NL" dirty="0"/>
              <a:t>altijd met de DAT-zin, gevolgd door de </a:t>
            </a:r>
            <a:r>
              <a:rPr lang="nl-NL" dirty="0" smtClean="0"/>
              <a:t>ALS-zin</a:t>
            </a:r>
          </a:p>
          <a:p>
            <a:endParaRPr lang="nl-NL" dirty="0"/>
          </a:p>
          <a:p>
            <a:r>
              <a:rPr lang="nl-NL" dirty="0" smtClean="0"/>
              <a:t>--Tip</a:t>
            </a:r>
            <a:r>
              <a:rPr lang="nl-NL" dirty="0"/>
              <a:t>: de als-zin staat altijd achter het voegwoord </a:t>
            </a:r>
            <a:r>
              <a:rPr lang="nl-NL" dirty="0" smtClean="0"/>
              <a:t>als/wanneer--</a:t>
            </a:r>
            <a:endParaRPr lang="nl-NL" dirty="0"/>
          </a:p>
          <a:p>
            <a:endParaRPr lang="nl-NL" b="0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>
              <a:buNone/>
            </a:pPr>
            <a:endParaRPr lang="nl-NL" b="0" i="1" dirty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164384"/>
          </a:xfrm>
        </p:spPr>
        <p:txBody>
          <a:bodyPr>
            <a:normAutofit/>
          </a:bodyPr>
          <a:lstStyle/>
          <a:p>
            <a:r>
              <a:rPr lang="nl-NL" dirty="0" smtClean="0"/>
              <a:t>Dat/als constructie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485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512</Words>
  <Application>Microsoft Office PowerPoint</Application>
  <PresentationFormat>Diavoorstelling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Tw Cen MT Condensed</vt:lpstr>
      <vt:lpstr>Wingdings 3</vt:lpstr>
      <vt:lpstr>Integraal</vt:lpstr>
      <vt:lpstr>formuleren</vt:lpstr>
      <vt:lpstr>Valt je iets op aan de onderstaande zinnen?</vt:lpstr>
      <vt:lpstr>Aan het einde van deze les weet je…</vt:lpstr>
      <vt:lpstr>Wat is incongruentie</vt:lpstr>
      <vt:lpstr>Wat is incongruentie</vt:lpstr>
      <vt:lpstr>Wat is incongruentie</vt:lpstr>
      <vt:lpstr>Wat is incongruentie</vt:lpstr>
      <vt:lpstr>Een aantal….een paar…een hoop…</vt:lpstr>
      <vt:lpstr>Dat/als constructie</vt:lpstr>
      <vt:lpstr>Verbeter deze zinnen maar eens…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2015-02-13T11:28:03Z</dcterms:created>
  <dcterms:modified xsi:type="dcterms:W3CDTF">2018-11-25T10:03:54Z</dcterms:modified>
</cp:coreProperties>
</file>